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5" r:id="rId4"/>
    <p:sldMasterId id="2147484077" r:id="rId5"/>
    <p:sldMasterId id="2147484089" r:id="rId6"/>
  </p:sldMasterIdLst>
  <p:notesMasterIdLst>
    <p:notesMasterId r:id="rId67"/>
  </p:notesMasterIdLst>
  <p:handoutMasterIdLst>
    <p:handoutMasterId r:id="rId68"/>
  </p:handoutMasterIdLst>
  <p:sldIdLst>
    <p:sldId id="646" r:id="rId7"/>
    <p:sldId id="647" r:id="rId8"/>
    <p:sldId id="648" r:id="rId9"/>
    <p:sldId id="517" r:id="rId10"/>
    <p:sldId id="584" r:id="rId11"/>
    <p:sldId id="585" r:id="rId12"/>
    <p:sldId id="596" r:id="rId13"/>
    <p:sldId id="617" r:id="rId14"/>
    <p:sldId id="571" r:id="rId15"/>
    <p:sldId id="574" r:id="rId16"/>
    <p:sldId id="586" r:id="rId17"/>
    <p:sldId id="618" r:id="rId18"/>
    <p:sldId id="587" r:id="rId19"/>
    <p:sldId id="588" r:id="rId20"/>
    <p:sldId id="619" r:id="rId21"/>
    <p:sldId id="590" r:id="rId22"/>
    <p:sldId id="591" r:id="rId23"/>
    <p:sldId id="620" r:id="rId24"/>
    <p:sldId id="593" r:id="rId25"/>
    <p:sldId id="608" r:id="rId26"/>
    <p:sldId id="594" r:id="rId27"/>
    <p:sldId id="595" r:id="rId28"/>
    <p:sldId id="572" r:id="rId29"/>
    <p:sldId id="583" r:id="rId30"/>
    <p:sldId id="649" r:id="rId31"/>
    <p:sldId id="609" r:id="rId32"/>
    <p:sldId id="610" r:id="rId33"/>
    <p:sldId id="579" r:id="rId34"/>
    <p:sldId id="580" r:id="rId35"/>
    <p:sldId id="581" r:id="rId36"/>
    <p:sldId id="582" r:id="rId37"/>
    <p:sldId id="598" r:id="rId38"/>
    <p:sldId id="613" r:id="rId39"/>
    <p:sldId id="614" r:id="rId40"/>
    <p:sldId id="626" r:id="rId41"/>
    <p:sldId id="627" r:id="rId42"/>
    <p:sldId id="628" r:id="rId43"/>
    <p:sldId id="629" r:id="rId44"/>
    <p:sldId id="630" r:id="rId45"/>
    <p:sldId id="631" r:id="rId46"/>
    <p:sldId id="632" r:id="rId47"/>
    <p:sldId id="633" r:id="rId48"/>
    <p:sldId id="634" r:id="rId49"/>
    <p:sldId id="635" r:id="rId50"/>
    <p:sldId id="636" r:id="rId51"/>
    <p:sldId id="637" r:id="rId52"/>
    <p:sldId id="638" r:id="rId53"/>
    <p:sldId id="644" r:id="rId54"/>
    <p:sldId id="640" r:id="rId55"/>
    <p:sldId id="641" r:id="rId56"/>
    <p:sldId id="645" r:id="rId57"/>
    <p:sldId id="643" r:id="rId58"/>
    <p:sldId id="599" r:id="rId59"/>
    <p:sldId id="623" r:id="rId60"/>
    <p:sldId id="624" r:id="rId61"/>
    <p:sldId id="597" r:id="rId62"/>
    <p:sldId id="542" r:id="rId63"/>
    <p:sldId id="543" r:id="rId64"/>
    <p:sldId id="621" r:id="rId65"/>
    <p:sldId id="650" r:id="rId66"/>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nter of Government" id="{0C0DBED6-12F1-46EA-8795-25E910349E6E}">
          <p14:sldIdLst>
            <p14:sldId id="646"/>
            <p14:sldId id="647"/>
            <p14:sldId id="648"/>
            <p14:sldId id="517"/>
            <p14:sldId id="584"/>
            <p14:sldId id="585"/>
            <p14:sldId id="596"/>
            <p14:sldId id="617"/>
            <p14:sldId id="571"/>
            <p14:sldId id="574"/>
          </p14:sldIdLst>
        </p14:section>
        <p14:section name="Recovery Act Case Study" id="{C867D8CD-ECF1-457D-8FF7-7A4C9677D342}">
          <p14:sldIdLst>
            <p14:sldId id="586"/>
            <p14:sldId id="618"/>
            <p14:sldId id="587"/>
          </p14:sldIdLst>
        </p14:section>
        <p14:section name="e-Government Iniatives" id="{AD245E7E-8A0B-4D63-96B3-BDCD411E3A27}">
          <p14:sldIdLst>
            <p14:sldId id="588"/>
            <p14:sldId id="619"/>
            <p14:sldId id="590"/>
          </p14:sldIdLst>
        </p14:section>
        <p14:section name="Cross Agency Priority Goals" id="{0836FABC-EA72-4616-A978-31BB8A13AAFB}">
          <p14:sldIdLst>
            <p14:sldId id="591"/>
            <p14:sldId id="620"/>
            <p14:sldId id="593"/>
            <p14:sldId id="608"/>
          </p14:sldIdLst>
        </p14:section>
        <p14:section name="Budget" id="{5083BAB6-A28D-4748-8443-63154D5629C6}">
          <p14:sldIdLst>
            <p14:sldId id="594"/>
            <p14:sldId id="595"/>
            <p14:sldId id="572"/>
          </p14:sldIdLst>
        </p14:section>
        <p14:section name="Appendices" id="{4E637BE6-2770-4F29-85C2-B316DBA80D24}">
          <p14:sldIdLst>
            <p14:sldId id="583"/>
            <p14:sldId id="649"/>
            <p14:sldId id="609"/>
            <p14:sldId id="610"/>
            <p14:sldId id="579"/>
            <p14:sldId id="580"/>
            <p14:sldId id="581"/>
            <p14:sldId id="582"/>
            <p14:sldId id="598"/>
            <p14:sldId id="613"/>
            <p14:sldId id="614"/>
            <p14:sldId id="626"/>
            <p14:sldId id="627"/>
            <p14:sldId id="628"/>
            <p14:sldId id="629"/>
            <p14:sldId id="630"/>
            <p14:sldId id="631"/>
            <p14:sldId id="632"/>
            <p14:sldId id="633"/>
            <p14:sldId id="634"/>
            <p14:sldId id="635"/>
            <p14:sldId id="636"/>
            <p14:sldId id="637"/>
            <p14:sldId id="638"/>
            <p14:sldId id="644"/>
            <p14:sldId id="640"/>
            <p14:sldId id="641"/>
            <p14:sldId id="645"/>
            <p14:sldId id="643"/>
            <p14:sldId id="599"/>
            <p14:sldId id="623"/>
            <p14:sldId id="624"/>
            <p14:sldId id="597"/>
            <p14:sldId id="542"/>
            <p14:sldId id="543"/>
            <p14:sldId id="621"/>
            <p14:sldId id="6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e Carr" initials="JC" lastIdx="3" clrIdx="6">
    <p:extLst/>
  </p:cmAuthor>
  <p:cmAuthor id="1" name="Tina Sung" initials="TS" lastIdx="9" clrIdx="0">
    <p:extLst/>
  </p:cmAuthor>
  <p:cmAuthor id="8" name="Courtney Liss" initials="CL" lastIdx="2" clrIdx="7">
    <p:extLst/>
  </p:cmAuthor>
  <p:cmAuthor id="2" name="Shalini Hicklin-Coorey" initials="SH" lastIdx="45" clrIdx="1">
    <p:extLst/>
  </p:cmAuthor>
  <p:cmAuthor id="3" name="Aakash Pattabi" initials="AP" lastIdx="7" clrIdx="2">
    <p:extLst/>
  </p:cmAuthor>
  <p:cmAuthor id="4" name="Amanda Patarino" initials="AP" lastIdx="43" clrIdx="3">
    <p:extLst/>
  </p:cmAuthor>
  <p:cmAuthor id="5" name="Alec Kirkman" initials="AK" lastIdx="5" clrIdx="4">
    <p:extLst/>
  </p:cmAuthor>
  <p:cmAuthor id="6" name="Chantelle Renn" initials="CR" lastIdx="3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AD"/>
    <a:srgbClr val="8A57B5"/>
    <a:srgbClr val="B18F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2" autoAdjust="0"/>
    <p:restoredTop sz="96405" autoAdjust="0"/>
  </p:normalViewPr>
  <p:slideViewPr>
    <p:cSldViewPr snapToGrid="0" snapToObjects="1">
      <p:cViewPr varScale="1">
        <p:scale>
          <a:sx n="156" d="100"/>
          <a:sy n="156" d="100"/>
        </p:scale>
        <p:origin x="184" y="480"/>
      </p:cViewPr>
      <p:guideLst>
        <p:guide orient="horz" pos="1620"/>
        <p:guide pos="2880"/>
      </p:guideLst>
    </p:cSldViewPr>
  </p:slideViewPr>
  <p:outlineViewPr>
    <p:cViewPr>
      <p:scale>
        <a:sx n="33" d="100"/>
        <a:sy n="33" d="100"/>
      </p:scale>
      <p:origin x="0" y="-43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106" y="-7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commentAuthors" Target="commentAuthor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tableStyles" Target="tableStyle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Executive Actions by Administration in the First</a:t>
            </a:r>
            <a:r>
              <a:rPr lang="en-US" baseline="0" dirty="0" smtClean="0"/>
              <a:t> 30 Days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Executive Orders</c:v>
                </c:pt>
              </c:strCache>
            </c:strRef>
          </c:tx>
          <c:spPr>
            <a:solidFill>
              <a:schemeClr val="accent1"/>
            </a:solidFill>
            <a:ln>
              <a:noFill/>
            </a:ln>
            <a:effectLst/>
          </c:spPr>
          <c:invertIfNegative val="0"/>
          <c:cat>
            <c:strRef>
              <c:f>Sheet1!$A$2:$A$5</c:f>
              <c:strCache>
                <c:ptCount val="4"/>
                <c:pt idx="0">
                  <c:v>H. W. Bush</c:v>
                </c:pt>
                <c:pt idx="1">
                  <c:v>Clinton</c:v>
                </c:pt>
                <c:pt idx="2">
                  <c:v>W. Bush</c:v>
                </c:pt>
                <c:pt idx="3">
                  <c:v>Obama</c:v>
                </c:pt>
              </c:strCache>
            </c:strRef>
          </c:cat>
          <c:val>
            <c:numRef>
              <c:f>Sheet1!$B$2:$B$5</c:f>
              <c:numCache>
                <c:formatCode>General</c:formatCode>
                <c:ptCount val="4"/>
                <c:pt idx="0">
                  <c:v>1.0</c:v>
                </c:pt>
                <c:pt idx="1">
                  <c:v>6.0</c:v>
                </c:pt>
                <c:pt idx="2">
                  <c:v>3.0</c:v>
                </c:pt>
                <c:pt idx="3">
                  <c:v>14.0</c:v>
                </c:pt>
              </c:numCache>
            </c:numRef>
          </c:val>
        </c:ser>
        <c:ser>
          <c:idx val="1"/>
          <c:order val="1"/>
          <c:tx>
            <c:strRef>
              <c:f>Sheet1!$C$1</c:f>
              <c:strCache>
                <c:ptCount val="1"/>
                <c:pt idx="0">
                  <c:v>National Security</c:v>
                </c:pt>
              </c:strCache>
            </c:strRef>
          </c:tx>
          <c:spPr>
            <a:solidFill>
              <a:schemeClr val="accent2"/>
            </a:solidFill>
            <a:ln>
              <a:noFill/>
            </a:ln>
            <a:effectLst/>
          </c:spPr>
          <c:invertIfNegative val="0"/>
          <c:cat>
            <c:strRef>
              <c:f>Sheet1!$A$2:$A$5</c:f>
              <c:strCache>
                <c:ptCount val="4"/>
                <c:pt idx="0">
                  <c:v>H. W. Bush</c:v>
                </c:pt>
                <c:pt idx="1">
                  <c:v>Clinton</c:v>
                </c:pt>
                <c:pt idx="2">
                  <c:v>W. Bush</c:v>
                </c:pt>
                <c:pt idx="3">
                  <c:v>Obama</c:v>
                </c:pt>
              </c:strCache>
            </c:strRef>
          </c:cat>
          <c:val>
            <c:numRef>
              <c:f>Sheet1!$C$2:$C$5</c:f>
              <c:numCache>
                <c:formatCode>General</c:formatCode>
                <c:ptCount val="4"/>
                <c:pt idx="0">
                  <c:v>1.0</c:v>
                </c:pt>
                <c:pt idx="1">
                  <c:v>2.0</c:v>
                </c:pt>
                <c:pt idx="2">
                  <c:v>4.0</c:v>
                </c:pt>
                <c:pt idx="3">
                  <c:v>1.0</c:v>
                </c:pt>
              </c:numCache>
            </c:numRef>
          </c:val>
        </c:ser>
        <c:ser>
          <c:idx val="2"/>
          <c:order val="2"/>
          <c:tx>
            <c:strRef>
              <c:f>Sheet1!$D$1</c:f>
              <c:strCache>
                <c:ptCount val="1"/>
                <c:pt idx="0">
                  <c:v>Memoranda</c:v>
                </c:pt>
              </c:strCache>
            </c:strRef>
          </c:tx>
          <c:spPr>
            <a:solidFill>
              <a:schemeClr val="accent3"/>
            </a:solidFill>
            <a:ln>
              <a:noFill/>
            </a:ln>
            <a:effectLst/>
          </c:spPr>
          <c:invertIfNegative val="0"/>
          <c:cat>
            <c:strRef>
              <c:f>Sheet1!$A$2:$A$5</c:f>
              <c:strCache>
                <c:ptCount val="4"/>
                <c:pt idx="0">
                  <c:v>H. W. Bush</c:v>
                </c:pt>
                <c:pt idx="1">
                  <c:v>Clinton</c:v>
                </c:pt>
                <c:pt idx="2">
                  <c:v>W. Bush</c:v>
                </c:pt>
                <c:pt idx="3">
                  <c:v>Obama</c:v>
                </c:pt>
              </c:strCache>
            </c:strRef>
          </c:cat>
          <c:val>
            <c:numRef>
              <c:f>Sheet1!$D$2:$D$5</c:f>
              <c:numCache>
                <c:formatCode>General</c:formatCode>
                <c:ptCount val="4"/>
                <c:pt idx="0">
                  <c:v>0.0</c:v>
                </c:pt>
                <c:pt idx="1">
                  <c:v>11.0</c:v>
                </c:pt>
                <c:pt idx="2">
                  <c:v>3.0</c:v>
                </c:pt>
                <c:pt idx="3">
                  <c:v>12.0</c:v>
                </c:pt>
              </c:numCache>
            </c:numRef>
          </c:val>
        </c:ser>
        <c:ser>
          <c:idx val="3"/>
          <c:order val="3"/>
          <c:tx>
            <c:strRef>
              <c:f>Sheet1!$E$1</c:f>
              <c:strCache>
                <c:ptCount val="1"/>
                <c:pt idx="0">
                  <c:v>Proclamations</c:v>
                </c:pt>
              </c:strCache>
            </c:strRef>
          </c:tx>
          <c:spPr>
            <a:solidFill>
              <a:schemeClr val="accent4"/>
            </a:solidFill>
            <a:ln>
              <a:noFill/>
            </a:ln>
            <a:effectLst/>
          </c:spPr>
          <c:invertIfNegative val="0"/>
          <c:cat>
            <c:strRef>
              <c:f>Sheet1!$A$2:$A$5</c:f>
              <c:strCache>
                <c:ptCount val="4"/>
                <c:pt idx="0">
                  <c:v>H. W. Bush</c:v>
                </c:pt>
                <c:pt idx="1">
                  <c:v>Clinton</c:v>
                </c:pt>
                <c:pt idx="2">
                  <c:v>W. Bush</c:v>
                </c:pt>
                <c:pt idx="3">
                  <c:v>Obama</c:v>
                </c:pt>
              </c:strCache>
            </c:strRef>
          </c:cat>
          <c:val>
            <c:numRef>
              <c:f>Sheet1!$E$2:$E$5</c:f>
              <c:numCache>
                <c:formatCode>General</c:formatCode>
                <c:ptCount val="4"/>
                <c:pt idx="0">
                  <c:v>1.0</c:v>
                </c:pt>
                <c:pt idx="1">
                  <c:v>4.0</c:v>
                </c:pt>
                <c:pt idx="2">
                  <c:v>5.0</c:v>
                </c:pt>
                <c:pt idx="3">
                  <c:v>3.0</c:v>
                </c:pt>
              </c:numCache>
            </c:numRef>
          </c:val>
        </c:ser>
        <c:ser>
          <c:idx val="4"/>
          <c:order val="4"/>
          <c:tx>
            <c:strRef>
              <c:f>Sheet1!$F$1</c:f>
              <c:strCache>
                <c:ptCount val="1"/>
                <c:pt idx="0">
                  <c:v>Notices</c:v>
                </c:pt>
              </c:strCache>
            </c:strRef>
          </c:tx>
          <c:spPr>
            <a:solidFill>
              <a:schemeClr val="accent5"/>
            </a:solidFill>
            <a:ln>
              <a:noFill/>
            </a:ln>
            <a:effectLst/>
          </c:spPr>
          <c:invertIfNegative val="0"/>
          <c:cat>
            <c:strRef>
              <c:f>Sheet1!$A$2:$A$5</c:f>
              <c:strCache>
                <c:ptCount val="4"/>
                <c:pt idx="0">
                  <c:v>H. W. Bush</c:v>
                </c:pt>
                <c:pt idx="1">
                  <c:v>Clinton</c:v>
                </c:pt>
                <c:pt idx="2">
                  <c:v>W. Bush</c:v>
                </c:pt>
                <c:pt idx="3">
                  <c:v>Obama</c:v>
                </c:pt>
              </c:strCache>
            </c:strRef>
          </c:cat>
          <c:val>
            <c:numRef>
              <c:f>Sheet1!$F$2:$F$5</c:f>
              <c:numCache>
                <c:formatCode>General</c:formatCode>
                <c:ptCount val="4"/>
                <c:pt idx="0">
                  <c:v>0.0</c:v>
                </c:pt>
                <c:pt idx="1">
                  <c:v>0.0</c:v>
                </c:pt>
                <c:pt idx="2">
                  <c:v>1.0</c:v>
                </c:pt>
                <c:pt idx="3">
                  <c:v>1.0</c:v>
                </c:pt>
              </c:numCache>
            </c:numRef>
          </c:val>
        </c:ser>
        <c:dLbls>
          <c:showLegendKey val="0"/>
          <c:showVal val="0"/>
          <c:showCatName val="0"/>
          <c:showSerName val="0"/>
          <c:showPercent val="0"/>
          <c:showBubbleSize val="0"/>
        </c:dLbls>
        <c:gapWidth val="219"/>
        <c:overlap val="-27"/>
        <c:axId val="2129326800"/>
        <c:axId val="2129325424"/>
      </c:barChart>
      <c:catAx>
        <c:axId val="212932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9325424"/>
        <c:crosses val="autoZero"/>
        <c:auto val="1"/>
        <c:lblAlgn val="ctr"/>
        <c:lblOffset val="100"/>
        <c:noMultiLvlLbl val="0"/>
      </c:catAx>
      <c:valAx>
        <c:axId val="212932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Number of Actions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9326800"/>
        <c:crosses val="autoZero"/>
        <c:crossBetween val="between"/>
      </c:valAx>
      <c:spPr>
        <a:noFill/>
        <a:ln>
          <a:noFill/>
        </a:ln>
        <a:effectLst/>
      </c:spPr>
    </c:plotArea>
    <c:legend>
      <c:legendPos val="b"/>
      <c:layout>
        <c:manualLayout>
          <c:xMode val="edge"/>
          <c:yMode val="edge"/>
          <c:x val="0.158458745631088"/>
          <c:y val="0.852954476559349"/>
          <c:w val="0.67872432057734"/>
          <c:h val="0.1470455234406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DCE17-8F05-4D21-A63E-FFAA2065EBF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A5E2A50-03BE-4884-BE9C-5AAA838AE085}">
      <dgm:prSet phldrT="[Text]" custT="1"/>
      <dgm:spPr>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a:noFill/>
        </a:ln>
      </dgm:spPr>
      <dgm:t>
        <a:bodyPr/>
        <a:lstStyle/>
        <a:p>
          <a:r>
            <a:rPr lang="en-US" sz="1200" b="1" dirty="0" smtClean="0"/>
            <a:t>Relative usage</a:t>
          </a:r>
          <a:endParaRPr lang="en-US" sz="1200" b="1" dirty="0"/>
        </a:p>
      </dgm:t>
    </dgm:pt>
    <dgm:pt modelId="{7817F280-1433-4A70-98D6-D8FF0B732B0B}" type="parTrans" cxnId="{17CB980A-07EB-47CE-805D-71B1ACE38BFA}">
      <dgm:prSet/>
      <dgm:spPr/>
      <dgm:t>
        <a:bodyPr/>
        <a:lstStyle/>
        <a:p>
          <a:endParaRPr lang="en-US"/>
        </a:p>
      </dgm:t>
    </dgm:pt>
    <dgm:pt modelId="{8208B446-BAEE-42FB-B90F-1B280959ECD4}" type="sibTrans" cxnId="{17CB980A-07EB-47CE-805D-71B1ACE38BFA}">
      <dgm:prSet/>
      <dgm:spPr/>
      <dgm:t>
        <a:bodyPr/>
        <a:lstStyle/>
        <a:p>
          <a:endParaRPr lang="en-US"/>
        </a:p>
      </dgm:t>
    </dgm:pt>
    <dgm:pt modelId="{269B59E5-7C67-47CB-86CA-5AD1B7C35CAF}" type="pres">
      <dgm:prSet presAssocID="{A82DCE17-8F05-4D21-A63E-FFAA2065EBFA}" presName="layout" presStyleCnt="0">
        <dgm:presLayoutVars>
          <dgm:chMax/>
          <dgm:chPref/>
          <dgm:dir/>
          <dgm:animOne val="branch"/>
          <dgm:animLvl val="lvl"/>
          <dgm:resizeHandles/>
        </dgm:presLayoutVars>
      </dgm:prSet>
      <dgm:spPr/>
      <dgm:t>
        <a:bodyPr/>
        <a:lstStyle/>
        <a:p>
          <a:endParaRPr lang="en-US"/>
        </a:p>
      </dgm:t>
    </dgm:pt>
    <dgm:pt modelId="{4C7AF923-93AB-4950-9E6A-EE89FDB017C7}" type="pres">
      <dgm:prSet presAssocID="{9A5E2A50-03BE-4884-BE9C-5AAA838AE085}" presName="root" presStyleCnt="0">
        <dgm:presLayoutVars>
          <dgm:chMax/>
          <dgm:chPref val="4"/>
        </dgm:presLayoutVars>
      </dgm:prSet>
      <dgm:spPr/>
    </dgm:pt>
    <dgm:pt modelId="{BAAEE0C5-F0FD-4710-AF0E-E1E8B5D2948C}" type="pres">
      <dgm:prSet presAssocID="{9A5E2A50-03BE-4884-BE9C-5AAA838AE085}" presName="rootComposite" presStyleCnt="0">
        <dgm:presLayoutVars/>
      </dgm:prSet>
      <dgm:spPr/>
    </dgm:pt>
    <dgm:pt modelId="{DC5595E8-6023-4F6D-829C-F91BA0942B72}" type="pres">
      <dgm:prSet presAssocID="{9A5E2A50-03BE-4884-BE9C-5AAA838AE085}" presName="rootText" presStyleLbl="node0" presStyleIdx="0" presStyleCnt="1" custLinFactNeighborX="1842">
        <dgm:presLayoutVars>
          <dgm:chMax/>
          <dgm:chPref val="4"/>
        </dgm:presLayoutVars>
      </dgm:prSet>
      <dgm:spPr/>
      <dgm:t>
        <a:bodyPr/>
        <a:lstStyle/>
        <a:p>
          <a:endParaRPr lang="en-US"/>
        </a:p>
      </dgm:t>
    </dgm:pt>
    <dgm:pt modelId="{401DBC35-59ED-4C20-97E6-CBC29BBCDD0F}" type="pres">
      <dgm:prSet presAssocID="{9A5E2A50-03BE-4884-BE9C-5AAA838AE085}" presName="childShape" presStyleCnt="0">
        <dgm:presLayoutVars>
          <dgm:chMax val="0"/>
          <dgm:chPref val="0"/>
        </dgm:presLayoutVars>
      </dgm:prSet>
      <dgm:spPr/>
    </dgm:pt>
  </dgm:ptLst>
  <dgm:cxnLst>
    <dgm:cxn modelId="{17CB980A-07EB-47CE-805D-71B1ACE38BFA}" srcId="{A82DCE17-8F05-4D21-A63E-FFAA2065EBFA}" destId="{9A5E2A50-03BE-4884-BE9C-5AAA838AE085}" srcOrd="0" destOrd="0" parTransId="{7817F280-1433-4A70-98D6-D8FF0B732B0B}" sibTransId="{8208B446-BAEE-42FB-B90F-1B280959ECD4}"/>
    <dgm:cxn modelId="{20811922-58A3-443F-BC40-92B3A4F5A30C}" type="presOf" srcId="{9A5E2A50-03BE-4884-BE9C-5AAA838AE085}" destId="{DC5595E8-6023-4F6D-829C-F91BA0942B72}" srcOrd="0" destOrd="0" presId="urn:microsoft.com/office/officeart/2008/layout/PictureAccentList"/>
    <dgm:cxn modelId="{716D86DF-5030-4C09-B553-0B18B9B8BEDF}" type="presOf" srcId="{A82DCE17-8F05-4D21-A63E-FFAA2065EBFA}" destId="{269B59E5-7C67-47CB-86CA-5AD1B7C35CAF}" srcOrd="0" destOrd="0" presId="urn:microsoft.com/office/officeart/2008/layout/PictureAccentList"/>
    <dgm:cxn modelId="{E67E6DC4-D6AC-4D69-9790-DDEB713A2402}" type="presParOf" srcId="{269B59E5-7C67-47CB-86CA-5AD1B7C35CAF}" destId="{4C7AF923-93AB-4950-9E6A-EE89FDB017C7}" srcOrd="0" destOrd="0" presId="urn:microsoft.com/office/officeart/2008/layout/PictureAccentList"/>
    <dgm:cxn modelId="{ED4AE97B-4F5E-43A8-ACC7-F0D058BA5B64}" type="presParOf" srcId="{4C7AF923-93AB-4950-9E6A-EE89FDB017C7}" destId="{BAAEE0C5-F0FD-4710-AF0E-E1E8B5D2948C}" srcOrd="0" destOrd="0" presId="urn:microsoft.com/office/officeart/2008/layout/PictureAccentList"/>
    <dgm:cxn modelId="{FF64E26E-1A6F-46DC-B9C6-2948693FDBB1}" type="presParOf" srcId="{BAAEE0C5-F0FD-4710-AF0E-E1E8B5D2948C}" destId="{DC5595E8-6023-4F6D-829C-F91BA0942B72}" srcOrd="0" destOrd="0" presId="urn:microsoft.com/office/officeart/2008/layout/PictureAccentList"/>
    <dgm:cxn modelId="{5A54AFC3-4380-42C6-BF05-EDCDB2ABEAB0}" type="presParOf" srcId="{4C7AF923-93AB-4950-9E6A-EE89FDB017C7}" destId="{401DBC35-59ED-4C20-97E6-CBC29BBCDD0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DCE17-8F05-4D21-A63E-FFAA2065EBF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A5E2A50-03BE-4884-BE9C-5AAA838AE085}">
      <dgm:prSet phldrT="[Text]" custT="1"/>
      <dgm:spPr>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a:noFill/>
        </a:ln>
      </dgm:spPr>
      <dgm:t>
        <a:bodyPr/>
        <a:lstStyle/>
        <a:p>
          <a:r>
            <a:rPr lang="en-US" sz="1200" b="1" dirty="0" smtClean="0"/>
            <a:t>Relative usage</a:t>
          </a:r>
          <a:endParaRPr lang="en-US" sz="1200" b="1" dirty="0"/>
        </a:p>
      </dgm:t>
    </dgm:pt>
    <dgm:pt modelId="{7817F280-1433-4A70-98D6-D8FF0B732B0B}" type="parTrans" cxnId="{17CB980A-07EB-47CE-805D-71B1ACE38BFA}">
      <dgm:prSet/>
      <dgm:spPr/>
      <dgm:t>
        <a:bodyPr/>
        <a:lstStyle/>
        <a:p>
          <a:endParaRPr lang="en-US"/>
        </a:p>
      </dgm:t>
    </dgm:pt>
    <dgm:pt modelId="{8208B446-BAEE-42FB-B90F-1B280959ECD4}" type="sibTrans" cxnId="{17CB980A-07EB-47CE-805D-71B1ACE38BFA}">
      <dgm:prSet/>
      <dgm:spPr/>
      <dgm:t>
        <a:bodyPr/>
        <a:lstStyle/>
        <a:p>
          <a:endParaRPr lang="en-US"/>
        </a:p>
      </dgm:t>
    </dgm:pt>
    <dgm:pt modelId="{269B59E5-7C67-47CB-86CA-5AD1B7C35CAF}" type="pres">
      <dgm:prSet presAssocID="{A82DCE17-8F05-4D21-A63E-FFAA2065EBFA}" presName="layout" presStyleCnt="0">
        <dgm:presLayoutVars>
          <dgm:chMax/>
          <dgm:chPref/>
          <dgm:dir/>
          <dgm:animOne val="branch"/>
          <dgm:animLvl val="lvl"/>
          <dgm:resizeHandles/>
        </dgm:presLayoutVars>
      </dgm:prSet>
      <dgm:spPr/>
      <dgm:t>
        <a:bodyPr/>
        <a:lstStyle/>
        <a:p>
          <a:endParaRPr lang="en-US"/>
        </a:p>
      </dgm:t>
    </dgm:pt>
    <dgm:pt modelId="{4C7AF923-93AB-4950-9E6A-EE89FDB017C7}" type="pres">
      <dgm:prSet presAssocID="{9A5E2A50-03BE-4884-BE9C-5AAA838AE085}" presName="root" presStyleCnt="0">
        <dgm:presLayoutVars>
          <dgm:chMax/>
          <dgm:chPref val="4"/>
        </dgm:presLayoutVars>
      </dgm:prSet>
      <dgm:spPr/>
    </dgm:pt>
    <dgm:pt modelId="{BAAEE0C5-F0FD-4710-AF0E-E1E8B5D2948C}" type="pres">
      <dgm:prSet presAssocID="{9A5E2A50-03BE-4884-BE9C-5AAA838AE085}" presName="rootComposite" presStyleCnt="0">
        <dgm:presLayoutVars/>
      </dgm:prSet>
      <dgm:spPr/>
    </dgm:pt>
    <dgm:pt modelId="{DC5595E8-6023-4F6D-829C-F91BA0942B72}" type="pres">
      <dgm:prSet presAssocID="{9A5E2A50-03BE-4884-BE9C-5AAA838AE085}" presName="rootText" presStyleLbl="node0" presStyleIdx="0" presStyleCnt="1" custLinFactNeighborX="1842">
        <dgm:presLayoutVars>
          <dgm:chMax/>
          <dgm:chPref val="4"/>
        </dgm:presLayoutVars>
      </dgm:prSet>
      <dgm:spPr/>
      <dgm:t>
        <a:bodyPr/>
        <a:lstStyle/>
        <a:p>
          <a:endParaRPr lang="en-US"/>
        </a:p>
      </dgm:t>
    </dgm:pt>
    <dgm:pt modelId="{401DBC35-59ED-4C20-97E6-CBC29BBCDD0F}" type="pres">
      <dgm:prSet presAssocID="{9A5E2A50-03BE-4884-BE9C-5AAA838AE085}" presName="childShape" presStyleCnt="0">
        <dgm:presLayoutVars>
          <dgm:chMax val="0"/>
          <dgm:chPref val="0"/>
        </dgm:presLayoutVars>
      </dgm:prSet>
      <dgm:spPr/>
    </dgm:pt>
  </dgm:ptLst>
  <dgm:cxnLst>
    <dgm:cxn modelId="{7D18DBFF-C301-47F0-818E-5781786614EA}" type="presOf" srcId="{9A5E2A50-03BE-4884-BE9C-5AAA838AE085}" destId="{DC5595E8-6023-4F6D-829C-F91BA0942B72}" srcOrd="0" destOrd="0" presId="urn:microsoft.com/office/officeart/2008/layout/PictureAccentList"/>
    <dgm:cxn modelId="{17CB980A-07EB-47CE-805D-71B1ACE38BFA}" srcId="{A82DCE17-8F05-4D21-A63E-FFAA2065EBFA}" destId="{9A5E2A50-03BE-4884-BE9C-5AAA838AE085}" srcOrd="0" destOrd="0" parTransId="{7817F280-1433-4A70-98D6-D8FF0B732B0B}" sibTransId="{8208B446-BAEE-42FB-B90F-1B280959ECD4}"/>
    <dgm:cxn modelId="{84D0B1A2-F7FE-4659-930E-DB7DCFFBA6AC}" type="presOf" srcId="{A82DCE17-8F05-4D21-A63E-FFAA2065EBFA}" destId="{269B59E5-7C67-47CB-86CA-5AD1B7C35CAF}" srcOrd="0" destOrd="0" presId="urn:microsoft.com/office/officeart/2008/layout/PictureAccentList"/>
    <dgm:cxn modelId="{3D9A4DC4-2AED-410A-87F9-BB8CC70B3E3F}" type="presParOf" srcId="{269B59E5-7C67-47CB-86CA-5AD1B7C35CAF}" destId="{4C7AF923-93AB-4950-9E6A-EE89FDB017C7}" srcOrd="0" destOrd="0" presId="urn:microsoft.com/office/officeart/2008/layout/PictureAccentList"/>
    <dgm:cxn modelId="{2171EDA8-12F3-4560-8969-FB6C59D171C5}" type="presParOf" srcId="{4C7AF923-93AB-4950-9E6A-EE89FDB017C7}" destId="{BAAEE0C5-F0FD-4710-AF0E-E1E8B5D2948C}" srcOrd="0" destOrd="0" presId="urn:microsoft.com/office/officeart/2008/layout/PictureAccentList"/>
    <dgm:cxn modelId="{773F1E9E-C8DF-4106-8D33-344325644C78}" type="presParOf" srcId="{BAAEE0C5-F0FD-4710-AF0E-E1E8B5D2948C}" destId="{DC5595E8-6023-4F6D-829C-F91BA0942B72}" srcOrd="0" destOrd="0" presId="urn:microsoft.com/office/officeart/2008/layout/PictureAccentList"/>
    <dgm:cxn modelId="{DD33D165-690D-4A69-8838-002493AE44E9}" type="presParOf" srcId="{4C7AF923-93AB-4950-9E6A-EE89FDB017C7}" destId="{401DBC35-59ED-4C20-97E6-CBC29BBCDD0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DCE17-8F05-4D21-A63E-FFAA2065EBF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A5E2A50-03BE-4884-BE9C-5AAA838AE085}">
      <dgm:prSet phldrT="[Text]" custT="1"/>
      <dgm:spPr>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a:noFill/>
        </a:ln>
      </dgm:spPr>
      <dgm:t>
        <a:bodyPr/>
        <a:lstStyle/>
        <a:p>
          <a:r>
            <a:rPr lang="en-US" sz="1200" b="1" dirty="0" smtClean="0"/>
            <a:t>Relative usage</a:t>
          </a:r>
          <a:endParaRPr lang="en-US" sz="1200" b="1" dirty="0"/>
        </a:p>
      </dgm:t>
    </dgm:pt>
    <dgm:pt modelId="{7817F280-1433-4A70-98D6-D8FF0B732B0B}" type="parTrans" cxnId="{17CB980A-07EB-47CE-805D-71B1ACE38BFA}">
      <dgm:prSet/>
      <dgm:spPr/>
      <dgm:t>
        <a:bodyPr/>
        <a:lstStyle/>
        <a:p>
          <a:endParaRPr lang="en-US"/>
        </a:p>
      </dgm:t>
    </dgm:pt>
    <dgm:pt modelId="{8208B446-BAEE-42FB-B90F-1B280959ECD4}" type="sibTrans" cxnId="{17CB980A-07EB-47CE-805D-71B1ACE38BFA}">
      <dgm:prSet/>
      <dgm:spPr/>
      <dgm:t>
        <a:bodyPr/>
        <a:lstStyle/>
        <a:p>
          <a:endParaRPr lang="en-US"/>
        </a:p>
      </dgm:t>
    </dgm:pt>
    <dgm:pt modelId="{269B59E5-7C67-47CB-86CA-5AD1B7C35CAF}" type="pres">
      <dgm:prSet presAssocID="{A82DCE17-8F05-4D21-A63E-FFAA2065EBFA}" presName="layout" presStyleCnt="0">
        <dgm:presLayoutVars>
          <dgm:chMax/>
          <dgm:chPref/>
          <dgm:dir/>
          <dgm:animOne val="branch"/>
          <dgm:animLvl val="lvl"/>
          <dgm:resizeHandles/>
        </dgm:presLayoutVars>
      </dgm:prSet>
      <dgm:spPr/>
      <dgm:t>
        <a:bodyPr/>
        <a:lstStyle/>
        <a:p>
          <a:endParaRPr lang="en-US"/>
        </a:p>
      </dgm:t>
    </dgm:pt>
    <dgm:pt modelId="{4C7AF923-93AB-4950-9E6A-EE89FDB017C7}" type="pres">
      <dgm:prSet presAssocID="{9A5E2A50-03BE-4884-BE9C-5AAA838AE085}" presName="root" presStyleCnt="0">
        <dgm:presLayoutVars>
          <dgm:chMax/>
          <dgm:chPref val="4"/>
        </dgm:presLayoutVars>
      </dgm:prSet>
      <dgm:spPr/>
    </dgm:pt>
    <dgm:pt modelId="{BAAEE0C5-F0FD-4710-AF0E-E1E8B5D2948C}" type="pres">
      <dgm:prSet presAssocID="{9A5E2A50-03BE-4884-BE9C-5AAA838AE085}" presName="rootComposite" presStyleCnt="0">
        <dgm:presLayoutVars/>
      </dgm:prSet>
      <dgm:spPr/>
    </dgm:pt>
    <dgm:pt modelId="{DC5595E8-6023-4F6D-829C-F91BA0942B72}" type="pres">
      <dgm:prSet presAssocID="{9A5E2A50-03BE-4884-BE9C-5AAA838AE085}" presName="rootText" presStyleLbl="node0" presStyleIdx="0" presStyleCnt="1" custLinFactNeighborX="1842">
        <dgm:presLayoutVars>
          <dgm:chMax/>
          <dgm:chPref val="4"/>
        </dgm:presLayoutVars>
      </dgm:prSet>
      <dgm:spPr/>
      <dgm:t>
        <a:bodyPr/>
        <a:lstStyle/>
        <a:p>
          <a:endParaRPr lang="en-US"/>
        </a:p>
      </dgm:t>
    </dgm:pt>
    <dgm:pt modelId="{401DBC35-59ED-4C20-97E6-CBC29BBCDD0F}" type="pres">
      <dgm:prSet presAssocID="{9A5E2A50-03BE-4884-BE9C-5AAA838AE085}" presName="childShape" presStyleCnt="0">
        <dgm:presLayoutVars>
          <dgm:chMax val="0"/>
          <dgm:chPref val="0"/>
        </dgm:presLayoutVars>
      </dgm:prSet>
      <dgm:spPr/>
    </dgm:pt>
  </dgm:ptLst>
  <dgm:cxnLst>
    <dgm:cxn modelId="{1A924ABA-BD71-473D-8BD2-4516F9FE4AAA}" type="presOf" srcId="{9A5E2A50-03BE-4884-BE9C-5AAA838AE085}" destId="{DC5595E8-6023-4F6D-829C-F91BA0942B72}" srcOrd="0" destOrd="0" presId="urn:microsoft.com/office/officeart/2008/layout/PictureAccentList"/>
    <dgm:cxn modelId="{C230BC20-FF9A-46C2-B842-4DD1B904F5EC}" type="presOf" srcId="{A82DCE17-8F05-4D21-A63E-FFAA2065EBFA}" destId="{269B59E5-7C67-47CB-86CA-5AD1B7C35CAF}" srcOrd="0" destOrd="0" presId="urn:microsoft.com/office/officeart/2008/layout/PictureAccentList"/>
    <dgm:cxn modelId="{17CB980A-07EB-47CE-805D-71B1ACE38BFA}" srcId="{A82DCE17-8F05-4D21-A63E-FFAA2065EBFA}" destId="{9A5E2A50-03BE-4884-BE9C-5AAA838AE085}" srcOrd="0" destOrd="0" parTransId="{7817F280-1433-4A70-98D6-D8FF0B732B0B}" sibTransId="{8208B446-BAEE-42FB-B90F-1B280959ECD4}"/>
    <dgm:cxn modelId="{56877F2B-B69E-4CFE-83BD-24E9EA28AD44}" type="presParOf" srcId="{269B59E5-7C67-47CB-86CA-5AD1B7C35CAF}" destId="{4C7AF923-93AB-4950-9E6A-EE89FDB017C7}" srcOrd="0" destOrd="0" presId="urn:microsoft.com/office/officeart/2008/layout/PictureAccentList"/>
    <dgm:cxn modelId="{6654EECE-FAAE-43CE-939C-FF7B22B6B58D}" type="presParOf" srcId="{4C7AF923-93AB-4950-9E6A-EE89FDB017C7}" destId="{BAAEE0C5-F0FD-4710-AF0E-E1E8B5D2948C}" srcOrd="0" destOrd="0" presId="urn:microsoft.com/office/officeart/2008/layout/PictureAccentList"/>
    <dgm:cxn modelId="{875B9088-83EC-4463-83DF-92BFC4E581C0}" type="presParOf" srcId="{BAAEE0C5-F0FD-4710-AF0E-E1E8B5D2948C}" destId="{DC5595E8-6023-4F6D-829C-F91BA0942B72}" srcOrd="0" destOrd="0" presId="urn:microsoft.com/office/officeart/2008/layout/PictureAccentList"/>
    <dgm:cxn modelId="{06F84F63-5D9B-43FD-B0B0-6B74677EA6D1}" type="presParOf" srcId="{4C7AF923-93AB-4950-9E6A-EE89FDB017C7}" destId="{401DBC35-59ED-4C20-97E6-CBC29BBCDD0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40B4B5-7A8A-4686-B028-51CEEAFC52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647B1E-CC98-4828-8D25-94C538333DD8}">
      <dgm:prSet custT="1"/>
      <dgm:spPr>
        <a:solidFill>
          <a:schemeClr val="tx1">
            <a:alpha val="90000"/>
          </a:schemeClr>
        </a:solidFill>
        <a:ln>
          <a:noFill/>
        </a:ln>
      </dgm:spPr>
      <dgm:t>
        <a:bodyPr/>
        <a:lstStyle/>
        <a:p>
          <a:pPr rtl="0"/>
          <a:r>
            <a:rPr lang="en-US" sz="1400" baseline="0" dirty="0" smtClean="0"/>
            <a:t>Prioritize interactions with OMB</a:t>
          </a:r>
          <a:endParaRPr lang="en-US" sz="1400" b="1" baseline="0" dirty="0" smtClean="0">
            <a:solidFill>
              <a:schemeClr val="accent3">
                <a:lumMod val="75000"/>
              </a:schemeClr>
            </a:solidFill>
          </a:endParaRPr>
        </a:p>
      </dgm:t>
    </dgm:pt>
    <dgm:pt modelId="{D385B76A-8B84-47DE-906A-6CF5CFD5660D}" type="parTrans" cxnId="{00B8320E-EAF9-4D99-98C9-429C491B06F0}">
      <dgm:prSet/>
      <dgm:spPr/>
      <dgm:t>
        <a:bodyPr/>
        <a:lstStyle/>
        <a:p>
          <a:endParaRPr lang="en-US"/>
        </a:p>
      </dgm:t>
    </dgm:pt>
    <dgm:pt modelId="{08129B47-D528-4081-ADA4-BA6FF4AFA399}" type="sibTrans" cxnId="{00B8320E-EAF9-4D99-98C9-429C491B06F0}">
      <dgm:prSet/>
      <dgm:spPr/>
      <dgm:t>
        <a:bodyPr/>
        <a:lstStyle/>
        <a:p>
          <a:endParaRPr lang="en-US"/>
        </a:p>
      </dgm:t>
    </dgm:pt>
    <dgm:pt modelId="{834B4D0E-5C73-44D1-A4E0-E8F6E58700C6}">
      <dgm:prSet custT="1"/>
      <dgm:spPr>
        <a:solidFill>
          <a:schemeClr val="accent6"/>
        </a:solidFill>
        <a:ln>
          <a:noFill/>
        </a:ln>
      </dgm:spPr>
      <dgm:t>
        <a:bodyPr/>
        <a:lstStyle/>
        <a:p>
          <a:pPr rtl="0"/>
          <a:r>
            <a:rPr lang="en-US" sz="1500" b="1" baseline="0" dirty="0" smtClean="0"/>
            <a:t>Formal transition </a:t>
          </a:r>
        </a:p>
        <a:p>
          <a:pPr rtl="0"/>
          <a:r>
            <a:rPr lang="en-US" sz="1500" b="0" baseline="0" dirty="0" smtClean="0"/>
            <a:t>(November-January)</a:t>
          </a:r>
        </a:p>
      </dgm:t>
    </dgm:pt>
    <dgm:pt modelId="{185B0AEE-040D-474E-B1E7-51D2DBB1177C}" type="parTrans" cxnId="{24483CA2-1844-447D-9595-407209CF2788}">
      <dgm:prSet/>
      <dgm:spPr/>
      <dgm:t>
        <a:bodyPr/>
        <a:lstStyle/>
        <a:p>
          <a:endParaRPr lang="en-US"/>
        </a:p>
      </dgm:t>
    </dgm:pt>
    <dgm:pt modelId="{2C8B5958-BDCB-46E5-BCC9-C1E7DCEDEE4F}" type="sibTrans" cxnId="{24483CA2-1844-447D-9595-407209CF2788}">
      <dgm:prSet/>
      <dgm:spPr/>
      <dgm:t>
        <a:bodyPr/>
        <a:lstStyle/>
        <a:p>
          <a:endParaRPr lang="en-US"/>
        </a:p>
      </dgm:t>
    </dgm:pt>
    <dgm:pt modelId="{1BF489DC-31FE-4E2A-84FE-BBABE77E48DB}">
      <dgm:prSet custT="1"/>
      <dgm:spPr>
        <a:solidFill>
          <a:schemeClr val="tx1">
            <a:alpha val="90000"/>
          </a:schemeClr>
        </a:solidFill>
        <a:ln>
          <a:noFill/>
        </a:ln>
      </dgm:spPr>
      <dgm:t>
        <a:bodyPr/>
        <a:lstStyle/>
        <a:p>
          <a:pPr rtl="0"/>
          <a:r>
            <a:rPr lang="en-US" sz="1400" b="0" baseline="0" dirty="0" smtClean="0"/>
            <a:t>Finalize major baseline projections and economic assumptions</a:t>
          </a:r>
          <a:endParaRPr lang="en-US" sz="1400" b="1" baseline="0" dirty="0" smtClean="0">
            <a:solidFill>
              <a:schemeClr val="accent3">
                <a:lumMod val="75000"/>
              </a:schemeClr>
            </a:solidFill>
          </a:endParaRPr>
        </a:p>
      </dgm:t>
    </dgm:pt>
    <dgm:pt modelId="{65B97BF8-A9D1-406B-AD96-473F289ECC9A}" type="parTrans" cxnId="{8D8B1314-9E2A-40FF-B611-337365625BD2}">
      <dgm:prSet/>
      <dgm:spPr/>
      <dgm:t>
        <a:bodyPr/>
        <a:lstStyle/>
        <a:p>
          <a:endParaRPr lang="en-US"/>
        </a:p>
      </dgm:t>
    </dgm:pt>
    <dgm:pt modelId="{01C6DC78-E22D-4495-A6AA-DE8A90C184DF}" type="sibTrans" cxnId="{8D8B1314-9E2A-40FF-B611-337365625BD2}">
      <dgm:prSet/>
      <dgm:spPr/>
      <dgm:t>
        <a:bodyPr/>
        <a:lstStyle/>
        <a:p>
          <a:endParaRPr lang="en-US"/>
        </a:p>
      </dgm:t>
    </dgm:pt>
    <dgm:pt modelId="{3A971736-44BD-491D-9D39-97560CFCE6C4}">
      <dgm:prSet custT="1"/>
      <dgm:spPr>
        <a:solidFill>
          <a:schemeClr val="accent6"/>
        </a:solidFill>
        <a:ln>
          <a:noFill/>
        </a:ln>
      </dgm:spPr>
      <dgm:t>
        <a:bodyPr/>
        <a:lstStyle/>
        <a:p>
          <a:pPr rtl="0"/>
          <a:r>
            <a:rPr lang="en-US" sz="1500" b="1" baseline="0" dirty="0" smtClean="0"/>
            <a:t>Post-inauguration </a:t>
          </a:r>
        </a:p>
        <a:p>
          <a:pPr rtl="0"/>
          <a:r>
            <a:rPr lang="en-US" sz="1500" b="0" baseline="0" dirty="0" smtClean="0"/>
            <a:t>(January-February)</a:t>
          </a:r>
        </a:p>
      </dgm:t>
    </dgm:pt>
    <dgm:pt modelId="{EA0C8E49-1E4B-4152-97E7-82744AF14D30}" type="parTrans" cxnId="{E9878793-031B-4943-99FC-BAF9280AF050}">
      <dgm:prSet/>
      <dgm:spPr/>
      <dgm:t>
        <a:bodyPr/>
        <a:lstStyle/>
        <a:p>
          <a:endParaRPr lang="en-US"/>
        </a:p>
      </dgm:t>
    </dgm:pt>
    <dgm:pt modelId="{73AFF98D-C435-48B4-965C-46A7B5B5798D}" type="sibTrans" cxnId="{E9878793-031B-4943-99FC-BAF9280AF050}">
      <dgm:prSet/>
      <dgm:spPr/>
      <dgm:t>
        <a:bodyPr/>
        <a:lstStyle/>
        <a:p>
          <a:endParaRPr lang="en-US"/>
        </a:p>
      </dgm:t>
    </dgm:pt>
    <dgm:pt modelId="{8F5D4D92-D3A7-4BE4-87DF-92C91D2738AD}">
      <dgm:prSet custT="1"/>
      <dgm:spPr>
        <a:solidFill>
          <a:schemeClr val="tx1">
            <a:alpha val="90000"/>
          </a:schemeClr>
        </a:solidFill>
        <a:ln>
          <a:noFill/>
        </a:ln>
      </dgm:spPr>
      <dgm:t>
        <a:bodyPr/>
        <a:lstStyle/>
        <a:p>
          <a:pPr rtl="0"/>
          <a:r>
            <a:rPr lang="en-US" sz="1400" b="0" baseline="0" dirty="0" smtClean="0"/>
            <a:t>OMB issues guidance to agencies</a:t>
          </a:r>
          <a:endParaRPr lang="en-US" sz="1400" b="1" baseline="0" dirty="0" smtClean="0">
            <a:solidFill>
              <a:schemeClr val="accent3">
                <a:lumMod val="75000"/>
              </a:schemeClr>
            </a:solidFill>
          </a:endParaRPr>
        </a:p>
      </dgm:t>
    </dgm:pt>
    <dgm:pt modelId="{CB29458F-A7B7-4B4F-A5FA-C8C0FD639777}" type="parTrans" cxnId="{456BCC71-5CF1-4FD1-896B-D7C0FE1FE6C1}">
      <dgm:prSet/>
      <dgm:spPr/>
      <dgm:t>
        <a:bodyPr/>
        <a:lstStyle/>
        <a:p>
          <a:endParaRPr lang="en-US"/>
        </a:p>
      </dgm:t>
    </dgm:pt>
    <dgm:pt modelId="{F5ED31E5-E524-43C2-B10D-A5CB5C0CD87A}" type="sibTrans" cxnId="{456BCC71-5CF1-4FD1-896B-D7C0FE1FE6C1}">
      <dgm:prSet/>
      <dgm:spPr/>
      <dgm:t>
        <a:bodyPr/>
        <a:lstStyle/>
        <a:p>
          <a:endParaRPr lang="en-US"/>
        </a:p>
      </dgm:t>
    </dgm:pt>
    <dgm:pt modelId="{93CE0C46-68BB-40E3-BF56-8C86F9E72772}">
      <dgm:prSet custT="1"/>
      <dgm:spPr>
        <a:solidFill>
          <a:schemeClr val="tx1">
            <a:alpha val="90000"/>
          </a:schemeClr>
        </a:solidFill>
        <a:ln>
          <a:noFill/>
        </a:ln>
      </dgm:spPr>
      <dgm:t>
        <a:bodyPr/>
        <a:lstStyle/>
        <a:p>
          <a:pPr rtl="0"/>
          <a:r>
            <a:rPr lang="en-US" sz="1400" b="0" baseline="0" dirty="0" smtClean="0"/>
            <a:t>Identify and prioritize major initiatives</a:t>
          </a:r>
          <a:endParaRPr lang="en-US" sz="1400" b="1" baseline="0" dirty="0" smtClean="0">
            <a:solidFill>
              <a:schemeClr val="accent3">
                <a:lumMod val="75000"/>
              </a:schemeClr>
            </a:solidFill>
          </a:endParaRPr>
        </a:p>
      </dgm:t>
    </dgm:pt>
    <dgm:pt modelId="{502D1AE6-4A27-4127-9D12-59F928D7D6F6}" type="parTrans" cxnId="{5F149620-D150-4892-87B3-4101EAFF0AED}">
      <dgm:prSet/>
      <dgm:spPr/>
      <dgm:t>
        <a:bodyPr/>
        <a:lstStyle/>
        <a:p>
          <a:endParaRPr lang="en-US"/>
        </a:p>
      </dgm:t>
    </dgm:pt>
    <dgm:pt modelId="{4B683216-36C7-4BE0-9D40-A7A3CE5ADC4A}" type="sibTrans" cxnId="{5F149620-D150-4892-87B3-4101EAFF0AED}">
      <dgm:prSet/>
      <dgm:spPr/>
      <dgm:t>
        <a:bodyPr/>
        <a:lstStyle/>
        <a:p>
          <a:endParaRPr lang="en-US"/>
        </a:p>
      </dgm:t>
    </dgm:pt>
    <dgm:pt modelId="{C63D07D2-8D53-4F39-B91D-01DFFC967B41}">
      <dgm:prSet custT="1"/>
      <dgm:spPr>
        <a:solidFill>
          <a:schemeClr val="tx1">
            <a:alpha val="90000"/>
          </a:schemeClr>
        </a:solidFill>
        <a:ln>
          <a:noFill/>
        </a:ln>
      </dgm:spPr>
      <dgm:t>
        <a:bodyPr/>
        <a:lstStyle/>
        <a:p>
          <a:pPr rtl="0"/>
          <a:r>
            <a:rPr lang="en-US" sz="1400" b="0" baseline="0" dirty="0" smtClean="0"/>
            <a:t>Presidential decisions</a:t>
          </a:r>
          <a:endParaRPr lang="en-US" sz="1400" b="1" baseline="0" dirty="0" smtClean="0">
            <a:solidFill>
              <a:schemeClr val="accent3">
                <a:lumMod val="75000"/>
              </a:schemeClr>
            </a:solidFill>
          </a:endParaRPr>
        </a:p>
      </dgm:t>
    </dgm:pt>
    <dgm:pt modelId="{A8C5342A-2FF3-4628-BC0F-AAB3B53831F6}" type="parTrans" cxnId="{4261884B-6DF0-4768-A736-A75F973D95EC}">
      <dgm:prSet/>
      <dgm:spPr/>
      <dgm:t>
        <a:bodyPr/>
        <a:lstStyle/>
        <a:p>
          <a:endParaRPr lang="en-US"/>
        </a:p>
      </dgm:t>
    </dgm:pt>
    <dgm:pt modelId="{D4085FF2-1314-494A-A15F-DBEE2D21A16B}" type="sibTrans" cxnId="{4261884B-6DF0-4768-A736-A75F973D95EC}">
      <dgm:prSet/>
      <dgm:spPr/>
      <dgm:t>
        <a:bodyPr/>
        <a:lstStyle/>
        <a:p>
          <a:endParaRPr lang="en-US"/>
        </a:p>
      </dgm:t>
    </dgm:pt>
    <dgm:pt modelId="{E19F514F-76E1-4D65-B9DA-AFA8A919FC73}">
      <dgm:prSet custT="1"/>
      <dgm:spPr>
        <a:solidFill>
          <a:schemeClr val="tx1">
            <a:alpha val="90000"/>
          </a:schemeClr>
        </a:solidFill>
        <a:ln>
          <a:noFill/>
        </a:ln>
      </dgm:spPr>
      <dgm:t>
        <a:bodyPr/>
        <a:lstStyle/>
        <a:p>
          <a:pPr rtl="0"/>
          <a:r>
            <a:rPr lang="en-US" sz="1400" b="0" baseline="0" dirty="0" smtClean="0"/>
            <a:t>New president’s first address to Congress (administration goals/ budget message)</a:t>
          </a:r>
          <a:endParaRPr lang="en-US" sz="1400" b="1" baseline="0" dirty="0" smtClean="0">
            <a:solidFill>
              <a:schemeClr val="accent3">
                <a:lumMod val="75000"/>
              </a:schemeClr>
            </a:solidFill>
          </a:endParaRPr>
        </a:p>
      </dgm:t>
    </dgm:pt>
    <dgm:pt modelId="{DD25E611-C00E-4F3C-8586-28131AEDA137}" type="parTrans" cxnId="{FA112EFD-8079-4637-AA03-7B9B3A1A52D7}">
      <dgm:prSet/>
      <dgm:spPr/>
      <dgm:t>
        <a:bodyPr/>
        <a:lstStyle/>
        <a:p>
          <a:endParaRPr lang="en-US"/>
        </a:p>
      </dgm:t>
    </dgm:pt>
    <dgm:pt modelId="{DF59EC57-A7C7-4F50-9573-CEC64106AF6D}" type="sibTrans" cxnId="{FA112EFD-8079-4637-AA03-7B9B3A1A52D7}">
      <dgm:prSet/>
      <dgm:spPr/>
      <dgm:t>
        <a:bodyPr/>
        <a:lstStyle/>
        <a:p>
          <a:endParaRPr lang="en-US"/>
        </a:p>
      </dgm:t>
    </dgm:pt>
    <dgm:pt modelId="{8A1176AF-1935-4B23-885D-375127271795}">
      <dgm:prSet custT="1"/>
      <dgm:spPr>
        <a:solidFill>
          <a:schemeClr val="tx1">
            <a:alpha val="90000"/>
          </a:schemeClr>
        </a:solidFill>
        <a:ln>
          <a:noFill/>
        </a:ln>
      </dgm:spPr>
      <dgm:t>
        <a:bodyPr/>
        <a:lstStyle/>
        <a:p>
          <a:pPr rtl="0"/>
          <a:r>
            <a:rPr lang="en-US" sz="1400" baseline="0" dirty="0" smtClean="0"/>
            <a:t>Identify and announce the nominee for OMB director</a:t>
          </a:r>
          <a:endParaRPr lang="en-US" sz="1400" b="1" baseline="0" dirty="0" smtClean="0">
            <a:solidFill>
              <a:schemeClr val="accent3">
                <a:lumMod val="75000"/>
              </a:schemeClr>
            </a:solidFill>
          </a:endParaRPr>
        </a:p>
      </dgm:t>
    </dgm:pt>
    <dgm:pt modelId="{252E48BC-E3A0-43F0-81E3-24D702F403A5}" type="parTrans" cxnId="{138B6270-361F-493D-AA75-1CAD9E277454}">
      <dgm:prSet/>
      <dgm:spPr/>
      <dgm:t>
        <a:bodyPr/>
        <a:lstStyle/>
        <a:p>
          <a:endParaRPr lang="en-US"/>
        </a:p>
      </dgm:t>
    </dgm:pt>
    <dgm:pt modelId="{541F927D-0043-478B-B88E-50D4E6282D1A}" type="sibTrans" cxnId="{138B6270-361F-493D-AA75-1CAD9E277454}">
      <dgm:prSet/>
      <dgm:spPr/>
      <dgm:t>
        <a:bodyPr/>
        <a:lstStyle/>
        <a:p>
          <a:endParaRPr lang="en-US"/>
        </a:p>
      </dgm:t>
    </dgm:pt>
    <dgm:pt modelId="{440887D4-0DE0-40B6-855A-3942987DDB05}">
      <dgm:prSet custT="1"/>
      <dgm:spPr>
        <a:solidFill>
          <a:schemeClr val="tx1">
            <a:alpha val="90000"/>
          </a:schemeClr>
        </a:solidFill>
        <a:ln>
          <a:noFill/>
        </a:ln>
      </dgm:spPr>
      <dgm:t>
        <a:bodyPr/>
        <a:lstStyle/>
        <a:p>
          <a:pPr rtl="0"/>
          <a:r>
            <a:rPr lang="en-US" sz="1400" baseline="0" dirty="0" smtClean="0"/>
            <a:t>Seek immediate access to OMB staff</a:t>
          </a:r>
          <a:endParaRPr lang="en-US" sz="1400" b="1" baseline="0" dirty="0" smtClean="0">
            <a:solidFill>
              <a:schemeClr val="accent3">
                <a:lumMod val="75000"/>
              </a:schemeClr>
            </a:solidFill>
          </a:endParaRPr>
        </a:p>
      </dgm:t>
    </dgm:pt>
    <dgm:pt modelId="{D1EB0868-6EDB-4A10-97AA-67ADC5B838AE}" type="parTrans" cxnId="{6F282477-BA25-4D5F-959D-6651B920485C}">
      <dgm:prSet/>
      <dgm:spPr/>
      <dgm:t>
        <a:bodyPr/>
        <a:lstStyle/>
        <a:p>
          <a:endParaRPr lang="en-US"/>
        </a:p>
      </dgm:t>
    </dgm:pt>
    <dgm:pt modelId="{C4EF7D32-4936-48EF-8750-D6F955E3D862}" type="sibTrans" cxnId="{6F282477-BA25-4D5F-959D-6651B920485C}">
      <dgm:prSet/>
      <dgm:spPr/>
      <dgm:t>
        <a:bodyPr/>
        <a:lstStyle/>
        <a:p>
          <a:endParaRPr lang="en-US"/>
        </a:p>
      </dgm:t>
    </dgm:pt>
    <dgm:pt modelId="{9C0C009D-C652-436F-89C3-C1677455DEB4}">
      <dgm:prSet custT="1"/>
      <dgm:spPr>
        <a:solidFill>
          <a:schemeClr val="tx1">
            <a:alpha val="90000"/>
          </a:schemeClr>
        </a:solidFill>
        <a:ln>
          <a:noFill/>
        </a:ln>
      </dgm:spPr>
      <dgm:t>
        <a:bodyPr/>
        <a:lstStyle/>
        <a:p>
          <a:pPr rtl="0"/>
          <a:r>
            <a:rPr lang="en-US" sz="1400" baseline="0" dirty="0" smtClean="0"/>
            <a:t>Initiate technical review of the budget baseline</a:t>
          </a:r>
          <a:endParaRPr lang="en-US" sz="1400" b="1" baseline="0" dirty="0" smtClean="0">
            <a:solidFill>
              <a:schemeClr val="accent3">
                <a:lumMod val="75000"/>
              </a:schemeClr>
            </a:solidFill>
          </a:endParaRPr>
        </a:p>
      </dgm:t>
    </dgm:pt>
    <dgm:pt modelId="{7843B814-A11A-4EF2-80B2-F71D01D1961F}" type="parTrans" cxnId="{FAB50419-1639-4006-9154-2846F96BA6CB}">
      <dgm:prSet/>
      <dgm:spPr/>
      <dgm:t>
        <a:bodyPr/>
        <a:lstStyle/>
        <a:p>
          <a:endParaRPr lang="en-US"/>
        </a:p>
      </dgm:t>
    </dgm:pt>
    <dgm:pt modelId="{44A21B4B-1DC5-42C6-8582-B9C48B6D670A}" type="sibTrans" cxnId="{FAB50419-1639-4006-9154-2846F96BA6CB}">
      <dgm:prSet/>
      <dgm:spPr/>
      <dgm:t>
        <a:bodyPr/>
        <a:lstStyle/>
        <a:p>
          <a:endParaRPr lang="en-US"/>
        </a:p>
      </dgm:t>
    </dgm:pt>
    <dgm:pt modelId="{82339F84-1AF0-441A-BBB1-037265EFACB1}">
      <dgm:prSet custT="1"/>
      <dgm:spPr>
        <a:solidFill>
          <a:schemeClr val="tx1">
            <a:alpha val="90000"/>
          </a:schemeClr>
        </a:solidFill>
        <a:ln>
          <a:noFill/>
        </a:ln>
      </dgm:spPr>
      <dgm:t>
        <a:bodyPr/>
        <a:lstStyle/>
        <a:p>
          <a:pPr rtl="0"/>
          <a:r>
            <a:rPr lang="en-US" sz="1400" b="0" baseline="0" dirty="0" smtClean="0"/>
            <a:t>Communicate highest priority agency requests</a:t>
          </a:r>
          <a:endParaRPr lang="en-US" sz="1400" b="1" baseline="0" dirty="0" smtClean="0">
            <a:solidFill>
              <a:schemeClr val="accent3">
                <a:lumMod val="75000"/>
              </a:schemeClr>
            </a:solidFill>
          </a:endParaRPr>
        </a:p>
      </dgm:t>
    </dgm:pt>
    <dgm:pt modelId="{4496A7B0-C170-408A-9EFA-1A0FC9DAA8CA}" type="parTrans" cxnId="{CF0DE743-9DDE-4A53-B0B2-01A521A6B9C4}">
      <dgm:prSet/>
      <dgm:spPr/>
      <dgm:t>
        <a:bodyPr/>
        <a:lstStyle/>
        <a:p>
          <a:endParaRPr lang="en-US"/>
        </a:p>
      </dgm:t>
    </dgm:pt>
    <dgm:pt modelId="{67D51BEF-2C7D-423F-9A27-2FD17F8075CB}" type="sibTrans" cxnId="{CF0DE743-9DDE-4A53-B0B2-01A521A6B9C4}">
      <dgm:prSet/>
      <dgm:spPr/>
      <dgm:t>
        <a:bodyPr/>
        <a:lstStyle/>
        <a:p>
          <a:endParaRPr lang="en-US"/>
        </a:p>
      </dgm:t>
    </dgm:pt>
    <dgm:pt modelId="{354F2E0D-83CC-4D51-BD7D-01CD4B7C579F}">
      <dgm:prSet phldrT="[Text]" custT="1"/>
      <dgm:spPr>
        <a:solidFill>
          <a:schemeClr val="accent6"/>
        </a:solidFill>
        <a:ln>
          <a:noFill/>
        </a:ln>
      </dgm:spPr>
      <dgm:t>
        <a:bodyPr/>
        <a:lstStyle/>
        <a:p>
          <a:r>
            <a:rPr lang="en-US" sz="1500" b="1" baseline="0" dirty="0" smtClean="0"/>
            <a:t>Immediately </a:t>
          </a:r>
          <a:br>
            <a:rPr lang="en-US" sz="1500" b="1" baseline="0" dirty="0" smtClean="0"/>
          </a:br>
          <a:r>
            <a:rPr lang="en-US" sz="1500" b="1" baseline="0" dirty="0" smtClean="0"/>
            <a:t>post-election</a:t>
          </a:r>
        </a:p>
        <a:p>
          <a:r>
            <a:rPr lang="en-US" sz="1500" b="0" baseline="0" dirty="0" smtClean="0"/>
            <a:t>(November)</a:t>
          </a:r>
          <a:endParaRPr lang="en-US" sz="1500" b="0" dirty="0"/>
        </a:p>
      </dgm:t>
    </dgm:pt>
    <dgm:pt modelId="{57E48291-A1F9-4C63-966B-57AEA3982914}" type="sibTrans" cxnId="{2B23DAD1-4A72-469C-8BF9-4892F333FAE7}">
      <dgm:prSet/>
      <dgm:spPr/>
      <dgm:t>
        <a:bodyPr/>
        <a:lstStyle/>
        <a:p>
          <a:endParaRPr lang="en-US"/>
        </a:p>
      </dgm:t>
    </dgm:pt>
    <dgm:pt modelId="{B5A3F349-F978-4F2D-8254-74D2C8C4CCE1}" type="parTrans" cxnId="{2B23DAD1-4A72-469C-8BF9-4892F333FAE7}">
      <dgm:prSet/>
      <dgm:spPr/>
      <dgm:t>
        <a:bodyPr/>
        <a:lstStyle/>
        <a:p>
          <a:endParaRPr lang="en-US"/>
        </a:p>
      </dgm:t>
    </dgm:pt>
    <dgm:pt modelId="{793C7DC9-A230-4890-8F7A-33BAD40061EA}">
      <dgm:prSet custT="1"/>
      <dgm:spPr>
        <a:solidFill>
          <a:schemeClr val="tx1">
            <a:alpha val="90000"/>
          </a:schemeClr>
        </a:solidFill>
        <a:ln>
          <a:noFill/>
        </a:ln>
      </dgm:spPr>
      <dgm:t>
        <a:bodyPr/>
        <a:lstStyle/>
        <a:p>
          <a:pPr rtl="0"/>
          <a:r>
            <a:rPr lang="en-US" sz="1400" b="0" baseline="0" dirty="0" smtClean="0"/>
            <a:t>Budget due first Monday of February </a:t>
          </a:r>
        </a:p>
      </dgm:t>
    </dgm:pt>
    <dgm:pt modelId="{84DD3C6C-752E-4A2F-939D-4114FD2345B6}" type="parTrans" cxnId="{D6767E3A-32D9-4E8B-B570-FE46314E2DDE}">
      <dgm:prSet/>
      <dgm:spPr/>
      <dgm:t>
        <a:bodyPr/>
        <a:lstStyle/>
        <a:p>
          <a:endParaRPr lang="en-US"/>
        </a:p>
      </dgm:t>
    </dgm:pt>
    <dgm:pt modelId="{CE604735-F0D2-4327-B08A-E2730F09117D}" type="sibTrans" cxnId="{D6767E3A-32D9-4E8B-B570-FE46314E2DDE}">
      <dgm:prSet/>
      <dgm:spPr/>
      <dgm:t>
        <a:bodyPr/>
        <a:lstStyle/>
        <a:p>
          <a:endParaRPr lang="en-US"/>
        </a:p>
      </dgm:t>
    </dgm:pt>
    <dgm:pt modelId="{7F56D283-B4B5-495A-80A4-607A9DA51E44}" type="pres">
      <dgm:prSet presAssocID="{D540B4B5-7A8A-4686-B028-51CEEAFC52DD}" presName="Name0" presStyleCnt="0">
        <dgm:presLayoutVars>
          <dgm:dir/>
          <dgm:animLvl val="lvl"/>
          <dgm:resizeHandles val="exact"/>
        </dgm:presLayoutVars>
      </dgm:prSet>
      <dgm:spPr/>
      <dgm:t>
        <a:bodyPr/>
        <a:lstStyle/>
        <a:p>
          <a:endParaRPr lang="en-US"/>
        </a:p>
      </dgm:t>
    </dgm:pt>
    <dgm:pt modelId="{88843E32-5733-408B-83C2-1D5B4CDEA7DB}" type="pres">
      <dgm:prSet presAssocID="{354F2E0D-83CC-4D51-BD7D-01CD4B7C579F}" presName="linNode" presStyleCnt="0"/>
      <dgm:spPr/>
    </dgm:pt>
    <dgm:pt modelId="{9BC176BA-1966-48AC-8471-D5941A288D2F}" type="pres">
      <dgm:prSet presAssocID="{354F2E0D-83CC-4D51-BD7D-01CD4B7C579F}" presName="parentText" presStyleLbl="node1" presStyleIdx="0" presStyleCnt="3" custScaleX="79989" custScaleY="28793" custLinFactNeighborX="-24" custLinFactNeighborY="-1020">
        <dgm:presLayoutVars>
          <dgm:chMax val="1"/>
          <dgm:bulletEnabled val="1"/>
        </dgm:presLayoutVars>
      </dgm:prSet>
      <dgm:spPr>
        <a:prstGeom prst="rect">
          <a:avLst/>
        </a:prstGeom>
      </dgm:spPr>
      <dgm:t>
        <a:bodyPr/>
        <a:lstStyle/>
        <a:p>
          <a:endParaRPr lang="en-US"/>
        </a:p>
      </dgm:t>
    </dgm:pt>
    <dgm:pt modelId="{08AAFC35-CFFF-45BD-B1AA-156F7EE6E138}" type="pres">
      <dgm:prSet presAssocID="{354F2E0D-83CC-4D51-BD7D-01CD4B7C579F}" presName="descendantText" presStyleLbl="alignAccFollowNode1" presStyleIdx="0" presStyleCnt="3" custScaleX="120867" custScaleY="35736" custLinFactNeighborX="-97" custLinFactNeighborY="-5715">
        <dgm:presLayoutVars>
          <dgm:bulletEnabled val="1"/>
        </dgm:presLayoutVars>
      </dgm:prSet>
      <dgm:spPr>
        <a:prstGeom prst="rect">
          <a:avLst/>
        </a:prstGeom>
      </dgm:spPr>
      <dgm:t>
        <a:bodyPr/>
        <a:lstStyle/>
        <a:p>
          <a:endParaRPr lang="en-US"/>
        </a:p>
      </dgm:t>
    </dgm:pt>
    <dgm:pt modelId="{9F19AD79-08F5-497B-9E98-A5D8110DCD17}" type="pres">
      <dgm:prSet presAssocID="{57E48291-A1F9-4C63-966B-57AEA3982914}" presName="sp" presStyleCnt="0"/>
      <dgm:spPr/>
    </dgm:pt>
    <dgm:pt modelId="{2BF52339-648D-4006-890E-64C714217AF2}" type="pres">
      <dgm:prSet presAssocID="{834B4D0E-5C73-44D1-A4E0-E8F6E58700C6}" presName="linNode" presStyleCnt="0"/>
      <dgm:spPr/>
    </dgm:pt>
    <dgm:pt modelId="{A66ECE41-1BF0-4056-9532-0CE63D973759}" type="pres">
      <dgm:prSet presAssocID="{834B4D0E-5C73-44D1-A4E0-E8F6E58700C6}" presName="parentText" presStyleLbl="node1" presStyleIdx="1" presStyleCnt="3" custScaleX="88476" custScaleY="21838" custLinFactNeighborX="140" custLinFactNeighborY="-1374">
        <dgm:presLayoutVars>
          <dgm:chMax val="1"/>
          <dgm:bulletEnabled val="1"/>
        </dgm:presLayoutVars>
      </dgm:prSet>
      <dgm:spPr>
        <a:prstGeom prst="rect">
          <a:avLst/>
        </a:prstGeom>
      </dgm:spPr>
      <dgm:t>
        <a:bodyPr/>
        <a:lstStyle/>
        <a:p>
          <a:endParaRPr lang="en-US"/>
        </a:p>
      </dgm:t>
    </dgm:pt>
    <dgm:pt modelId="{CB20DA9D-561C-4ED0-A701-65F7EBDB1783}" type="pres">
      <dgm:prSet presAssocID="{834B4D0E-5C73-44D1-A4E0-E8F6E58700C6}" presName="descendantText" presStyleLbl="alignAccFollowNode1" presStyleIdx="1" presStyleCnt="3" custScaleX="137292" custScaleY="27362" custLinFactNeighborX="85" custLinFactNeighborY="-1724">
        <dgm:presLayoutVars>
          <dgm:bulletEnabled val="1"/>
        </dgm:presLayoutVars>
      </dgm:prSet>
      <dgm:spPr>
        <a:prstGeom prst="rect">
          <a:avLst/>
        </a:prstGeom>
      </dgm:spPr>
      <dgm:t>
        <a:bodyPr/>
        <a:lstStyle/>
        <a:p>
          <a:endParaRPr lang="en-US"/>
        </a:p>
      </dgm:t>
    </dgm:pt>
    <dgm:pt modelId="{CF04EF3B-7094-4C36-8744-CEC3B3531D53}" type="pres">
      <dgm:prSet presAssocID="{2C8B5958-BDCB-46E5-BCC9-C1E7DCEDEE4F}" presName="sp" presStyleCnt="0"/>
      <dgm:spPr/>
    </dgm:pt>
    <dgm:pt modelId="{32A0CEA1-6DE3-4560-855C-387B7F05DA95}" type="pres">
      <dgm:prSet presAssocID="{3A971736-44BD-491D-9D39-97560CFCE6C4}" presName="linNode" presStyleCnt="0"/>
      <dgm:spPr/>
    </dgm:pt>
    <dgm:pt modelId="{3DFF057E-9C6E-4FB1-B8E8-329D794163C8}" type="pres">
      <dgm:prSet presAssocID="{3A971736-44BD-491D-9D39-97560CFCE6C4}" presName="parentText" presStyleLbl="node1" presStyleIdx="2" presStyleCnt="3" custScaleX="93120" custScaleY="37685" custLinFactNeighborX="24" custLinFactNeighborY="-2186">
        <dgm:presLayoutVars>
          <dgm:chMax val="1"/>
          <dgm:bulletEnabled val="1"/>
        </dgm:presLayoutVars>
      </dgm:prSet>
      <dgm:spPr>
        <a:prstGeom prst="rect">
          <a:avLst/>
        </a:prstGeom>
      </dgm:spPr>
      <dgm:t>
        <a:bodyPr/>
        <a:lstStyle/>
        <a:p>
          <a:endParaRPr lang="en-US"/>
        </a:p>
      </dgm:t>
    </dgm:pt>
    <dgm:pt modelId="{9DE9D073-164F-4F84-9F2A-08F8F73BBBB7}" type="pres">
      <dgm:prSet presAssocID="{3A971736-44BD-491D-9D39-97560CFCE6C4}" presName="descendantText" presStyleLbl="alignAccFollowNode1" presStyleIdx="2" presStyleCnt="3" custScaleX="144365" custScaleY="47267" custLinFactNeighborX="360" custLinFactNeighborY="-2871">
        <dgm:presLayoutVars>
          <dgm:bulletEnabled val="1"/>
        </dgm:presLayoutVars>
      </dgm:prSet>
      <dgm:spPr>
        <a:prstGeom prst="rect">
          <a:avLst/>
        </a:prstGeom>
      </dgm:spPr>
      <dgm:t>
        <a:bodyPr/>
        <a:lstStyle/>
        <a:p>
          <a:endParaRPr lang="en-US"/>
        </a:p>
      </dgm:t>
    </dgm:pt>
  </dgm:ptLst>
  <dgm:cxnLst>
    <dgm:cxn modelId="{456BCC71-5CF1-4FD1-896B-D7C0FE1FE6C1}" srcId="{3A971736-44BD-491D-9D39-97560CFCE6C4}" destId="{8F5D4D92-D3A7-4BE4-87DF-92C91D2738AD}" srcOrd="1" destOrd="0" parTransId="{CB29458F-A7B7-4B4F-A5FA-C8C0FD639777}" sibTransId="{F5ED31E5-E524-43C2-B10D-A5CB5C0CD87A}"/>
    <dgm:cxn modelId="{B494A60E-2351-4387-91BB-58EB305E25DD}" type="presOf" srcId="{92647B1E-CC98-4828-8D25-94C538333DD8}" destId="{08AAFC35-CFFF-45BD-B1AA-156F7EE6E138}" srcOrd="0" destOrd="0" presId="urn:microsoft.com/office/officeart/2005/8/layout/vList5"/>
    <dgm:cxn modelId="{24483CA2-1844-447D-9595-407209CF2788}" srcId="{D540B4B5-7A8A-4686-B028-51CEEAFC52DD}" destId="{834B4D0E-5C73-44D1-A4E0-E8F6E58700C6}" srcOrd="1" destOrd="0" parTransId="{185B0AEE-040D-474E-B1E7-51D2DBB1177C}" sibTransId="{2C8B5958-BDCB-46E5-BCC9-C1E7DCEDEE4F}"/>
    <dgm:cxn modelId="{59D0E044-FA3E-4492-BCBF-0C5E12EF9E66}" type="presOf" srcId="{834B4D0E-5C73-44D1-A4E0-E8F6E58700C6}" destId="{A66ECE41-1BF0-4056-9532-0CE63D973759}" srcOrd="0" destOrd="0" presId="urn:microsoft.com/office/officeart/2005/8/layout/vList5"/>
    <dgm:cxn modelId="{943B6AB5-DD5B-4003-8FBA-47FF102DADBD}" type="presOf" srcId="{C63D07D2-8D53-4F39-B91D-01DFFC967B41}" destId="{9DE9D073-164F-4F84-9F2A-08F8F73BBBB7}" srcOrd="0" destOrd="3" presId="urn:microsoft.com/office/officeart/2005/8/layout/vList5"/>
    <dgm:cxn modelId="{CC2892F2-4621-436A-BC46-78F720141EA2}" type="presOf" srcId="{1BF489DC-31FE-4E2A-84FE-BBABE77E48DB}" destId="{CB20DA9D-561C-4ED0-A701-65F7EBDB1783}" srcOrd="0" destOrd="0" presId="urn:microsoft.com/office/officeart/2005/8/layout/vList5"/>
    <dgm:cxn modelId="{00B8320E-EAF9-4D99-98C9-429C491B06F0}" srcId="{354F2E0D-83CC-4D51-BD7D-01CD4B7C579F}" destId="{92647B1E-CC98-4828-8D25-94C538333DD8}" srcOrd="0" destOrd="0" parTransId="{D385B76A-8B84-47DE-906A-6CF5CFD5660D}" sibTransId="{08129B47-D528-4081-ADA4-BA6FF4AFA399}"/>
    <dgm:cxn modelId="{1EF2A383-185D-4C1C-8E99-91651F1A79F5}" type="presOf" srcId="{440887D4-0DE0-40B6-855A-3942987DDB05}" destId="{08AAFC35-CFFF-45BD-B1AA-156F7EE6E138}" srcOrd="0" destOrd="2" presId="urn:microsoft.com/office/officeart/2005/8/layout/vList5"/>
    <dgm:cxn modelId="{138B6270-361F-493D-AA75-1CAD9E277454}" srcId="{92647B1E-CC98-4828-8D25-94C538333DD8}" destId="{8A1176AF-1935-4B23-885D-375127271795}" srcOrd="0" destOrd="0" parTransId="{252E48BC-E3A0-43F0-81E3-24D702F403A5}" sibTransId="{541F927D-0043-478B-B88E-50D4E6282D1A}"/>
    <dgm:cxn modelId="{991C899C-BFED-4326-A988-9BB840A0B3B5}" type="presOf" srcId="{8A1176AF-1935-4B23-885D-375127271795}" destId="{08AAFC35-CFFF-45BD-B1AA-156F7EE6E138}" srcOrd="0" destOrd="1" presId="urn:microsoft.com/office/officeart/2005/8/layout/vList5"/>
    <dgm:cxn modelId="{3FD0E182-77B7-49AD-B046-79D1E848B846}" type="presOf" srcId="{8F5D4D92-D3A7-4BE4-87DF-92C91D2738AD}" destId="{9DE9D073-164F-4F84-9F2A-08F8F73BBBB7}" srcOrd="0" destOrd="1" presId="urn:microsoft.com/office/officeart/2005/8/layout/vList5"/>
    <dgm:cxn modelId="{FA112EFD-8079-4637-AA03-7B9B3A1A52D7}" srcId="{3A971736-44BD-491D-9D39-97560CFCE6C4}" destId="{E19F514F-76E1-4D65-B9DA-AFA8A919FC73}" srcOrd="4" destOrd="0" parTransId="{DD25E611-C00E-4F3C-8586-28131AEDA137}" sibTransId="{DF59EC57-A7C7-4F50-9573-CEC64106AF6D}"/>
    <dgm:cxn modelId="{230391CD-7743-43CF-BFAC-FB1E063AF3B3}" type="presOf" srcId="{E19F514F-76E1-4D65-B9DA-AFA8A919FC73}" destId="{9DE9D073-164F-4F84-9F2A-08F8F73BBBB7}" srcOrd="0" destOrd="4" presId="urn:microsoft.com/office/officeart/2005/8/layout/vList5"/>
    <dgm:cxn modelId="{4261884B-6DF0-4768-A736-A75F973D95EC}" srcId="{3A971736-44BD-491D-9D39-97560CFCE6C4}" destId="{C63D07D2-8D53-4F39-B91D-01DFFC967B41}" srcOrd="3" destOrd="0" parTransId="{A8C5342A-2FF3-4628-BC0F-AAB3B53831F6}" sibTransId="{D4085FF2-1314-494A-A15F-DBEE2D21A16B}"/>
    <dgm:cxn modelId="{FC4CB1E1-862C-43E0-9AC1-7675633D0AB9}" type="presOf" srcId="{82339F84-1AF0-441A-BBB1-037265EFACB1}" destId="{9DE9D073-164F-4F84-9F2A-08F8F73BBBB7}" srcOrd="0" destOrd="2" presId="urn:microsoft.com/office/officeart/2005/8/layout/vList5"/>
    <dgm:cxn modelId="{CF0DE743-9DDE-4A53-B0B2-01A521A6B9C4}" srcId="{3A971736-44BD-491D-9D39-97560CFCE6C4}" destId="{82339F84-1AF0-441A-BBB1-037265EFACB1}" srcOrd="2" destOrd="0" parTransId="{4496A7B0-C170-408A-9EFA-1A0FC9DAA8CA}" sibTransId="{67D51BEF-2C7D-423F-9A27-2FD17F8075CB}"/>
    <dgm:cxn modelId="{A3E17D51-D3C3-4AF1-ADE8-1380120199E7}" type="presOf" srcId="{793C7DC9-A230-4890-8F7A-33BAD40061EA}" destId="{9DE9D073-164F-4F84-9F2A-08F8F73BBBB7}" srcOrd="0" destOrd="0" presId="urn:microsoft.com/office/officeart/2005/8/layout/vList5"/>
    <dgm:cxn modelId="{2B23DAD1-4A72-469C-8BF9-4892F333FAE7}" srcId="{D540B4B5-7A8A-4686-B028-51CEEAFC52DD}" destId="{354F2E0D-83CC-4D51-BD7D-01CD4B7C579F}" srcOrd="0" destOrd="0" parTransId="{B5A3F349-F978-4F2D-8254-74D2C8C4CCE1}" sibTransId="{57E48291-A1F9-4C63-966B-57AEA3982914}"/>
    <dgm:cxn modelId="{FAB50419-1639-4006-9154-2846F96BA6CB}" srcId="{92647B1E-CC98-4828-8D25-94C538333DD8}" destId="{9C0C009D-C652-436F-89C3-C1677455DEB4}" srcOrd="2" destOrd="0" parTransId="{7843B814-A11A-4EF2-80B2-F71D01D1961F}" sibTransId="{44A21B4B-1DC5-42C6-8582-B9C48B6D670A}"/>
    <dgm:cxn modelId="{830ACD0A-9DDA-451D-B983-A2A2FA05450A}" type="presOf" srcId="{9C0C009D-C652-436F-89C3-C1677455DEB4}" destId="{08AAFC35-CFFF-45BD-B1AA-156F7EE6E138}" srcOrd="0" destOrd="3" presId="urn:microsoft.com/office/officeart/2005/8/layout/vList5"/>
    <dgm:cxn modelId="{C21776C9-A067-4C3A-95B2-9D19FC957141}" type="presOf" srcId="{3A971736-44BD-491D-9D39-97560CFCE6C4}" destId="{3DFF057E-9C6E-4FB1-B8E8-329D794163C8}" srcOrd="0" destOrd="0" presId="urn:microsoft.com/office/officeart/2005/8/layout/vList5"/>
    <dgm:cxn modelId="{5F149620-D150-4892-87B3-4101EAFF0AED}" srcId="{834B4D0E-5C73-44D1-A4E0-E8F6E58700C6}" destId="{93CE0C46-68BB-40E3-BF56-8C86F9E72772}" srcOrd="1" destOrd="0" parTransId="{502D1AE6-4A27-4127-9D12-59F928D7D6F6}" sibTransId="{4B683216-36C7-4BE0-9D40-A7A3CE5ADC4A}"/>
    <dgm:cxn modelId="{6F282477-BA25-4D5F-959D-6651B920485C}" srcId="{92647B1E-CC98-4828-8D25-94C538333DD8}" destId="{440887D4-0DE0-40B6-855A-3942987DDB05}" srcOrd="1" destOrd="0" parTransId="{D1EB0868-6EDB-4A10-97AA-67ADC5B838AE}" sibTransId="{C4EF7D32-4936-48EF-8750-D6F955E3D862}"/>
    <dgm:cxn modelId="{811B0DAE-E5F7-462C-9A7D-2BF4A9F8B6E6}" type="presOf" srcId="{93CE0C46-68BB-40E3-BF56-8C86F9E72772}" destId="{CB20DA9D-561C-4ED0-A701-65F7EBDB1783}" srcOrd="0" destOrd="1" presId="urn:microsoft.com/office/officeart/2005/8/layout/vList5"/>
    <dgm:cxn modelId="{8D8B1314-9E2A-40FF-B611-337365625BD2}" srcId="{834B4D0E-5C73-44D1-A4E0-E8F6E58700C6}" destId="{1BF489DC-31FE-4E2A-84FE-BBABE77E48DB}" srcOrd="0" destOrd="0" parTransId="{65B97BF8-A9D1-406B-AD96-473F289ECC9A}" sibTransId="{01C6DC78-E22D-4495-A6AA-DE8A90C184DF}"/>
    <dgm:cxn modelId="{39E449AF-CF3A-4705-9B9C-E316302A9810}" type="presOf" srcId="{354F2E0D-83CC-4D51-BD7D-01CD4B7C579F}" destId="{9BC176BA-1966-48AC-8471-D5941A288D2F}" srcOrd="0" destOrd="0" presId="urn:microsoft.com/office/officeart/2005/8/layout/vList5"/>
    <dgm:cxn modelId="{E9878793-031B-4943-99FC-BAF9280AF050}" srcId="{D540B4B5-7A8A-4686-B028-51CEEAFC52DD}" destId="{3A971736-44BD-491D-9D39-97560CFCE6C4}" srcOrd="2" destOrd="0" parTransId="{EA0C8E49-1E4B-4152-97E7-82744AF14D30}" sibTransId="{73AFF98D-C435-48B4-965C-46A7B5B5798D}"/>
    <dgm:cxn modelId="{94816AA7-8CCD-414E-BB8C-632949AB13B7}" type="presOf" srcId="{D540B4B5-7A8A-4686-B028-51CEEAFC52DD}" destId="{7F56D283-B4B5-495A-80A4-607A9DA51E44}" srcOrd="0" destOrd="0" presId="urn:microsoft.com/office/officeart/2005/8/layout/vList5"/>
    <dgm:cxn modelId="{D6767E3A-32D9-4E8B-B570-FE46314E2DDE}" srcId="{3A971736-44BD-491D-9D39-97560CFCE6C4}" destId="{793C7DC9-A230-4890-8F7A-33BAD40061EA}" srcOrd="0" destOrd="0" parTransId="{84DD3C6C-752E-4A2F-939D-4114FD2345B6}" sibTransId="{CE604735-F0D2-4327-B08A-E2730F09117D}"/>
    <dgm:cxn modelId="{64D37943-18BF-49D1-B94D-BFD23DBFB392}" type="presParOf" srcId="{7F56D283-B4B5-495A-80A4-607A9DA51E44}" destId="{88843E32-5733-408B-83C2-1D5B4CDEA7DB}" srcOrd="0" destOrd="0" presId="urn:microsoft.com/office/officeart/2005/8/layout/vList5"/>
    <dgm:cxn modelId="{813466E2-0AC2-4728-953F-B4D6817ECDEC}" type="presParOf" srcId="{88843E32-5733-408B-83C2-1D5B4CDEA7DB}" destId="{9BC176BA-1966-48AC-8471-D5941A288D2F}" srcOrd="0" destOrd="0" presId="urn:microsoft.com/office/officeart/2005/8/layout/vList5"/>
    <dgm:cxn modelId="{E190373D-B0C1-4024-A948-99F19104B22A}" type="presParOf" srcId="{88843E32-5733-408B-83C2-1D5B4CDEA7DB}" destId="{08AAFC35-CFFF-45BD-B1AA-156F7EE6E138}" srcOrd="1" destOrd="0" presId="urn:microsoft.com/office/officeart/2005/8/layout/vList5"/>
    <dgm:cxn modelId="{9766D637-B2B0-4769-AF48-389295A36F61}" type="presParOf" srcId="{7F56D283-B4B5-495A-80A4-607A9DA51E44}" destId="{9F19AD79-08F5-497B-9E98-A5D8110DCD17}" srcOrd="1" destOrd="0" presId="urn:microsoft.com/office/officeart/2005/8/layout/vList5"/>
    <dgm:cxn modelId="{FFE75A14-3287-4489-A7FE-5403697CD8C1}" type="presParOf" srcId="{7F56D283-B4B5-495A-80A4-607A9DA51E44}" destId="{2BF52339-648D-4006-890E-64C714217AF2}" srcOrd="2" destOrd="0" presId="urn:microsoft.com/office/officeart/2005/8/layout/vList5"/>
    <dgm:cxn modelId="{C8C19141-F739-493F-B507-CED66FE56AA4}" type="presParOf" srcId="{2BF52339-648D-4006-890E-64C714217AF2}" destId="{A66ECE41-1BF0-4056-9532-0CE63D973759}" srcOrd="0" destOrd="0" presId="urn:microsoft.com/office/officeart/2005/8/layout/vList5"/>
    <dgm:cxn modelId="{A04A9B89-445C-4283-92AB-18B41C12363F}" type="presParOf" srcId="{2BF52339-648D-4006-890E-64C714217AF2}" destId="{CB20DA9D-561C-4ED0-A701-65F7EBDB1783}" srcOrd="1" destOrd="0" presId="urn:microsoft.com/office/officeart/2005/8/layout/vList5"/>
    <dgm:cxn modelId="{3D741E07-7C54-4460-8573-9CDD8BA8AD37}" type="presParOf" srcId="{7F56D283-B4B5-495A-80A4-607A9DA51E44}" destId="{CF04EF3B-7094-4C36-8744-CEC3B3531D53}" srcOrd="3" destOrd="0" presId="urn:microsoft.com/office/officeart/2005/8/layout/vList5"/>
    <dgm:cxn modelId="{0692C690-D90A-4510-B5BD-9E4DDC54DE17}" type="presParOf" srcId="{7F56D283-B4B5-495A-80A4-607A9DA51E44}" destId="{32A0CEA1-6DE3-4560-855C-387B7F05DA95}" srcOrd="4" destOrd="0" presId="urn:microsoft.com/office/officeart/2005/8/layout/vList5"/>
    <dgm:cxn modelId="{4A9906D0-A5AA-48DD-914B-4AD33081EA1A}" type="presParOf" srcId="{32A0CEA1-6DE3-4560-855C-387B7F05DA95}" destId="{3DFF057E-9C6E-4FB1-B8E8-329D794163C8}" srcOrd="0" destOrd="0" presId="urn:microsoft.com/office/officeart/2005/8/layout/vList5"/>
    <dgm:cxn modelId="{516B1644-54E2-4835-9AE6-60BE3EC737F1}" type="presParOf" srcId="{32A0CEA1-6DE3-4560-855C-387B7F05DA95}" destId="{9DE9D073-164F-4F84-9F2A-08F8F73BBB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2DCE17-8F05-4D21-A63E-FFAA2065EBF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A5E2A50-03BE-4884-BE9C-5AAA838AE085}">
      <dgm:prSet phldrT="[Text]" custT="1"/>
      <dgm:spPr>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a:noFill/>
        </a:ln>
      </dgm:spPr>
      <dgm:t>
        <a:bodyPr/>
        <a:lstStyle/>
        <a:p>
          <a:r>
            <a:rPr lang="en-US" sz="1200" b="1" dirty="0" smtClean="0"/>
            <a:t>Relative usage</a:t>
          </a:r>
          <a:endParaRPr lang="en-US" sz="1200" b="1" dirty="0"/>
        </a:p>
      </dgm:t>
    </dgm:pt>
    <dgm:pt modelId="{7817F280-1433-4A70-98D6-D8FF0B732B0B}" type="parTrans" cxnId="{17CB980A-07EB-47CE-805D-71B1ACE38BFA}">
      <dgm:prSet/>
      <dgm:spPr/>
      <dgm:t>
        <a:bodyPr/>
        <a:lstStyle/>
        <a:p>
          <a:endParaRPr lang="en-US"/>
        </a:p>
      </dgm:t>
    </dgm:pt>
    <dgm:pt modelId="{8208B446-BAEE-42FB-B90F-1B280959ECD4}" type="sibTrans" cxnId="{17CB980A-07EB-47CE-805D-71B1ACE38BFA}">
      <dgm:prSet/>
      <dgm:spPr/>
      <dgm:t>
        <a:bodyPr/>
        <a:lstStyle/>
        <a:p>
          <a:endParaRPr lang="en-US"/>
        </a:p>
      </dgm:t>
    </dgm:pt>
    <dgm:pt modelId="{269B59E5-7C67-47CB-86CA-5AD1B7C35CAF}" type="pres">
      <dgm:prSet presAssocID="{A82DCE17-8F05-4D21-A63E-FFAA2065EBFA}" presName="layout" presStyleCnt="0">
        <dgm:presLayoutVars>
          <dgm:chMax/>
          <dgm:chPref/>
          <dgm:dir/>
          <dgm:animOne val="branch"/>
          <dgm:animLvl val="lvl"/>
          <dgm:resizeHandles/>
        </dgm:presLayoutVars>
      </dgm:prSet>
      <dgm:spPr/>
      <dgm:t>
        <a:bodyPr/>
        <a:lstStyle/>
        <a:p>
          <a:endParaRPr lang="en-US"/>
        </a:p>
      </dgm:t>
    </dgm:pt>
    <dgm:pt modelId="{4C7AF923-93AB-4950-9E6A-EE89FDB017C7}" type="pres">
      <dgm:prSet presAssocID="{9A5E2A50-03BE-4884-BE9C-5AAA838AE085}" presName="root" presStyleCnt="0">
        <dgm:presLayoutVars>
          <dgm:chMax/>
          <dgm:chPref val="4"/>
        </dgm:presLayoutVars>
      </dgm:prSet>
      <dgm:spPr/>
    </dgm:pt>
    <dgm:pt modelId="{BAAEE0C5-F0FD-4710-AF0E-E1E8B5D2948C}" type="pres">
      <dgm:prSet presAssocID="{9A5E2A50-03BE-4884-BE9C-5AAA838AE085}" presName="rootComposite" presStyleCnt="0">
        <dgm:presLayoutVars/>
      </dgm:prSet>
      <dgm:spPr/>
    </dgm:pt>
    <dgm:pt modelId="{DC5595E8-6023-4F6D-829C-F91BA0942B72}" type="pres">
      <dgm:prSet presAssocID="{9A5E2A50-03BE-4884-BE9C-5AAA838AE085}" presName="rootText" presStyleLbl="node0" presStyleIdx="0" presStyleCnt="1">
        <dgm:presLayoutVars>
          <dgm:chMax/>
          <dgm:chPref val="4"/>
        </dgm:presLayoutVars>
      </dgm:prSet>
      <dgm:spPr/>
      <dgm:t>
        <a:bodyPr/>
        <a:lstStyle/>
        <a:p>
          <a:endParaRPr lang="en-US"/>
        </a:p>
      </dgm:t>
    </dgm:pt>
    <dgm:pt modelId="{401DBC35-59ED-4C20-97E6-CBC29BBCDD0F}" type="pres">
      <dgm:prSet presAssocID="{9A5E2A50-03BE-4884-BE9C-5AAA838AE085}" presName="childShape" presStyleCnt="0">
        <dgm:presLayoutVars>
          <dgm:chMax val="0"/>
          <dgm:chPref val="0"/>
        </dgm:presLayoutVars>
      </dgm:prSet>
      <dgm:spPr/>
    </dgm:pt>
  </dgm:ptLst>
  <dgm:cxnLst>
    <dgm:cxn modelId="{936C373D-D94B-4CFE-A70B-709B1B2BECC6}" type="presOf" srcId="{9A5E2A50-03BE-4884-BE9C-5AAA838AE085}" destId="{DC5595E8-6023-4F6D-829C-F91BA0942B72}" srcOrd="0" destOrd="0" presId="urn:microsoft.com/office/officeart/2008/layout/PictureAccentList"/>
    <dgm:cxn modelId="{F7FF18FD-BB7F-4F77-BC38-83FBB2AEEC74}" type="presOf" srcId="{A82DCE17-8F05-4D21-A63E-FFAA2065EBFA}" destId="{269B59E5-7C67-47CB-86CA-5AD1B7C35CAF}" srcOrd="0" destOrd="0" presId="urn:microsoft.com/office/officeart/2008/layout/PictureAccentList"/>
    <dgm:cxn modelId="{17CB980A-07EB-47CE-805D-71B1ACE38BFA}" srcId="{A82DCE17-8F05-4D21-A63E-FFAA2065EBFA}" destId="{9A5E2A50-03BE-4884-BE9C-5AAA838AE085}" srcOrd="0" destOrd="0" parTransId="{7817F280-1433-4A70-98D6-D8FF0B732B0B}" sibTransId="{8208B446-BAEE-42FB-B90F-1B280959ECD4}"/>
    <dgm:cxn modelId="{03CB7855-79E1-4F89-AB27-037BD0918273}" type="presParOf" srcId="{269B59E5-7C67-47CB-86CA-5AD1B7C35CAF}" destId="{4C7AF923-93AB-4950-9E6A-EE89FDB017C7}" srcOrd="0" destOrd="0" presId="urn:microsoft.com/office/officeart/2008/layout/PictureAccentList"/>
    <dgm:cxn modelId="{D7B31CFC-A5C9-49DC-8AE7-F7D5624C2574}" type="presParOf" srcId="{4C7AF923-93AB-4950-9E6A-EE89FDB017C7}" destId="{BAAEE0C5-F0FD-4710-AF0E-E1E8B5D2948C}" srcOrd="0" destOrd="0" presId="urn:microsoft.com/office/officeart/2008/layout/PictureAccentList"/>
    <dgm:cxn modelId="{1F568837-2352-4EE3-9E33-0C6AC5B7F0E2}" type="presParOf" srcId="{BAAEE0C5-F0FD-4710-AF0E-E1E8B5D2948C}" destId="{DC5595E8-6023-4F6D-829C-F91BA0942B72}" srcOrd="0" destOrd="0" presId="urn:microsoft.com/office/officeart/2008/layout/PictureAccentList"/>
    <dgm:cxn modelId="{1C13DF8B-8FE6-4CEC-A434-7C2D29001A8A}" type="presParOf" srcId="{4C7AF923-93AB-4950-9E6A-EE89FDB017C7}" destId="{401DBC35-59ED-4C20-97E6-CBC29BBCDD0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95E8-6023-4F6D-829C-F91BA0942B72}">
      <dsp:nvSpPr>
        <dsp:cNvPr id="0" name=""/>
        <dsp:cNvSpPr/>
      </dsp:nvSpPr>
      <dsp:spPr>
        <a:xfrm>
          <a:off x="0" y="387549"/>
          <a:ext cx="1619120" cy="258366"/>
        </a:xfrm>
        <a:prstGeom prst="roundRect">
          <a:avLst>
            <a:gd name="adj" fmla="val 10000"/>
          </a:avLst>
        </a:prstGeom>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Relative usage</a:t>
          </a:r>
          <a:endParaRPr lang="en-US" sz="1200" b="1" kern="1200" dirty="0"/>
        </a:p>
      </dsp:txBody>
      <dsp:txXfrm>
        <a:off x="7567" y="395116"/>
        <a:ext cx="1603986" cy="243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95E8-6023-4F6D-829C-F91BA0942B72}">
      <dsp:nvSpPr>
        <dsp:cNvPr id="0" name=""/>
        <dsp:cNvSpPr/>
      </dsp:nvSpPr>
      <dsp:spPr>
        <a:xfrm>
          <a:off x="0" y="387549"/>
          <a:ext cx="1619120" cy="258366"/>
        </a:xfrm>
        <a:prstGeom prst="roundRect">
          <a:avLst>
            <a:gd name="adj" fmla="val 10000"/>
          </a:avLst>
        </a:prstGeom>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Relative usage</a:t>
          </a:r>
          <a:endParaRPr lang="en-US" sz="1200" b="1" kern="1200" dirty="0"/>
        </a:p>
      </dsp:txBody>
      <dsp:txXfrm>
        <a:off x="7567" y="395116"/>
        <a:ext cx="1603986" cy="243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95E8-6023-4F6D-829C-F91BA0942B72}">
      <dsp:nvSpPr>
        <dsp:cNvPr id="0" name=""/>
        <dsp:cNvSpPr/>
      </dsp:nvSpPr>
      <dsp:spPr>
        <a:xfrm>
          <a:off x="0" y="387549"/>
          <a:ext cx="1619120" cy="258366"/>
        </a:xfrm>
        <a:prstGeom prst="roundRect">
          <a:avLst>
            <a:gd name="adj" fmla="val 10000"/>
          </a:avLst>
        </a:prstGeom>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Relative usage</a:t>
          </a:r>
          <a:endParaRPr lang="en-US" sz="1200" b="1" kern="1200" dirty="0"/>
        </a:p>
      </dsp:txBody>
      <dsp:txXfrm>
        <a:off x="7567" y="395116"/>
        <a:ext cx="1603986" cy="243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AFC35-CFFF-45BD-B1AA-156F7EE6E138}">
      <dsp:nvSpPr>
        <dsp:cNvPr id="0" name=""/>
        <dsp:cNvSpPr/>
      </dsp:nvSpPr>
      <dsp:spPr>
        <a:xfrm rot="5400000">
          <a:off x="4490577" y="-2349414"/>
          <a:ext cx="1056889" cy="5755718"/>
        </a:xfrm>
        <a:prstGeom prst="rect">
          <a:avLst/>
        </a:prstGeom>
        <a:solidFill>
          <a:schemeClr val="tx1">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baseline="0" dirty="0" smtClean="0"/>
            <a:t>Prioritize interactions with OMB</a:t>
          </a:r>
          <a:endParaRPr lang="en-US" sz="1400" b="1" kern="1200" baseline="0" dirty="0" smtClean="0">
            <a:solidFill>
              <a:schemeClr val="accent3">
                <a:lumMod val="75000"/>
              </a:schemeClr>
            </a:solidFill>
          </a:endParaRPr>
        </a:p>
        <a:p>
          <a:pPr marL="228600" lvl="2" indent="-114300" algn="l" defTabSz="622300" rtl="0">
            <a:lnSpc>
              <a:spcPct val="90000"/>
            </a:lnSpc>
            <a:spcBef>
              <a:spcPct val="0"/>
            </a:spcBef>
            <a:spcAft>
              <a:spcPct val="15000"/>
            </a:spcAft>
            <a:buChar char="••"/>
          </a:pPr>
          <a:r>
            <a:rPr lang="en-US" sz="1400" kern="1200" baseline="0" dirty="0" smtClean="0"/>
            <a:t>Identify and announce the nominee for OMB director</a:t>
          </a:r>
          <a:endParaRPr lang="en-US" sz="1400" b="1" kern="1200" baseline="0" dirty="0" smtClean="0">
            <a:solidFill>
              <a:schemeClr val="accent3">
                <a:lumMod val="75000"/>
              </a:schemeClr>
            </a:solidFill>
          </a:endParaRPr>
        </a:p>
        <a:p>
          <a:pPr marL="228600" lvl="2" indent="-114300" algn="l" defTabSz="622300" rtl="0">
            <a:lnSpc>
              <a:spcPct val="90000"/>
            </a:lnSpc>
            <a:spcBef>
              <a:spcPct val="0"/>
            </a:spcBef>
            <a:spcAft>
              <a:spcPct val="15000"/>
            </a:spcAft>
            <a:buChar char="••"/>
          </a:pPr>
          <a:r>
            <a:rPr lang="en-US" sz="1400" kern="1200" baseline="0" dirty="0" smtClean="0"/>
            <a:t>Seek immediate access to OMB staff</a:t>
          </a:r>
          <a:endParaRPr lang="en-US" sz="1400" b="1" kern="1200" baseline="0" dirty="0" smtClean="0">
            <a:solidFill>
              <a:schemeClr val="accent3">
                <a:lumMod val="75000"/>
              </a:schemeClr>
            </a:solidFill>
          </a:endParaRPr>
        </a:p>
        <a:p>
          <a:pPr marL="228600" lvl="2" indent="-114300" algn="l" defTabSz="622300" rtl="0">
            <a:lnSpc>
              <a:spcPct val="90000"/>
            </a:lnSpc>
            <a:spcBef>
              <a:spcPct val="0"/>
            </a:spcBef>
            <a:spcAft>
              <a:spcPct val="15000"/>
            </a:spcAft>
            <a:buChar char="••"/>
          </a:pPr>
          <a:r>
            <a:rPr lang="en-US" sz="1400" kern="1200" baseline="0" dirty="0" smtClean="0"/>
            <a:t>Initiate technical review of the budget baseline</a:t>
          </a:r>
          <a:endParaRPr lang="en-US" sz="1400" b="1" kern="1200" baseline="0" dirty="0" smtClean="0">
            <a:solidFill>
              <a:schemeClr val="accent3">
                <a:lumMod val="75000"/>
              </a:schemeClr>
            </a:solidFill>
          </a:endParaRPr>
        </a:p>
      </dsp:txBody>
      <dsp:txXfrm rot="-5400000">
        <a:off x="2141163" y="0"/>
        <a:ext cx="5755718" cy="1056889"/>
      </dsp:txXfrm>
    </dsp:sp>
    <dsp:sp modelId="{9BC176BA-1966-48AC-8471-D5941A288D2F}">
      <dsp:nvSpPr>
        <dsp:cNvPr id="0" name=""/>
        <dsp:cNvSpPr/>
      </dsp:nvSpPr>
      <dsp:spPr>
        <a:xfrm>
          <a:off x="1" y="0"/>
          <a:ext cx="2142617" cy="1064438"/>
        </a:xfrm>
        <a:prstGeom prst="rect">
          <a:avLst/>
        </a:prstGeom>
        <a:solidFill>
          <a:schemeClr val="accent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b="1" kern="1200" baseline="0" dirty="0" smtClean="0"/>
            <a:t>Immediately </a:t>
          </a:r>
          <a:br>
            <a:rPr lang="en-US" sz="1500" b="1" kern="1200" baseline="0" dirty="0" smtClean="0"/>
          </a:br>
          <a:r>
            <a:rPr lang="en-US" sz="1500" b="1" kern="1200" baseline="0" dirty="0" smtClean="0"/>
            <a:t>post-election</a:t>
          </a:r>
        </a:p>
        <a:p>
          <a:pPr lvl="0" algn="ctr" defTabSz="666750">
            <a:lnSpc>
              <a:spcPct val="90000"/>
            </a:lnSpc>
            <a:spcBef>
              <a:spcPct val="0"/>
            </a:spcBef>
            <a:spcAft>
              <a:spcPct val="35000"/>
            </a:spcAft>
          </a:pPr>
          <a:r>
            <a:rPr lang="en-US" sz="1500" b="0" kern="1200" baseline="0" dirty="0" smtClean="0"/>
            <a:t>(November)</a:t>
          </a:r>
          <a:endParaRPr lang="en-US" sz="1500" b="0" kern="1200" dirty="0"/>
        </a:p>
      </dsp:txBody>
      <dsp:txXfrm>
        <a:off x="1" y="0"/>
        <a:ext cx="2142617" cy="1064438"/>
      </dsp:txXfrm>
    </dsp:sp>
    <dsp:sp modelId="{CB20DA9D-561C-4ED0-A701-65F7EBDB1783}">
      <dsp:nvSpPr>
        <dsp:cNvPr id="0" name=""/>
        <dsp:cNvSpPr/>
      </dsp:nvSpPr>
      <dsp:spPr>
        <a:xfrm rot="5400000">
          <a:off x="4599844" y="-1266806"/>
          <a:ext cx="809229" cy="5798640"/>
        </a:xfrm>
        <a:prstGeom prst="rect">
          <a:avLst/>
        </a:prstGeom>
        <a:solidFill>
          <a:schemeClr val="tx1">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baseline="0" dirty="0" smtClean="0"/>
            <a:t>Finalize major baseline projections and economic assumptions</a:t>
          </a:r>
          <a:endParaRPr lang="en-US" sz="1400" b="1" kern="1200" baseline="0" dirty="0" smtClean="0">
            <a:solidFill>
              <a:schemeClr val="accent3">
                <a:lumMod val="75000"/>
              </a:schemeClr>
            </a:solidFill>
          </a:endParaRPr>
        </a:p>
        <a:p>
          <a:pPr marL="114300" lvl="1" indent="-114300" algn="l" defTabSz="622300" rtl="0">
            <a:lnSpc>
              <a:spcPct val="90000"/>
            </a:lnSpc>
            <a:spcBef>
              <a:spcPct val="0"/>
            </a:spcBef>
            <a:spcAft>
              <a:spcPct val="15000"/>
            </a:spcAft>
            <a:buChar char="••"/>
          </a:pPr>
          <a:r>
            <a:rPr lang="en-US" sz="1400" b="0" kern="1200" baseline="0" dirty="0" smtClean="0"/>
            <a:t>Identify and prioritize major initiatives</a:t>
          </a:r>
          <a:endParaRPr lang="en-US" sz="1400" b="1" kern="1200" baseline="0" dirty="0" smtClean="0">
            <a:solidFill>
              <a:schemeClr val="accent3">
                <a:lumMod val="75000"/>
              </a:schemeClr>
            </a:solidFill>
          </a:endParaRPr>
        </a:p>
      </dsp:txBody>
      <dsp:txXfrm rot="-5400000">
        <a:off x="2105139" y="1227899"/>
        <a:ext cx="5798640" cy="809229"/>
      </dsp:txXfrm>
    </dsp:sp>
    <dsp:sp modelId="{A66ECE41-1BF0-4056-9532-0CE63D973759}">
      <dsp:nvSpPr>
        <dsp:cNvPr id="0" name=""/>
        <dsp:cNvSpPr/>
      </dsp:nvSpPr>
      <dsp:spPr>
        <a:xfrm>
          <a:off x="7056" y="1229044"/>
          <a:ext cx="2101981" cy="807321"/>
        </a:xfrm>
        <a:prstGeom prst="rect">
          <a:avLst/>
        </a:prstGeom>
        <a:solidFill>
          <a:schemeClr val="accent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b="1" kern="1200" baseline="0" dirty="0" smtClean="0"/>
            <a:t>Formal transition </a:t>
          </a:r>
        </a:p>
        <a:p>
          <a:pPr lvl="0" algn="ctr" defTabSz="666750" rtl="0">
            <a:lnSpc>
              <a:spcPct val="90000"/>
            </a:lnSpc>
            <a:spcBef>
              <a:spcPct val="0"/>
            </a:spcBef>
            <a:spcAft>
              <a:spcPct val="35000"/>
            </a:spcAft>
          </a:pPr>
          <a:r>
            <a:rPr lang="en-US" sz="1500" b="0" kern="1200" baseline="0" dirty="0" smtClean="0"/>
            <a:t>(November-January)</a:t>
          </a:r>
        </a:p>
      </dsp:txBody>
      <dsp:txXfrm>
        <a:off x="7056" y="1229044"/>
        <a:ext cx="2101981" cy="807321"/>
      </dsp:txXfrm>
    </dsp:sp>
    <dsp:sp modelId="{9DE9D073-164F-4F84-9F2A-08F8F73BBBB7}">
      <dsp:nvSpPr>
        <dsp:cNvPr id="0" name=""/>
        <dsp:cNvSpPr/>
      </dsp:nvSpPr>
      <dsp:spPr>
        <a:xfrm rot="5400000">
          <a:off x="4305892" y="-11918"/>
          <a:ext cx="1397918" cy="5797853"/>
        </a:xfrm>
        <a:prstGeom prst="rect">
          <a:avLst/>
        </a:prstGeom>
        <a:solidFill>
          <a:schemeClr val="tx1">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baseline="0" dirty="0" smtClean="0"/>
            <a:t>Budget due first Monday of February </a:t>
          </a:r>
        </a:p>
        <a:p>
          <a:pPr marL="114300" lvl="1" indent="-114300" algn="l" defTabSz="622300" rtl="0">
            <a:lnSpc>
              <a:spcPct val="90000"/>
            </a:lnSpc>
            <a:spcBef>
              <a:spcPct val="0"/>
            </a:spcBef>
            <a:spcAft>
              <a:spcPct val="15000"/>
            </a:spcAft>
            <a:buChar char="••"/>
          </a:pPr>
          <a:r>
            <a:rPr lang="en-US" sz="1400" b="0" kern="1200" baseline="0" dirty="0" smtClean="0"/>
            <a:t>OMB issues guidance to agencies</a:t>
          </a:r>
          <a:endParaRPr lang="en-US" sz="1400" b="1" kern="1200" baseline="0" dirty="0" smtClean="0">
            <a:solidFill>
              <a:schemeClr val="accent3">
                <a:lumMod val="75000"/>
              </a:schemeClr>
            </a:solidFill>
          </a:endParaRPr>
        </a:p>
        <a:p>
          <a:pPr marL="114300" lvl="1" indent="-114300" algn="l" defTabSz="622300" rtl="0">
            <a:lnSpc>
              <a:spcPct val="90000"/>
            </a:lnSpc>
            <a:spcBef>
              <a:spcPct val="0"/>
            </a:spcBef>
            <a:spcAft>
              <a:spcPct val="15000"/>
            </a:spcAft>
            <a:buChar char="••"/>
          </a:pPr>
          <a:r>
            <a:rPr lang="en-US" sz="1400" b="0" kern="1200" baseline="0" dirty="0" smtClean="0"/>
            <a:t>Communicate highest priority agency requests</a:t>
          </a:r>
          <a:endParaRPr lang="en-US" sz="1400" b="1" kern="1200" baseline="0" dirty="0" smtClean="0">
            <a:solidFill>
              <a:schemeClr val="accent3">
                <a:lumMod val="75000"/>
              </a:schemeClr>
            </a:solidFill>
          </a:endParaRPr>
        </a:p>
        <a:p>
          <a:pPr marL="114300" lvl="1" indent="-114300" algn="l" defTabSz="622300" rtl="0">
            <a:lnSpc>
              <a:spcPct val="90000"/>
            </a:lnSpc>
            <a:spcBef>
              <a:spcPct val="0"/>
            </a:spcBef>
            <a:spcAft>
              <a:spcPct val="15000"/>
            </a:spcAft>
            <a:buChar char="••"/>
          </a:pPr>
          <a:r>
            <a:rPr lang="en-US" sz="1400" b="0" kern="1200" baseline="0" dirty="0" smtClean="0"/>
            <a:t>Presidential decisions</a:t>
          </a:r>
          <a:endParaRPr lang="en-US" sz="1400" b="1" kern="1200" baseline="0" dirty="0" smtClean="0">
            <a:solidFill>
              <a:schemeClr val="accent3">
                <a:lumMod val="75000"/>
              </a:schemeClr>
            </a:solidFill>
          </a:endParaRPr>
        </a:p>
        <a:p>
          <a:pPr marL="114300" lvl="1" indent="-114300" algn="l" defTabSz="622300" rtl="0">
            <a:lnSpc>
              <a:spcPct val="90000"/>
            </a:lnSpc>
            <a:spcBef>
              <a:spcPct val="0"/>
            </a:spcBef>
            <a:spcAft>
              <a:spcPct val="15000"/>
            </a:spcAft>
            <a:buChar char="••"/>
          </a:pPr>
          <a:r>
            <a:rPr lang="en-US" sz="1400" b="0" kern="1200" baseline="0" dirty="0" smtClean="0"/>
            <a:t>New president’s first address to Congress (administration goals/ budget message)</a:t>
          </a:r>
          <a:endParaRPr lang="en-US" sz="1400" b="1" kern="1200" baseline="0" dirty="0" smtClean="0">
            <a:solidFill>
              <a:schemeClr val="accent3">
                <a:lumMod val="75000"/>
              </a:schemeClr>
            </a:solidFill>
          </a:endParaRPr>
        </a:p>
      </dsp:txBody>
      <dsp:txXfrm rot="-5400000">
        <a:off x="2105925" y="2188049"/>
        <a:ext cx="5797853" cy="1397918"/>
      </dsp:txXfrm>
    </dsp:sp>
    <dsp:sp modelId="{3DFF057E-9C6E-4FB1-B8E8-329D794163C8}">
      <dsp:nvSpPr>
        <dsp:cNvPr id="0" name=""/>
        <dsp:cNvSpPr/>
      </dsp:nvSpPr>
      <dsp:spPr>
        <a:xfrm>
          <a:off x="2107" y="2194522"/>
          <a:ext cx="2103637" cy="1393164"/>
        </a:xfrm>
        <a:prstGeom prst="rect">
          <a:avLst/>
        </a:prstGeom>
        <a:solidFill>
          <a:schemeClr val="accent6"/>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0">
            <a:lnSpc>
              <a:spcPct val="90000"/>
            </a:lnSpc>
            <a:spcBef>
              <a:spcPct val="0"/>
            </a:spcBef>
            <a:spcAft>
              <a:spcPct val="35000"/>
            </a:spcAft>
          </a:pPr>
          <a:r>
            <a:rPr lang="en-US" sz="1500" b="1" kern="1200" baseline="0" dirty="0" smtClean="0"/>
            <a:t>Post-inauguration </a:t>
          </a:r>
        </a:p>
        <a:p>
          <a:pPr lvl="0" algn="ctr" defTabSz="666750" rtl="0">
            <a:lnSpc>
              <a:spcPct val="90000"/>
            </a:lnSpc>
            <a:spcBef>
              <a:spcPct val="0"/>
            </a:spcBef>
            <a:spcAft>
              <a:spcPct val="35000"/>
            </a:spcAft>
          </a:pPr>
          <a:r>
            <a:rPr lang="en-US" sz="1500" b="0" kern="1200" baseline="0" dirty="0" smtClean="0"/>
            <a:t>(January-February)</a:t>
          </a:r>
        </a:p>
      </dsp:txBody>
      <dsp:txXfrm>
        <a:off x="2107" y="2194522"/>
        <a:ext cx="2103637" cy="1393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95E8-6023-4F6D-829C-F91BA0942B72}">
      <dsp:nvSpPr>
        <dsp:cNvPr id="0" name=""/>
        <dsp:cNvSpPr/>
      </dsp:nvSpPr>
      <dsp:spPr>
        <a:xfrm>
          <a:off x="0" y="387549"/>
          <a:ext cx="1619120" cy="258366"/>
        </a:xfrm>
        <a:prstGeom prst="roundRect">
          <a:avLst>
            <a:gd name="adj" fmla="val 10000"/>
          </a:avLst>
        </a:prstGeom>
        <a:gradFill rotWithShape="0">
          <a:gsLst>
            <a:gs pos="0">
              <a:schemeClr val="accent3">
                <a:lumMod val="20000"/>
                <a:lumOff val="80000"/>
              </a:schemeClr>
            </a:gs>
            <a:gs pos="50000">
              <a:schemeClr val="accent3">
                <a:lumMod val="75000"/>
              </a:schemeClr>
            </a:gs>
            <a:gs pos="100000">
              <a:schemeClr val="accent3">
                <a:lumMod val="50000"/>
              </a:schemeClr>
            </a:gs>
          </a:gsLst>
          <a:lin ang="21594000" scaled="0"/>
        </a:gra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Relative usage</a:t>
          </a:r>
          <a:endParaRPr lang="en-US" sz="1200" b="1" kern="1200" dirty="0"/>
        </a:p>
      </dsp:txBody>
      <dsp:txXfrm>
        <a:off x="7567" y="395116"/>
        <a:ext cx="1603986" cy="24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D35F6856-5861-4E36-B647-6C57AFF758DB}" type="datetimeFigureOut">
              <a:rPr lang="en-US" smtClean="0"/>
              <a:t>11/3/16</a:t>
            </a:fld>
            <a:endParaRPr lang="en-US"/>
          </a:p>
        </p:txBody>
      </p:sp>
      <p:sp>
        <p:nvSpPr>
          <p:cNvPr id="4" name="Footer Placeholder 3"/>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B2F5A36A-8696-4F98-A13C-CD0DECCD11DE}" type="slidenum">
              <a:rPr lang="en-US" smtClean="0"/>
              <a:t>‹#›</a:t>
            </a:fld>
            <a:endParaRPr lang="en-US"/>
          </a:p>
        </p:txBody>
      </p:sp>
    </p:spTree>
    <p:extLst>
      <p:ext uri="{BB962C8B-B14F-4D97-AF65-F5344CB8AC3E}">
        <p14:creationId xmlns:p14="http://schemas.microsoft.com/office/powerpoint/2010/main" val="3347977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908F64D3-779E-4A7A-A29A-B418C99FA07A}" type="datetimeFigureOut">
              <a:rPr lang="en-US" smtClean="0"/>
              <a:t>11/3/16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E001610A-CAFA-4727-8528-40A502C91487}" type="slidenum">
              <a:rPr lang="en-US" smtClean="0"/>
              <a:t>‹#›</a:t>
            </a:fld>
            <a:endParaRPr lang="en-US"/>
          </a:p>
        </p:txBody>
      </p:sp>
    </p:spTree>
    <p:extLst>
      <p:ext uri="{BB962C8B-B14F-4D97-AF65-F5344CB8AC3E}">
        <p14:creationId xmlns:p14="http://schemas.microsoft.com/office/powerpoint/2010/main" val="337420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1</a:t>
            </a:fld>
            <a:endParaRPr lang="en-US" dirty="0"/>
          </a:p>
        </p:txBody>
      </p:sp>
    </p:spTree>
    <p:extLst>
      <p:ext uri="{BB962C8B-B14F-4D97-AF65-F5344CB8AC3E}">
        <p14:creationId xmlns:p14="http://schemas.microsoft.com/office/powerpoint/2010/main" val="361484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t>10</a:t>
            </a:fld>
            <a:endParaRPr lang="en-US" dirty="0"/>
          </a:p>
        </p:txBody>
      </p:sp>
    </p:spTree>
    <p:extLst>
      <p:ext uri="{BB962C8B-B14F-4D97-AF65-F5344CB8AC3E}">
        <p14:creationId xmlns:p14="http://schemas.microsoft.com/office/powerpoint/2010/main" val="185959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3BAAFDC-6A18-4398-8D94-DF23E6B6AADA}" type="slidenum">
              <a:rPr lang="en-US" smtClean="0"/>
              <a:t>11</a:t>
            </a:fld>
            <a:endParaRPr lang="en-US" dirty="0"/>
          </a:p>
        </p:txBody>
      </p:sp>
    </p:spTree>
    <p:extLst>
      <p:ext uri="{BB962C8B-B14F-4D97-AF65-F5344CB8AC3E}">
        <p14:creationId xmlns:p14="http://schemas.microsoft.com/office/powerpoint/2010/main" val="145511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12</a:t>
            </a:fld>
            <a:endParaRPr lang="en-US" dirty="0"/>
          </a:p>
        </p:txBody>
      </p:sp>
    </p:spTree>
    <p:extLst>
      <p:ext uri="{BB962C8B-B14F-4D97-AF65-F5344CB8AC3E}">
        <p14:creationId xmlns:p14="http://schemas.microsoft.com/office/powerpoint/2010/main" val="8171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13</a:t>
            </a:fld>
            <a:endParaRPr lang="en-US" dirty="0"/>
          </a:p>
        </p:txBody>
      </p:sp>
    </p:spTree>
    <p:extLst>
      <p:ext uri="{BB962C8B-B14F-4D97-AF65-F5344CB8AC3E}">
        <p14:creationId xmlns:p14="http://schemas.microsoft.com/office/powerpoint/2010/main" val="416240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14</a:t>
            </a:fld>
            <a:endParaRPr lang="en-US" dirty="0"/>
          </a:p>
        </p:txBody>
      </p:sp>
    </p:spTree>
    <p:extLst>
      <p:ext uri="{BB962C8B-B14F-4D97-AF65-F5344CB8AC3E}">
        <p14:creationId xmlns:p14="http://schemas.microsoft.com/office/powerpoint/2010/main" val="247951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0261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A3BAAFDC-6A18-4398-8D94-DF23E6B6AADA}" type="slidenum">
              <a:rPr lang="en-US" smtClean="0"/>
              <a:t>16</a:t>
            </a:fld>
            <a:endParaRPr lang="en-US"/>
          </a:p>
        </p:txBody>
      </p:sp>
    </p:spTree>
    <p:extLst>
      <p:ext uri="{BB962C8B-B14F-4D97-AF65-F5344CB8AC3E}">
        <p14:creationId xmlns:p14="http://schemas.microsoft.com/office/powerpoint/2010/main" val="574130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A3BAAFDC-6A18-4398-8D94-DF23E6B6AADA}" type="slidenum">
              <a:rPr lang="en-US" smtClean="0"/>
              <a:t>17</a:t>
            </a:fld>
            <a:endParaRPr lang="en-US"/>
          </a:p>
        </p:txBody>
      </p:sp>
    </p:spTree>
    <p:extLst>
      <p:ext uri="{BB962C8B-B14F-4D97-AF65-F5344CB8AC3E}">
        <p14:creationId xmlns:p14="http://schemas.microsoft.com/office/powerpoint/2010/main" val="194743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18</a:t>
            </a:fld>
            <a:endParaRPr lang="en-US"/>
          </a:p>
        </p:txBody>
      </p:sp>
    </p:spTree>
    <p:extLst>
      <p:ext uri="{BB962C8B-B14F-4D97-AF65-F5344CB8AC3E}">
        <p14:creationId xmlns:p14="http://schemas.microsoft.com/office/powerpoint/2010/main" val="305435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AAFDC-6A18-4398-8D94-DF23E6B6AADA}" type="slidenum">
              <a:rPr lang="en-US" smtClean="0"/>
              <a:t>19</a:t>
            </a:fld>
            <a:endParaRPr lang="en-US"/>
          </a:p>
        </p:txBody>
      </p:sp>
    </p:spTree>
    <p:extLst>
      <p:ext uri="{BB962C8B-B14F-4D97-AF65-F5344CB8AC3E}">
        <p14:creationId xmlns:p14="http://schemas.microsoft.com/office/powerpoint/2010/main" val="361908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2</a:t>
            </a:fld>
            <a:endParaRPr lang="en-US" dirty="0"/>
          </a:p>
        </p:txBody>
      </p:sp>
    </p:spTree>
    <p:extLst>
      <p:ext uri="{BB962C8B-B14F-4D97-AF65-F5344CB8AC3E}">
        <p14:creationId xmlns:p14="http://schemas.microsoft.com/office/powerpoint/2010/main" val="259825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23875"/>
            <a:ext cx="5759450" cy="3240088"/>
          </a:xfrm>
        </p:spPr>
      </p:sp>
      <p:sp>
        <p:nvSpPr>
          <p:cNvPr id="3" name="Notes Placeholder 2"/>
          <p:cNvSpPr>
            <a:spLocks noGrp="1"/>
          </p:cNvSpPr>
          <p:nvPr>
            <p:ph type="body" idx="1"/>
          </p:nvPr>
        </p:nvSpPr>
        <p:spPr>
          <a:xfrm>
            <a:off x="777876" y="3992562"/>
            <a:ext cx="5759450" cy="5126911"/>
          </a:xfrm>
        </p:spPr>
        <p:txBody>
          <a:bodyPr/>
          <a:lstStyle/>
          <a:p>
            <a:pPr marL="296408" indent="-296408">
              <a:buFont typeface="Arial" panose="020B0604020202020204" pitchFamily="34" charset="0"/>
              <a:buChar cha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A3BAAFDC-6A18-4398-8D94-DF23E6B6AADA}" type="slidenum">
              <a:rPr lang="en-US" smtClean="0"/>
              <a:t>20</a:t>
            </a:fld>
            <a:endParaRPr lang="en-US"/>
          </a:p>
        </p:txBody>
      </p:sp>
    </p:spTree>
    <p:extLst>
      <p:ext uri="{BB962C8B-B14F-4D97-AF65-F5344CB8AC3E}">
        <p14:creationId xmlns:p14="http://schemas.microsoft.com/office/powerpoint/2010/main" val="23182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endParaRPr lang="en-AU" dirty="0"/>
          </a:p>
        </p:txBody>
      </p:sp>
      <p:sp>
        <p:nvSpPr>
          <p:cNvPr id="4" name="Slide Number Placeholder 3"/>
          <p:cNvSpPr>
            <a:spLocks noGrp="1"/>
          </p:cNvSpPr>
          <p:nvPr>
            <p:ph type="sldNum" sz="quarter" idx="10"/>
          </p:nvPr>
        </p:nvSpPr>
        <p:spPr/>
        <p:txBody>
          <a:bodyPr/>
          <a:lstStyle/>
          <a:p>
            <a:fld id="{A3BAAFDC-6A18-4398-8D94-DF23E6B6AADA}" type="slidenum">
              <a:rPr lang="en-US" smtClean="0"/>
              <a:t>21</a:t>
            </a:fld>
            <a:endParaRPr lang="en-US"/>
          </a:p>
        </p:txBody>
      </p:sp>
    </p:spTree>
    <p:extLst>
      <p:ext uri="{BB962C8B-B14F-4D97-AF65-F5344CB8AC3E}">
        <p14:creationId xmlns:p14="http://schemas.microsoft.com/office/powerpoint/2010/main" val="3913993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baseline="0" dirty="0" smtClean="0"/>
          </a:p>
        </p:txBody>
      </p:sp>
      <p:sp>
        <p:nvSpPr>
          <p:cNvPr id="4" name="Slide Number Placeholder 3"/>
          <p:cNvSpPr>
            <a:spLocks noGrp="1"/>
          </p:cNvSpPr>
          <p:nvPr>
            <p:ph type="sldNum" sz="quarter" idx="10"/>
          </p:nvPr>
        </p:nvSpPr>
        <p:spPr/>
        <p:txBody>
          <a:bodyPr/>
          <a:lstStyle/>
          <a:p>
            <a:fld id="{A3BAAFDC-6A18-4398-8D94-DF23E6B6AADA}" type="slidenum">
              <a:rPr lang="en-US" smtClean="0"/>
              <a:t>22</a:t>
            </a:fld>
            <a:endParaRPr lang="en-US"/>
          </a:p>
        </p:txBody>
      </p:sp>
    </p:spTree>
    <p:extLst>
      <p:ext uri="{BB962C8B-B14F-4D97-AF65-F5344CB8AC3E}">
        <p14:creationId xmlns:p14="http://schemas.microsoft.com/office/powerpoint/2010/main" val="415762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t>23</a:t>
            </a:fld>
            <a:endParaRPr lang="en-US"/>
          </a:p>
        </p:txBody>
      </p:sp>
    </p:spTree>
    <p:extLst>
      <p:ext uri="{BB962C8B-B14F-4D97-AF65-F5344CB8AC3E}">
        <p14:creationId xmlns:p14="http://schemas.microsoft.com/office/powerpoint/2010/main" val="24591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25</a:t>
            </a:fld>
            <a:endParaRPr lang="en-US"/>
          </a:p>
        </p:txBody>
      </p:sp>
    </p:spTree>
    <p:extLst>
      <p:ext uri="{BB962C8B-B14F-4D97-AF65-F5344CB8AC3E}">
        <p14:creationId xmlns:p14="http://schemas.microsoft.com/office/powerpoint/2010/main" val="236007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A3BAAFDC-6A18-4398-8D94-DF23E6B6AADA}" type="slidenum">
              <a:rPr lang="en-US" smtClean="0"/>
              <a:t>26</a:t>
            </a:fld>
            <a:endParaRPr lang="en-US"/>
          </a:p>
        </p:txBody>
      </p:sp>
    </p:spTree>
    <p:extLst>
      <p:ext uri="{BB962C8B-B14F-4D97-AF65-F5344CB8AC3E}">
        <p14:creationId xmlns:p14="http://schemas.microsoft.com/office/powerpoint/2010/main" val="169576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sz="2000" dirty="0"/>
          </a:p>
          <a:p>
            <a:pPr defTabSz="948507">
              <a:defRPr/>
            </a:pPr>
            <a:r>
              <a:rPr lang="en-US" sz="2000" dirty="0" smtClean="0"/>
              <a:t>From: https://fas.org/irp/offdocs/ppd/ppd-1.pdf?ref=Presidential</a:t>
            </a:r>
          </a:p>
          <a:p>
            <a:pPr defTabSz="948507">
              <a:defRPr/>
            </a:pPr>
            <a:r>
              <a:rPr lang="en-US" sz="2000" dirty="0" smtClean="0"/>
              <a:t>And: https://www.whitehouse.gov/administration/eop/nsc</a:t>
            </a:r>
            <a:endParaRPr lang="en-US" sz="2000" dirty="0"/>
          </a:p>
        </p:txBody>
      </p:sp>
      <p:sp>
        <p:nvSpPr>
          <p:cNvPr id="4" name="Slide Number Placeholder 3"/>
          <p:cNvSpPr>
            <a:spLocks noGrp="1"/>
          </p:cNvSpPr>
          <p:nvPr>
            <p:ph type="sldNum" sz="quarter" idx="10"/>
          </p:nvPr>
        </p:nvSpPr>
        <p:spPr/>
        <p:txBody>
          <a:bodyPr/>
          <a:lstStyle/>
          <a:p>
            <a:fld id="{A3BAAFDC-6A18-4398-8D94-DF23E6B6AADA}" type="slidenum">
              <a:rPr lang="en-US" smtClean="0"/>
              <a:t>27</a:t>
            </a:fld>
            <a:endParaRPr lang="en-US" dirty="0"/>
          </a:p>
        </p:txBody>
      </p:sp>
    </p:spTree>
    <p:extLst>
      <p:ext uri="{BB962C8B-B14F-4D97-AF65-F5344CB8AC3E}">
        <p14:creationId xmlns:p14="http://schemas.microsoft.com/office/powerpoint/2010/main" val="2003930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2099" lvl="1" indent="-177845">
              <a:buFont typeface="Arial" panose="020B0604020202020204" pitchFamily="34" charset="0"/>
              <a:buChar char="•"/>
            </a:pPr>
            <a:endParaRPr lang="en-US" dirty="0" smtClean="0"/>
          </a:p>
          <a:p>
            <a:pPr marL="474254" lvl="1" indent="0">
              <a:buFont typeface="Arial" panose="020B0604020202020204" pitchFamily="34" charset="0"/>
              <a:buNone/>
            </a:pPr>
            <a:r>
              <a:rPr lang="en-US" dirty="0" smtClean="0"/>
              <a:t>From: https://www.archives.gov/files/federal-register/executive-orders/pdf/12835.pdf </a:t>
            </a: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28</a:t>
            </a:fld>
            <a:endParaRPr lang="en-US" dirty="0"/>
          </a:p>
        </p:txBody>
      </p:sp>
    </p:spTree>
    <p:extLst>
      <p:ext uri="{BB962C8B-B14F-4D97-AF65-F5344CB8AC3E}">
        <p14:creationId xmlns:p14="http://schemas.microsoft.com/office/powerpoint/2010/main" val="2003284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lvl="1" indent="0">
              <a:buFont typeface="Arial" panose="020B0604020202020204" pitchFamily="34" charset="0"/>
              <a:buNone/>
            </a:pPr>
            <a:r>
              <a:rPr lang="en-US" dirty="0" smtClean="0"/>
              <a:t>From: https://www.archives.gov/files/federal-register/executive-orders/pdf/12859.pdf</a:t>
            </a: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29</a:t>
            </a:fld>
            <a:endParaRPr lang="en-US" dirty="0"/>
          </a:p>
        </p:txBody>
      </p:sp>
    </p:spTree>
    <p:extLst>
      <p:ext uri="{BB962C8B-B14F-4D97-AF65-F5344CB8AC3E}">
        <p14:creationId xmlns:p14="http://schemas.microsoft.com/office/powerpoint/2010/main" val="3529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buFont typeface="Arial" panose="020B0604020202020204" pitchFamily="34" charset="0"/>
              <a:buNone/>
              <a:defRPr/>
            </a:pPr>
            <a:endParaRPr lang="en-US" baseline="0" dirty="0" smtClean="0"/>
          </a:p>
          <a:p>
            <a:pPr defTabSz="948507">
              <a:defRPr/>
            </a:pPr>
            <a:r>
              <a:rPr lang="en-US" baseline="0" dirty="0" smtClean="0"/>
              <a:t>from http://www.gsa.gov/portal/content/133811</a:t>
            </a:r>
          </a:p>
          <a:p>
            <a:pPr marL="711380" lvl="1" indent="-237127" defTabSz="948507">
              <a:buFont typeface="Arial" panose="020B0604020202020204" pitchFamily="34" charset="0"/>
              <a:buChar char="•"/>
              <a:defRPr/>
            </a:pPr>
            <a:endParaRPr lang="en-US" baseline="0" dirty="0" smtClean="0"/>
          </a:p>
          <a:p>
            <a:pPr marL="237127" indent="-23712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30</a:t>
            </a:fld>
            <a:endParaRPr lang="en-US" dirty="0"/>
          </a:p>
        </p:txBody>
      </p:sp>
    </p:spTree>
    <p:extLst>
      <p:ext uri="{BB962C8B-B14F-4D97-AF65-F5344CB8AC3E}">
        <p14:creationId xmlns:p14="http://schemas.microsoft.com/office/powerpoint/2010/main" val="151006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23875"/>
            <a:ext cx="5759450" cy="3240088"/>
          </a:xfrm>
        </p:spPr>
      </p:sp>
      <p:sp>
        <p:nvSpPr>
          <p:cNvPr id="3" name="Notes Placeholder 2"/>
          <p:cNvSpPr>
            <a:spLocks noGrp="1"/>
          </p:cNvSpPr>
          <p:nvPr>
            <p:ph type="body" idx="1"/>
          </p:nvPr>
        </p:nvSpPr>
        <p:spPr>
          <a:xfrm>
            <a:off x="777876" y="3992562"/>
            <a:ext cx="5759450" cy="5126911"/>
          </a:xfrm>
        </p:spPr>
        <p:txBody>
          <a:bodyPr/>
          <a:lstStyle/>
          <a:p>
            <a:pPr marL="474254" lvl="1" indent="0">
              <a:buFont typeface="Arial" panose="020B0604020202020204" pitchFamily="34" charset="0"/>
              <a:buNone/>
            </a:pPr>
            <a:endParaRPr lang="en-US" sz="1500" dirty="0"/>
          </a:p>
        </p:txBody>
      </p:sp>
      <p:sp>
        <p:nvSpPr>
          <p:cNvPr id="4" name="Slide Number Placeholder 3"/>
          <p:cNvSpPr>
            <a:spLocks noGrp="1"/>
          </p:cNvSpPr>
          <p:nvPr>
            <p:ph type="sldNum" sz="quarter" idx="10"/>
          </p:nvPr>
        </p:nvSpPr>
        <p:spPr/>
        <p:txBody>
          <a:bodyPr/>
          <a:lstStyle/>
          <a:p>
            <a:fld id="{A3BAAFDC-6A18-4398-8D94-DF23E6B6AADA}" type="slidenum">
              <a:rPr lang="en-US" smtClean="0"/>
              <a:t>3</a:t>
            </a:fld>
            <a:endParaRPr lang="en-US" dirty="0"/>
          </a:p>
        </p:txBody>
      </p:sp>
    </p:spTree>
    <p:extLst>
      <p:ext uri="{BB962C8B-B14F-4D97-AF65-F5344CB8AC3E}">
        <p14:creationId xmlns:p14="http://schemas.microsoft.com/office/powerpoint/2010/main" val="85577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3BAAFDC-6A18-4398-8D94-DF23E6B6AADA}" type="slidenum">
              <a:rPr lang="en-US" smtClean="0"/>
              <a:t>31</a:t>
            </a:fld>
            <a:endParaRPr lang="en-US" dirty="0"/>
          </a:p>
        </p:txBody>
      </p:sp>
    </p:spTree>
    <p:extLst>
      <p:ext uri="{BB962C8B-B14F-4D97-AF65-F5344CB8AC3E}">
        <p14:creationId xmlns:p14="http://schemas.microsoft.com/office/powerpoint/2010/main" val="1251645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t>33</a:t>
            </a:fld>
            <a:endParaRPr lang="en-US" dirty="0"/>
          </a:p>
        </p:txBody>
      </p:sp>
    </p:spTree>
    <p:extLst>
      <p:ext uri="{BB962C8B-B14F-4D97-AF65-F5344CB8AC3E}">
        <p14:creationId xmlns:p14="http://schemas.microsoft.com/office/powerpoint/2010/main" val="67281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t>34</a:t>
            </a:fld>
            <a:endParaRPr lang="en-US" dirty="0"/>
          </a:p>
        </p:txBody>
      </p:sp>
    </p:spTree>
    <p:extLst>
      <p:ext uri="{BB962C8B-B14F-4D97-AF65-F5344CB8AC3E}">
        <p14:creationId xmlns:p14="http://schemas.microsoft.com/office/powerpoint/2010/main" val="2490462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37</a:t>
            </a:fld>
            <a:endParaRPr lang="en-US"/>
          </a:p>
        </p:txBody>
      </p:sp>
    </p:spTree>
    <p:extLst>
      <p:ext uri="{BB962C8B-B14F-4D97-AF65-F5344CB8AC3E}">
        <p14:creationId xmlns:p14="http://schemas.microsoft.com/office/powerpoint/2010/main" val="3122016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40</a:t>
            </a:fld>
            <a:endParaRPr lang="en-US"/>
          </a:p>
        </p:txBody>
      </p:sp>
    </p:spTree>
    <p:extLst>
      <p:ext uri="{BB962C8B-B14F-4D97-AF65-F5344CB8AC3E}">
        <p14:creationId xmlns:p14="http://schemas.microsoft.com/office/powerpoint/2010/main" val="291251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42</a:t>
            </a:fld>
            <a:endParaRPr lang="en-US"/>
          </a:p>
        </p:txBody>
      </p:sp>
    </p:spTree>
    <p:extLst>
      <p:ext uri="{BB962C8B-B14F-4D97-AF65-F5344CB8AC3E}">
        <p14:creationId xmlns:p14="http://schemas.microsoft.com/office/powerpoint/2010/main" val="1437012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43</a:t>
            </a:fld>
            <a:endParaRPr lang="en-US"/>
          </a:p>
        </p:txBody>
      </p:sp>
    </p:spTree>
    <p:extLst>
      <p:ext uri="{BB962C8B-B14F-4D97-AF65-F5344CB8AC3E}">
        <p14:creationId xmlns:p14="http://schemas.microsoft.com/office/powerpoint/2010/main" val="481522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45</a:t>
            </a:fld>
            <a:endParaRPr lang="en-US"/>
          </a:p>
        </p:txBody>
      </p:sp>
    </p:spTree>
    <p:extLst>
      <p:ext uri="{BB962C8B-B14F-4D97-AF65-F5344CB8AC3E}">
        <p14:creationId xmlns:p14="http://schemas.microsoft.com/office/powerpoint/2010/main" val="3267407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46</a:t>
            </a:fld>
            <a:endParaRPr lang="en-US"/>
          </a:p>
        </p:txBody>
      </p:sp>
    </p:spTree>
    <p:extLst>
      <p:ext uri="{BB962C8B-B14F-4D97-AF65-F5344CB8AC3E}">
        <p14:creationId xmlns:p14="http://schemas.microsoft.com/office/powerpoint/2010/main" val="3499484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48</a:t>
            </a:fld>
            <a:endParaRPr lang="en-US"/>
          </a:p>
        </p:txBody>
      </p:sp>
    </p:spTree>
    <p:extLst>
      <p:ext uri="{BB962C8B-B14F-4D97-AF65-F5344CB8AC3E}">
        <p14:creationId xmlns:p14="http://schemas.microsoft.com/office/powerpoint/2010/main" val="378144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12725"/>
            <a:ext cx="5759450" cy="3240088"/>
          </a:xfrm>
        </p:spPr>
      </p:sp>
      <p:sp>
        <p:nvSpPr>
          <p:cNvPr id="3" name="Notes Placeholder 2"/>
          <p:cNvSpPr>
            <a:spLocks noGrp="1"/>
          </p:cNvSpPr>
          <p:nvPr>
            <p:ph type="body" idx="1"/>
          </p:nvPr>
        </p:nvSpPr>
        <p:spPr>
          <a:xfrm>
            <a:off x="719261" y="3577359"/>
            <a:ext cx="6153150" cy="5836272"/>
          </a:xfrm>
        </p:spPr>
        <p:txBody>
          <a:bodyPr/>
          <a:lstStyle/>
          <a:p>
            <a:pPr marL="171425" indent="-171425">
              <a:spcAft>
                <a:spcPts val="600"/>
              </a:spcAft>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11C2AA23-8DCD-416F-952E-9FB2AAB471A4}" type="slidenum">
              <a:rPr lang="en-US" smtClean="0"/>
              <a:t>4</a:t>
            </a:fld>
            <a:endParaRPr lang="en-US" dirty="0"/>
          </a:p>
        </p:txBody>
      </p:sp>
    </p:spTree>
    <p:extLst>
      <p:ext uri="{BB962C8B-B14F-4D97-AF65-F5344CB8AC3E}">
        <p14:creationId xmlns:p14="http://schemas.microsoft.com/office/powerpoint/2010/main" val="887311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49</a:t>
            </a:fld>
            <a:endParaRPr lang="en-US"/>
          </a:p>
        </p:txBody>
      </p:sp>
    </p:spTree>
    <p:extLst>
      <p:ext uri="{BB962C8B-B14F-4D97-AF65-F5344CB8AC3E}">
        <p14:creationId xmlns:p14="http://schemas.microsoft.com/office/powerpoint/2010/main" val="2782296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834DD-6ED2-4304-8009-ED29863F39D8}" type="slidenum">
              <a:rPr lang="en-US" smtClean="0"/>
              <a:t>52</a:t>
            </a:fld>
            <a:endParaRPr lang="en-US"/>
          </a:p>
        </p:txBody>
      </p:sp>
    </p:spTree>
    <p:extLst>
      <p:ext uri="{BB962C8B-B14F-4D97-AF65-F5344CB8AC3E}">
        <p14:creationId xmlns:p14="http://schemas.microsoft.com/office/powerpoint/2010/main" val="2648833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1200" i="1" u="sng" dirty="0" smtClean="0">
              <a:solidFill>
                <a:prstClr val="white"/>
              </a:solidFill>
              <a:effectLst/>
            </a:endParaRPr>
          </a:p>
          <a:p>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t>54</a:t>
            </a:fld>
            <a:endParaRPr lang="en-US" dirty="0"/>
          </a:p>
        </p:txBody>
      </p:sp>
    </p:spTree>
    <p:extLst>
      <p:ext uri="{BB962C8B-B14F-4D97-AF65-F5344CB8AC3E}">
        <p14:creationId xmlns:p14="http://schemas.microsoft.com/office/powerpoint/2010/main" val="3970646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defTabSz="948507">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001610A-CAFA-4727-8528-40A502C9148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854455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56</a:t>
            </a:fld>
            <a:endParaRPr lang="en-US"/>
          </a:p>
        </p:txBody>
      </p:sp>
    </p:spTree>
    <p:extLst>
      <p:ext uri="{BB962C8B-B14F-4D97-AF65-F5344CB8AC3E}">
        <p14:creationId xmlns:p14="http://schemas.microsoft.com/office/powerpoint/2010/main" val="2976729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471488"/>
            <a:ext cx="5949950" cy="3346450"/>
          </a:xfrm>
        </p:spPr>
      </p:sp>
      <p:sp>
        <p:nvSpPr>
          <p:cNvPr id="3" name="Notes Placeholder 2"/>
          <p:cNvSpPr>
            <a:spLocks noGrp="1"/>
          </p:cNvSpPr>
          <p:nvPr>
            <p:ph type="body" idx="1"/>
          </p:nvPr>
        </p:nvSpPr>
        <p:spPr>
          <a:xfrm>
            <a:off x="763657" y="4642006"/>
            <a:ext cx="6105939" cy="4465249"/>
          </a:xfrm>
        </p:spPr>
        <p:txBody>
          <a:bodyPr/>
          <a:lstStyle/>
          <a:p>
            <a:endParaRPr lang="en-US" sz="1300" dirty="0"/>
          </a:p>
        </p:txBody>
      </p:sp>
      <p:sp>
        <p:nvSpPr>
          <p:cNvPr id="4" name="Slide Number Placeholder 3"/>
          <p:cNvSpPr>
            <a:spLocks noGrp="1"/>
          </p:cNvSpPr>
          <p:nvPr>
            <p:ph type="sldNum" sz="quarter" idx="10"/>
          </p:nvPr>
        </p:nvSpPr>
        <p:spPr/>
        <p:txBody>
          <a:bodyPr/>
          <a:lstStyle/>
          <a:p>
            <a:fld id="{A3BAAFDC-6A18-4398-8D94-DF23E6B6AADA}" type="slidenum">
              <a:rPr lang="en-US" smtClean="0"/>
              <a:t>57</a:t>
            </a:fld>
            <a:endParaRPr lang="en-US"/>
          </a:p>
        </p:txBody>
      </p:sp>
    </p:spTree>
    <p:extLst>
      <p:ext uri="{BB962C8B-B14F-4D97-AF65-F5344CB8AC3E}">
        <p14:creationId xmlns:p14="http://schemas.microsoft.com/office/powerpoint/2010/main" val="1565408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0" y="471488"/>
            <a:ext cx="5949950" cy="3346450"/>
          </a:xfrm>
        </p:spPr>
      </p:sp>
      <p:sp>
        <p:nvSpPr>
          <p:cNvPr id="3" name="Notes Placeholder 2"/>
          <p:cNvSpPr>
            <a:spLocks noGrp="1"/>
          </p:cNvSpPr>
          <p:nvPr>
            <p:ph type="body" idx="1"/>
          </p:nvPr>
        </p:nvSpPr>
        <p:spPr>
          <a:xfrm>
            <a:off x="763657" y="4642006"/>
            <a:ext cx="6105939" cy="4465249"/>
          </a:xfrm>
        </p:spPr>
        <p:txBody>
          <a:bodyPr/>
          <a:lstStyle/>
          <a:p>
            <a:endParaRPr lang="en-US" sz="1300" dirty="0"/>
          </a:p>
        </p:txBody>
      </p:sp>
      <p:sp>
        <p:nvSpPr>
          <p:cNvPr id="4" name="Slide Number Placeholder 3"/>
          <p:cNvSpPr>
            <a:spLocks noGrp="1"/>
          </p:cNvSpPr>
          <p:nvPr>
            <p:ph type="sldNum" sz="quarter" idx="10"/>
          </p:nvPr>
        </p:nvSpPr>
        <p:spPr/>
        <p:txBody>
          <a:bodyPr/>
          <a:lstStyle/>
          <a:p>
            <a:fld id="{A3BAAFDC-6A18-4398-8D94-DF23E6B6AADA}" type="slidenum">
              <a:rPr lang="en-US" smtClean="0"/>
              <a:t>58</a:t>
            </a:fld>
            <a:endParaRPr lang="en-US"/>
          </a:p>
        </p:txBody>
      </p:sp>
    </p:spTree>
    <p:extLst>
      <p:ext uri="{BB962C8B-B14F-4D97-AF65-F5344CB8AC3E}">
        <p14:creationId xmlns:p14="http://schemas.microsoft.com/office/powerpoint/2010/main" val="2950110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782638"/>
            <a:ext cx="6938962" cy="3903662"/>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D78BA7F-5549-462B-8C6E-5A992DA35954}"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5567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5</a:t>
            </a:fld>
            <a:endParaRPr lang="en-US" dirty="0"/>
          </a:p>
        </p:txBody>
      </p:sp>
    </p:spTree>
    <p:extLst>
      <p:ext uri="{BB962C8B-B14F-4D97-AF65-F5344CB8AC3E}">
        <p14:creationId xmlns:p14="http://schemas.microsoft.com/office/powerpoint/2010/main" val="317228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AAFDC-6A18-4398-8D94-DF23E6B6AADA}" type="slidenum">
              <a:rPr lang="en-US" smtClean="0"/>
              <a:t>6</a:t>
            </a:fld>
            <a:endParaRPr lang="en-US" dirty="0"/>
          </a:p>
        </p:txBody>
      </p:sp>
    </p:spTree>
    <p:extLst>
      <p:ext uri="{BB962C8B-B14F-4D97-AF65-F5344CB8AC3E}">
        <p14:creationId xmlns:p14="http://schemas.microsoft.com/office/powerpoint/2010/main" val="113779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E001610A-CAFA-4727-8528-40A502C91487}" type="slidenum">
              <a:rPr lang="en-US" smtClean="0"/>
              <a:t>7</a:t>
            </a:fld>
            <a:endParaRPr lang="en-US" dirty="0"/>
          </a:p>
        </p:txBody>
      </p:sp>
    </p:spTree>
    <p:extLst>
      <p:ext uri="{BB962C8B-B14F-4D97-AF65-F5344CB8AC3E}">
        <p14:creationId xmlns:p14="http://schemas.microsoft.com/office/powerpoint/2010/main" val="145361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75" y="461963"/>
            <a:ext cx="5949950" cy="3346450"/>
          </a:xfrm>
        </p:spPr>
      </p:sp>
      <p:sp>
        <p:nvSpPr>
          <p:cNvPr id="3" name="Notes Placeholder 2"/>
          <p:cNvSpPr>
            <a:spLocks noGrp="1"/>
          </p:cNvSpPr>
          <p:nvPr>
            <p:ph type="body" idx="1"/>
          </p:nvPr>
        </p:nvSpPr>
        <p:spPr>
          <a:xfrm>
            <a:off x="768626" y="4125926"/>
            <a:ext cx="6096000" cy="5541676"/>
          </a:xfrm>
        </p:spPr>
        <p:txBody>
          <a:bodyPr/>
          <a:lstStyle/>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A3BAAFDC-6A18-4398-8D94-DF23E6B6AADA}" type="slidenum">
              <a:rPr lang="en-US" smtClean="0"/>
              <a:t>8</a:t>
            </a:fld>
            <a:endParaRPr lang="en-US" dirty="0"/>
          </a:p>
        </p:txBody>
      </p:sp>
    </p:spTree>
    <p:extLst>
      <p:ext uri="{BB962C8B-B14F-4D97-AF65-F5344CB8AC3E}">
        <p14:creationId xmlns:p14="http://schemas.microsoft.com/office/powerpoint/2010/main" val="237767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001610A-CAFA-4727-8528-40A502C91487}" type="slidenum">
              <a:rPr lang="en-US" smtClean="0"/>
              <a:t>9</a:t>
            </a:fld>
            <a:endParaRPr lang="en-US" dirty="0"/>
          </a:p>
        </p:txBody>
      </p:sp>
    </p:spTree>
    <p:extLst>
      <p:ext uri="{BB962C8B-B14F-4D97-AF65-F5344CB8AC3E}">
        <p14:creationId xmlns:p14="http://schemas.microsoft.com/office/powerpoint/2010/main" val="299974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5782"/>
            <a:ext cx="7772400" cy="1741960"/>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2642239"/>
            <a:ext cx="7772400" cy="141640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a:p>
        </p:txBody>
      </p:sp>
      <p:pic>
        <p:nvPicPr>
          <p:cNvPr id="7" name="Picture 6" descr="Center_Transition_Knockou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3689" y="4352921"/>
            <a:ext cx="4709740" cy="5269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393192"/>
            <a:ext cx="3657600" cy="887143"/>
          </a:xfrm>
        </p:spPr>
        <p:txBody>
          <a:bodyPr anchor="b">
            <a:no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800600" y="393192"/>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1280335"/>
            <a:ext cx="3657600" cy="2848504"/>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393192"/>
            <a:ext cx="3657600" cy="871538"/>
          </a:xfrm>
        </p:spPr>
        <p:txBody>
          <a:bodyPr anchor="b">
            <a:noAutofit/>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658905" y="1264729"/>
            <a:ext cx="3657600" cy="3004503"/>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2"/>
          <p:cNvSpPr>
            <a:spLocks noGrp="1"/>
          </p:cNvSpPr>
          <p:nvPr>
            <p:ph type="pic" idx="1"/>
          </p:nvPr>
        </p:nvSpPr>
        <p:spPr>
          <a:xfrm>
            <a:off x="4799014" y="383241"/>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27003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342900"/>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Footer Placeholder 4"/>
          <p:cNvSpPr>
            <a:spLocks noGrp="1"/>
          </p:cNvSpPr>
          <p:nvPr>
            <p:ph type="ftr" sz="quarter" idx="18"/>
          </p:nvPr>
        </p:nvSpPr>
        <p:spPr/>
        <p:txBody>
          <a:bodyPr/>
          <a:lstStyle/>
          <a:p>
            <a:endParaRPr lang="en-US"/>
          </a:p>
        </p:txBody>
      </p:sp>
      <p:sp>
        <p:nvSpPr>
          <p:cNvPr id="6" name="Slide Number Placeholder 5"/>
          <p:cNvSpPr>
            <a:spLocks noGrp="1"/>
          </p:cNvSpPr>
          <p:nvPr>
            <p:ph type="sldNum" sz="quarter" idx="19"/>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57137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7" name="Content Placeholder 6"/>
          <p:cNvSpPr>
            <a:spLocks noGrp="1"/>
          </p:cNvSpPr>
          <p:nvPr>
            <p:ph sz="quarter" idx="18"/>
          </p:nvPr>
        </p:nvSpPr>
        <p:spPr>
          <a:xfrm>
            <a:off x="681038" y="1013010"/>
            <a:ext cx="2336800" cy="3224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9"/>
          </p:nvPr>
        </p:nvSpPr>
        <p:spPr>
          <a:xfrm>
            <a:off x="3413125" y="1013010"/>
            <a:ext cx="2330450" cy="3224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6138863" y="1013010"/>
            <a:ext cx="2332037" cy="3224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21"/>
          </p:nvPr>
        </p:nvSpPr>
        <p:spPr/>
        <p:txBody>
          <a:bodyPr/>
          <a:lstStyle/>
          <a:p>
            <a:endParaRPr lang="en-US"/>
          </a:p>
        </p:txBody>
      </p:sp>
      <p:sp>
        <p:nvSpPr>
          <p:cNvPr id="4" name="Slide Number Placeholder 3"/>
          <p:cNvSpPr>
            <a:spLocks noGrp="1"/>
          </p:cNvSpPr>
          <p:nvPr>
            <p:ph type="sldNum" sz="quarter" idx="22"/>
          </p:nvPr>
        </p:nvSpPr>
        <p:spPr/>
        <p:txBody>
          <a:bodyPr/>
          <a:lstStyle/>
          <a:p>
            <a:fld id="{FD63A201-83EB-417A-9E8F-A2C13DB2C73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no sponsor">
    <p:spTree>
      <p:nvGrpSpPr>
        <p:cNvPr id="1" name=""/>
        <p:cNvGrpSpPr/>
        <p:nvPr/>
      </p:nvGrpSpPr>
      <p:grpSpPr>
        <a:xfrm>
          <a:off x="0" y="0"/>
          <a:ext cx="0" cy="0"/>
          <a:chOff x="0" y="0"/>
          <a:chExt cx="0" cy="0"/>
        </a:xfrm>
      </p:grpSpPr>
      <p:sp>
        <p:nvSpPr>
          <p:cNvPr id="5" name="Subtitle 2"/>
          <p:cNvSpPr txBox="1">
            <a:spLocks/>
          </p:cNvSpPr>
          <p:nvPr userDrawn="1"/>
        </p:nvSpPr>
        <p:spPr>
          <a:xfrm>
            <a:off x="3453550" y="3384860"/>
            <a:ext cx="5004650" cy="658368"/>
          </a:xfrm>
          <a:prstGeom prst="rect">
            <a:avLst/>
          </a:prstGeo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Font typeface="Arial"/>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2pPr>
            <a:lvl3pPr marL="9144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3pPr>
            <a:lvl4pPr marL="13716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4pPr>
            <a:lvl5pPr marL="18288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6pPr>
            <a:lvl7pPr marL="27432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7pPr>
            <a:lvl8pPr marL="32004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8pPr>
            <a:lvl9pPr marL="36576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9pPr>
          </a:lstStyle>
          <a:p>
            <a:pPr algn="l"/>
            <a:r>
              <a:rPr lang="en-US" smtClean="0"/>
              <a:t>OURPUBLICSERVICE.ORG</a:t>
            </a:r>
            <a:endParaRPr lang="en-US" dirty="0"/>
          </a:p>
        </p:txBody>
      </p:sp>
      <p:pic>
        <p:nvPicPr>
          <p:cNvPr id="4" name="Picture 3" descr="PPS_KOlogo_stack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428" y="1523902"/>
            <a:ext cx="5013145" cy="1322617"/>
          </a:xfrm>
          <a:prstGeom prst="rect">
            <a:avLst/>
          </a:prstGeom>
          <a:ln>
            <a:noFill/>
          </a:ln>
          <a:effectLst>
            <a:outerShdw blurRad="50800" dist="38100" dir="5400000" algn="t" rotWithShape="0">
              <a:prstClr val="black">
                <a:alpha val="40000"/>
              </a:prstClr>
            </a:outerShdw>
          </a:effectLst>
        </p:spPr>
      </p:pic>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1018432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sponsor">
    <p:spTree>
      <p:nvGrpSpPr>
        <p:cNvPr id="1" name=""/>
        <p:cNvGrpSpPr/>
        <p:nvPr/>
      </p:nvGrpSpPr>
      <p:grpSpPr>
        <a:xfrm>
          <a:off x="0" y="0"/>
          <a:ext cx="0" cy="0"/>
          <a:chOff x="0" y="0"/>
          <a:chExt cx="0" cy="0"/>
        </a:xfrm>
      </p:grpSpPr>
      <p:sp>
        <p:nvSpPr>
          <p:cNvPr id="5" name="Subtitle 2"/>
          <p:cNvSpPr txBox="1">
            <a:spLocks/>
          </p:cNvSpPr>
          <p:nvPr userDrawn="1"/>
        </p:nvSpPr>
        <p:spPr>
          <a:xfrm>
            <a:off x="685800" y="3384860"/>
            <a:ext cx="7772400" cy="658368"/>
          </a:xfrm>
          <a:prstGeom prst="rect">
            <a:avLst/>
          </a:prstGeo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Font typeface="Arial"/>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2pPr>
            <a:lvl3pPr marL="9144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3pPr>
            <a:lvl4pPr marL="13716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4pPr>
            <a:lvl5pPr marL="18288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6pPr>
            <a:lvl7pPr marL="27432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7pPr>
            <a:lvl8pPr marL="32004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8pPr>
            <a:lvl9pPr marL="36576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9pPr>
          </a:lstStyle>
          <a:p>
            <a:r>
              <a:rPr lang="en-US" smtClean="0"/>
              <a:t>OURPUBLICSERVICE.ORG</a:t>
            </a:r>
            <a:endParaRPr lang="en-US" dirty="0"/>
          </a:p>
        </p:txBody>
      </p:sp>
      <p:pic>
        <p:nvPicPr>
          <p:cNvPr id="4" name="Picture 3" descr="PPS_KOlogo_stack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274" y="1910443"/>
            <a:ext cx="3109486" cy="820375"/>
          </a:xfrm>
          <a:prstGeom prst="rect">
            <a:avLst/>
          </a:prstGeom>
          <a:ln>
            <a:noFill/>
          </a:ln>
          <a:effectLst>
            <a:outerShdw blurRad="50800" dist="38100" dir="5400000" algn="t" rotWithShape="0">
              <a:prstClr val="black">
                <a:alpha val="40000"/>
              </a:prstClr>
            </a:outerShdw>
          </a:effectLst>
        </p:spPr>
      </p:pic>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233631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1" y="1401856"/>
            <a:ext cx="7770813" cy="319276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55E6E-65DB-48AF-A257-41F9910D149F}"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108025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84229-D0C5-40DD-9B2E-1F679F0BA7E5}"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610540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63C61-18FF-481E-B451-843AF92FE95F}"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923689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5373F-3CE0-47D8-A026-3A98EEA67A94}"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992150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4FBA7-F561-47F4-AC97-15C1D4FE3476}" type="datetime1">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232458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740973-101F-413E-9393-735907148D33}" type="datetime1">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1866453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F63A-2627-4FA3-8A5A-F8750DA520A3}" type="datetime1">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68348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D7F5A-184F-48FB-9246-4F3921FA144C}"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59274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F7A71-80F9-49B4-9C14-F5BF87D25B06}"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362573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56A74-7E38-4ABA-8AC6-86E227020774}"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243627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393192"/>
            <a:ext cx="3322177" cy="3898498"/>
          </a:xfrm>
        </p:spPr>
        <p:txBody>
          <a:bodyPr anchor="t" anchorCtr="0"/>
          <a:lstStyle/>
          <a:p>
            <a:r>
              <a:rPr lang="en-US" smtClean="0"/>
              <a:t>Click to edit Master title style</a:t>
            </a:r>
            <a:endParaRPr/>
          </a:p>
        </p:txBody>
      </p:sp>
      <p:sp>
        <p:nvSpPr>
          <p:cNvPr id="4" name="Content Placeholder 3"/>
          <p:cNvSpPr>
            <a:spLocks noGrp="1"/>
          </p:cNvSpPr>
          <p:nvPr>
            <p:ph sz="half" idx="2"/>
          </p:nvPr>
        </p:nvSpPr>
        <p:spPr>
          <a:xfrm>
            <a:off x="4297680" y="393192"/>
            <a:ext cx="4158933" cy="4377463"/>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3908788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551E4-CC66-483E-8532-63922202F848}"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2861F-68DE-4067-B38C-AD1FECE6C7B7}" type="slidenum">
              <a:rPr lang="en-US" smtClean="0"/>
              <a:t>‹#›</a:t>
            </a:fld>
            <a:endParaRPr lang="en-US"/>
          </a:p>
        </p:txBody>
      </p:sp>
    </p:spTree>
    <p:extLst>
      <p:ext uri="{BB962C8B-B14F-4D97-AF65-F5344CB8AC3E}">
        <p14:creationId xmlns:p14="http://schemas.microsoft.com/office/powerpoint/2010/main" val="3304221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2B222-5FA2-409C-928A-B680F7585032}"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1321827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F41F4-2C77-4C7C-BE67-10DCA9CAF685}"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3334242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26AA7-09C1-4434-A0D7-6E6451060743}"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2040876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CCB83-F9EE-44CC-93D6-6E8B5F2E39B8}"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639422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6FE5F-9A57-4DAD-B4C8-6DD3358B6899}" type="datetime1">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726639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5E628-5270-4348-B1EB-24E79EAD1D8E}" type="datetime1">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154650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D3D44-E2AA-4905-862A-021906E6186C}" type="datetime1">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2646392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D816E-B767-49A4-BF2D-F5A3F31F6579}"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2107199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5A305-EC73-4EAE-9544-E442F9D19A59}" type="datetime1">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172654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732865"/>
          </a:xfrm>
        </p:spPr>
        <p:txBody>
          <a:bodyPr anchor="b" anchorCtr="0">
            <a:noAutofit/>
          </a:bodyPr>
          <a:lstStyle>
            <a:lvl1pPr algn="ctr">
              <a:defRPr sz="3600"/>
            </a:lvl1pPr>
          </a:lstStyle>
          <a:p>
            <a:r>
              <a:rPr lang="en-US" smtClean="0"/>
              <a:t>Click to edit Master title style</a:t>
            </a:r>
            <a:endParaRPr/>
          </a:p>
        </p:txBody>
      </p:sp>
      <p:sp>
        <p:nvSpPr>
          <p:cNvPr id="3" name="Subtitle 2"/>
          <p:cNvSpPr>
            <a:spLocks noGrp="1"/>
          </p:cNvSpPr>
          <p:nvPr>
            <p:ph type="subTitle" idx="1"/>
          </p:nvPr>
        </p:nvSpPr>
        <p:spPr>
          <a:xfrm>
            <a:off x="685800" y="3943350"/>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3"/>
          </p:nvPr>
        </p:nvSpPr>
        <p:spPr>
          <a:xfrm rot="21540000">
            <a:off x="2056197"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
        <p:nvSpPr>
          <p:cNvPr id="4" name="Footer Placeholder 3"/>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D63A201-83EB-417A-9E8F-A2C13DB2C73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8742B-FEA1-41DA-9913-94C253AC8528}"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2771046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55EC0-993C-4410-A220-92F880C54B04}" type="datetime1">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2202458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5DD017-E5BE-46A2-A993-6142377750DD}" type="datetime1">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AFBD1-C312-4769-9A7F-280917FD4EBA}" type="slidenum">
              <a:rPr lang="en-US" smtClean="0"/>
              <a:t>‹#›</a:t>
            </a:fld>
            <a:endParaRPr lang="en-US"/>
          </a:p>
        </p:txBody>
      </p:sp>
    </p:spTree>
    <p:extLst>
      <p:ext uri="{BB962C8B-B14F-4D97-AF65-F5344CB8AC3E}">
        <p14:creationId xmlns:p14="http://schemas.microsoft.com/office/powerpoint/2010/main" val="72613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291802"/>
            <a:ext cx="7770813" cy="1307306"/>
          </a:xfrm>
        </p:spPr>
        <p:txBody>
          <a:bodyPr vert="horz" lIns="91440" tIns="45720" rIns="91440" bIns="45720" rtlCol="0" anchor="b" anchorCtr="0">
            <a:noAutofit/>
          </a:bodyPr>
          <a:lstStyle>
            <a:lvl1pPr algn="ctr" defTabSz="9144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1" y="2839708"/>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63A201-83EB-417A-9E8F-A2C13DB2C73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320404"/>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320404"/>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1" name="Straight Connector 10"/>
          <p:cNvCxnSpPr/>
          <p:nvPr/>
        </p:nvCxnSpPr>
        <p:spPr>
          <a:xfrm>
            <a:off x="786205"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0"/>
          </p:nvPr>
        </p:nvSpPr>
        <p:spPr/>
        <p:txBody>
          <a:bodyPr/>
          <a:lstStyle/>
          <a:p>
            <a:endParaRPr lang="en-US"/>
          </a:p>
        </p:txBody>
      </p:sp>
      <p:sp>
        <p:nvSpPr>
          <p:cNvPr id="8" name="Slide Number Placeholder 7"/>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no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90949"/>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056577"/>
            <a:ext cx="3611880" cy="320627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390949"/>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1056578"/>
            <a:ext cx="3611880" cy="320627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cxnSp>
        <p:nvCxnSpPr>
          <p:cNvPr id="11" name="Straight Connector 10"/>
          <p:cNvCxnSpPr/>
          <p:nvPr/>
        </p:nvCxnSpPr>
        <p:spPr>
          <a:xfrm>
            <a:off x="786205" y="871681"/>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871681"/>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endParaRPr lang="en-US"/>
          </a:p>
        </p:txBody>
      </p:sp>
      <p:sp>
        <p:nvSpPr>
          <p:cNvPr id="7" name="Slide Number Placeholder 6"/>
          <p:cNvSpPr>
            <a:spLocks noGrp="1"/>
          </p:cNvSpPr>
          <p:nvPr>
            <p:ph type="sldNum" sz="quarter" idx="11"/>
          </p:nvPr>
        </p:nvSpPr>
        <p:spPr/>
        <p:txBody>
          <a:bodyPr/>
          <a:lstStyle/>
          <a:p>
            <a:fld id="{FD63A201-83EB-417A-9E8F-A2C13DB2C730}" type="slidenum">
              <a:rPr lang="en-US" smtClean="0"/>
              <a:t>‹#›</a:t>
            </a:fld>
            <a:endParaRPr lang="en-US"/>
          </a:p>
        </p:txBody>
      </p:sp>
    </p:spTree>
    <p:extLst>
      <p:ext uri="{BB962C8B-B14F-4D97-AF65-F5344CB8AC3E}">
        <p14:creationId xmlns:p14="http://schemas.microsoft.com/office/powerpoint/2010/main" val="224597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FD63A201-83EB-417A-9E8F-A2C13DB2C7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jpeg"/><Relationship Id="rId22" Type="http://schemas.microsoft.com/office/2007/relationships/hdphoto" Target="../media/hdphoto1.wdp"/><Relationship Id="rId23"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duotone>
              <a:schemeClr val="bg1">
                <a:shade val="10000"/>
                <a:satMod val="150000"/>
              </a:schemeClr>
              <a:schemeClr val="bg1">
                <a:tint val="60000"/>
                <a:satMod val="400000"/>
                <a:lumMod val="110000"/>
              </a:schemeClr>
            </a:duotone>
            <a:extLst>
              <a:ext uri="{BEBA8EAE-BF5A-486C-A8C5-ECC9F3942E4B}">
                <a14:imgProps xmlns:a14="http://schemas.microsoft.com/office/drawing/2010/main">
                  <a14:imgLayer r:embed="rId22">
                    <a14:imgEffect>
                      <a14:brightnessContrast bright="-17000"/>
                    </a14:imgEffect>
                  </a14:imgLayer>
                </a14:imgProps>
              </a:ext>
            </a:extLst>
          </a:blip>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90768"/>
            <a:ext cx="7770813" cy="1072403"/>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1" y="1314451"/>
            <a:ext cx="7770813" cy="3280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Footer Placeholder 3"/>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6936922"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D63A201-83EB-417A-9E8F-A2C13DB2C73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56" r:id="rId1"/>
    <p:sldLayoutId id="2147484057" r:id="rId2"/>
    <p:sldLayoutId id="2147484071" r:id="rId3"/>
    <p:sldLayoutId id="2147484058" r:id="rId4"/>
    <p:sldLayoutId id="2147484059" r:id="rId5"/>
    <p:sldLayoutId id="2147484060" r:id="rId6"/>
    <p:sldLayoutId id="2147484061" r:id="rId7"/>
    <p:sldLayoutId id="2147484074" r:id="rId8"/>
    <p:sldLayoutId id="2147484062" r:id="rId9"/>
    <p:sldLayoutId id="2147484063" r:id="rId10"/>
    <p:sldLayoutId id="2147484064" r:id="rId11"/>
    <p:sldLayoutId id="2147484070" r:id="rId12"/>
    <p:sldLayoutId id="2147484066" r:id="rId13"/>
    <p:sldLayoutId id="2147484075" r:id="rId14"/>
    <p:sldLayoutId id="2147484067" r:id="rId15"/>
    <p:sldLayoutId id="2147484068" r:id="rId16"/>
    <p:sldLayoutId id="2147484069" r:id="rId17"/>
    <p:sldLayoutId id="2147484072" r:id="rId18"/>
    <p:sldLayoutId id="2147484073" r:id="rId19"/>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17F7C9E-9572-493A-ACA0-B11854273625}" type="datetime1">
              <a:rPr lang="en-US" smtClean="0"/>
              <a:t>11/3/16</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A62861F-68DE-4067-B38C-AD1FECE6C7B7}" type="slidenum">
              <a:rPr lang="en-US" smtClean="0"/>
              <a:t>‹#›</a:t>
            </a:fld>
            <a:endParaRPr lang="en-US"/>
          </a:p>
        </p:txBody>
      </p:sp>
    </p:spTree>
    <p:extLst>
      <p:ext uri="{BB962C8B-B14F-4D97-AF65-F5344CB8AC3E}">
        <p14:creationId xmlns:p14="http://schemas.microsoft.com/office/powerpoint/2010/main" val="46920421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339C869-6C24-4635-9099-3F28642B164B}" type="datetime1">
              <a:rPr lang="en-US" smtClean="0"/>
              <a:t>11/3/16</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5AFBD1-C312-4769-9A7F-280917FD4EBA}" type="slidenum">
              <a:rPr lang="en-US" smtClean="0"/>
              <a:t>‹#›</a:t>
            </a:fld>
            <a:endParaRPr lang="en-US"/>
          </a:p>
        </p:txBody>
      </p:sp>
    </p:spTree>
    <p:extLst>
      <p:ext uri="{BB962C8B-B14F-4D97-AF65-F5344CB8AC3E}">
        <p14:creationId xmlns:p14="http://schemas.microsoft.com/office/powerpoint/2010/main" val="2816539523"/>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georgewbush-whitehouse.archives.gov/omb/egov/c-presidential.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www.performance.gov/cap-goals-list?view=public"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itehouse.gov/administration/eop/nsc" TargetMode="External"/><Relationship Id="rId4"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whitehouse.gov/administration/eop/ne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whitehouse.gov/administration/eop/dp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gsa.gov/portal/content/247429" TargetMode="External"/><Relationship Id="rId4" Type="http://schemas.openxmlformats.org/officeDocument/2006/relationships/hyperlink" Target="http://www.gsa.gov/portal/content/133799" TargetMode="External"/><Relationship Id="rId5" Type="http://schemas.openxmlformats.org/officeDocument/2006/relationships/hyperlink" Target="http://www.gsa.gov/portal/content/133803" TargetMode="External"/><Relationship Id="rId6" Type="http://schemas.openxmlformats.org/officeDocument/2006/relationships/hyperlink" Target="https://www.chcoc.gov/" TargetMode="External"/><Relationship Id="rId7" Type="http://schemas.openxmlformats.org/officeDocument/2006/relationships/hyperlink" Target="http://www.gsa.gov/portal/content/133807"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9.emf"/><Relationship Id="rId5"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109134" y="832927"/>
            <a:ext cx="6843793" cy="3143386"/>
          </a:xfrm>
        </p:spPr>
        <p:txBody>
          <a:bodyPr>
            <a:noAutofit/>
          </a:bodyPr>
          <a:lstStyle/>
          <a:p>
            <a:pPr algn="ctr"/>
            <a:r>
              <a:rPr lang="en-US" sz="5400" dirty="0">
                <a:solidFill>
                  <a:prstClr val="white"/>
                </a:solidFill>
                <a:effectLst/>
              </a:rPr>
              <a:t>The Center of </a:t>
            </a:r>
            <a:r>
              <a:rPr lang="en-US" sz="5400" dirty="0" smtClean="0">
                <a:solidFill>
                  <a:prstClr val="white"/>
                </a:solidFill>
                <a:effectLst/>
              </a:rPr>
              <a:t>Government</a:t>
            </a:r>
            <a:r>
              <a:rPr lang="en-US" sz="3000" dirty="0" smtClean="0">
                <a:solidFill>
                  <a:prstClr val="white"/>
                </a:solidFill>
                <a:effectLst/>
              </a:rPr>
              <a:t/>
            </a:r>
            <a:br>
              <a:rPr lang="en-US" sz="3000" dirty="0" smtClean="0">
                <a:solidFill>
                  <a:prstClr val="white"/>
                </a:solidFill>
                <a:effectLst/>
              </a:rPr>
            </a:br>
            <a:r>
              <a:rPr lang="en-US" sz="3200" dirty="0" smtClean="0">
                <a:effectLst/>
              </a:rPr>
              <a:t/>
            </a:r>
            <a:br>
              <a:rPr lang="en-US" sz="3200" dirty="0" smtClean="0">
                <a:effectLst/>
              </a:rPr>
            </a:br>
            <a:r>
              <a:rPr lang="en-US" sz="1800" dirty="0" smtClean="0">
                <a:effectLst/>
                <a:latin typeface="+mn-lt"/>
              </a:rPr>
              <a:t>Using the center of government to maximize policy execution </a:t>
            </a:r>
            <a:endParaRPr lang="en-US" sz="1800" dirty="0">
              <a:effectLst/>
              <a:latin typeface="+mn-lt"/>
            </a:endParaRPr>
          </a:p>
        </p:txBody>
      </p:sp>
      <p:pic>
        <p:nvPicPr>
          <p:cNvPr id="8" name="Picture 7"/>
          <p:cNvPicPr>
            <a:picLocks noChangeAspect="1"/>
          </p:cNvPicPr>
          <p:nvPr/>
        </p:nvPicPr>
        <p:blipFill>
          <a:blip r:embed="rId3"/>
          <a:stretch>
            <a:fillRect/>
          </a:stretch>
        </p:blipFill>
        <p:spPr>
          <a:xfrm>
            <a:off x="2211895" y="4470399"/>
            <a:ext cx="4446264" cy="5263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2717" y="3843236"/>
            <a:ext cx="1520447" cy="1153531"/>
          </a:xfrm>
          <a:prstGeom prst="rect">
            <a:avLst/>
          </a:prstGeom>
        </p:spPr>
      </p:pic>
      <p:pic>
        <p:nvPicPr>
          <p:cNvPr id="5" name="Picture 4" descr="bottom-left.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518940"/>
            <a:ext cx="1785498" cy="162456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6179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3" y="216698"/>
            <a:ext cx="8312726" cy="783675"/>
          </a:xfrm>
        </p:spPr>
        <p:txBody>
          <a:bodyPr>
            <a:noAutofit/>
          </a:bodyPr>
          <a:lstStyle/>
          <a:p>
            <a:pPr algn="ctr"/>
            <a:r>
              <a:rPr lang="en-US" sz="3000" dirty="0" smtClean="0">
                <a:effectLst/>
              </a:rPr>
              <a:t>Appointing the right people quickly</a:t>
            </a:r>
            <a:endParaRPr lang="en-US" sz="3000" dirty="0">
              <a:effectLst/>
            </a:endParaRPr>
          </a:p>
        </p:txBody>
      </p:sp>
      <p:sp>
        <p:nvSpPr>
          <p:cNvPr id="3" name="Content Placeholder 2"/>
          <p:cNvSpPr>
            <a:spLocks noGrp="1"/>
          </p:cNvSpPr>
          <p:nvPr>
            <p:ph idx="1"/>
          </p:nvPr>
        </p:nvSpPr>
        <p:spPr>
          <a:xfrm>
            <a:off x="432263" y="1142041"/>
            <a:ext cx="8312726" cy="3483554"/>
          </a:xfrm>
        </p:spPr>
        <p:txBody>
          <a:bodyPr>
            <a:normAutofit fontScale="92500"/>
          </a:bodyPr>
          <a:lstStyle/>
          <a:p>
            <a:pPr>
              <a:spcBef>
                <a:spcPts val="600"/>
              </a:spcBef>
            </a:pPr>
            <a:r>
              <a:rPr lang="en-US" sz="2100" dirty="0">
                <a:effectLst/>
              </a:rPr>
              <a:t>Most </a:t>
            </a:r>
            <a:r>
              <a:rPr lang="en-US" sz="2100" dirty="0" smtClean="0">
                <a:effectLst/>
              </a:rPr>
              <a:t>Center of Government </a:t>
            </a:r>
            <a:r>
              <a:rPr lang="en-US" sz="2100" dirty="0">
                <a:effectLst/>
              </a:rPr>
              <a:t>positions do </a:t>
            </a:r>
            <a:r>
              <a:rPr lang="en-US" sz="2100" u="sng" dirty="0">
                <a:effectLst/>
              </a:rPr>
              <a:t>not</a:t>
            </a:r>
            <a:r>
              <a:rPr lang="en-US" sz="2100" dirty="0">
                <a:effectLst/>
              </a:rPr>
              <a:t> require </a:t>
            </a:r>
            <a:r>
              <a:rPr lang="en-US" sz="2100" dirty="0" smtClean="0">
                <a:effectLst/>
              </a:rPr>
              <a:t>Senate </a:t>
            </a:r>
            <a:r>
              <a:rPr lang="en-US" sz="2100" dirty="0">
                <a:effectLst/>
              </a:rPr>
              <a:t>confirmation, therefore are at the discretion of the </a:t>
            </a:r>
            <a:r>
              <a:rPr lang="en-US" sz="2100" dirty="0" smtClean="0">
                <a:effectLst/>
              </a:rPr>
              <a:t>president </a:t>
            </a:r>
            <a:r>
              <a:rPr lang="en-US" sz="2100" dirty="0">
                <a:effectLst/>
              </a:rPr>
              <a:t>to appoint and utilize quickly in establishing their </a:t>
            </a:r>
            <a:r>
              <a:rPr lang="en-US" sz="2100" dirty="0" smtClean="0">
                <a:effectLst/>
              </a:rPr>
              <a:t>Center of Government operation</a:t>
            </a:r>
            <a:endParaRPr lang="en-US" sz="2100" dirty="0">
              <a:effectLst/>
            </a:endParaRPr>
          </a:p>
          <a:p>
            <a:pPr>
              <a:spcBef>
                <a:spcPts val="600"/>
              </a:spcBef>
            </a:pPr>
            <a:r>
              <a:rPr lang="en-US" dirty="0" smtClean="0">
                <a:effectLst/>
              </a:rPr>
              <a:t>Less than a quarter of EOP appointments require U.S. Senate approval - </a:t>
            </a:r>
            <a:r>
              <a:rPr lang="en-US" b="1" dirty="0" smtClean="0">
                <a:effectLst/>
              </a:rPr>
              <a:t>29</a:t>
            </a:r>
            <a:r>
              <a:rPr lang="en-US" dirty="0" smtClean="0">
                <a:effectLst/>
              </a:rPr>
              <a:t> PAS, </a:t>
            </a:r>
            <a:r>
              <a:rPr lang="en-US" b="1" dirty="0" smtClean="0">
                <a:effectLst/>
              </a:rPr>
              <a:t>106</a:t>
            </a:r>
            <a:r>
              <a:rPr lang="en-US" dirty="0" smtClean="0">
                <a:effectLst/>
              </a:rPr>
              <a:t> PA, </a:t>
            </a:r>
            <a:r>
              <a:rPr lang="en-US" b="1" dirty="0" smtClean="0">
                <a:effectLst/>
              </a:rPr>
              <a:t>21</a:t>
            </a:r>
            <a:r>
              <a:rPr lang="en-US" dirty="0" smtClean="0">
                <a:effectLst/>
              </a:rPr>
              <a:t> non-career SES, and </a:t>
            </a:r>
            <a:r>
              <a:rPr lang="en-US" b="1" dirty="0" smtClean="0">
                <a:effectLst/>
              </a:rPr>
              <a:t>43</a:t>
            </a:r>
            <a:r>
              <a:rPr lang="en-US" dirty="0" smtClean="0">
                <a:effectLst/>
              </a:rPr>
              <a:t> Schedule C*</a:t>
            </a:r>
          </a:p>
          <a:p>
            <a:pPr>
              <a:spcBef>
                <a:spcPts val="600"/>
              </a:spcBef>
            </a:pPr>
            <a:r>
              <a:rPr lang="en-US" dirty="0" smtClean="0">
                <a:effectLst/>
              </a:rPr>
              <a:t>Positions that do not require Senate confirmation include:</a:t>
            </a:r>
          </a:p>
          <a:p>
            <a:pPr lvl="1"/>
            <a:r>
              <a:rPr lang="en-US" dirty="0" smtClean="0">
                <a:effectLst/>
              </a:rPr>
              <a:t>Chief of staff; </a:t>
            </a:r>
          </a:p>
          <a:p>
            <a:pPr lvl="1"/>
            <a:r>
              <a:rPr lang="en-US" dirty="0" smtClean="0">
                <a:effectLst/>
              </a:rPr>
              <a:t>Senior policy advisors to the president; and</a:t>
            </a:r>
          </a:p>
          <a:p>
            <a:pPr lvl="1"/>
            <a:r>
              <a:rPr lang="en-US" dirty="0" smtClean="0">
                <a:effectLst/>
              </a:rPr>
              <a:t>Directors of policy councils – as ‘honest brokers’ for the president on policy issues </a:t>
            </a:r>
          </a:p>
          <a:p>
            <a:pPr lvl="1"/>
            <a:endParaRPr lang="en-US" dirty="0" smtClean="0">
              <a:effectLst/>
            </a:endParaRPr>
          </a:p>
          <a:p>
            <a:pPr lvl="1"/>
            <a:endParaRPr lang="en-US" dirty="0"/>
          </a:p>
        </p:txBody>
      </p:sp>
      <p:sp>
        <p:nvSpPr>
          <p:cNvPr id="4" name="Slide Number Placeholder 3"/>
          <p:cNvSpPr>
            <a:spLocks noGrp="1"/>
          </p:cNvSpPr>
          <p:nvPr>
            <p:ph type="sldNum" sz="quarter" idx="11"/>
          </p:nvPr>
        </p:nvSpPr>
        <p:spPr/>
        <p:txBody>
          <a:bodyPr/>
          <a:lstStyle/>
          <a:p>
            <a:fld id="{FD63A201-83EB-417A-9E8F-A2C13DB2C730}" type="slidenum">
              <a:rPr lang="en-US" smtClean="0"/>
              <a:t>10</a:t>
            </a:fld>
            <a:endParaRPr lang="en-US" dirty="0"/>
          </a:p>
        </p:txBody>
      </p:sp>
      <p:sp>
        <p:nvSpPr>
          <p:cNvPr id="5" name="TextBox 4"/>
          <p:cNvSpPr txBox="1"/>
          <p:nvPr/>
        </p:nvSpPr>
        <p:spPr>
          <a:xfrm>
            <a:off x="144217" y="4820134"/>
            <a:ext cx="4444409" cy="215444"/>
          </a:xfrm>
          <a:prstGeom prst="rect">
            <a:avLst/>
          </a:prstGeom>
          <a:noFill/>
        </p:spPr>
        <p:txBody>
          <a:bodyPr wrap="square" rtlCol="0">
            <a:spAutoFit/>
          </a:bodyPr>
          <a:lstStyle/>
          <a:p>
            <a:r>
              <a:rPr lang="en-US" sz="800" dirty="0" smtClean="0"/>
              <a:t>*Plum Book, 2012</a:t>
            </a:r>
            <a:endParaRPr lang="en-US" sz="800" dirty="0"/>
          </a:p>
        </p:txBody>
      </p:sp>
    </p:spTree>
    <p:extLst>
      <p:ext uri="{BB962C8B-B14F-4D97-AF65-F5344CB8AC3E}">
        <p14:creationId xmlns:p14="http://schemas.microsoft.com/office/powerpoint/2010/main" val="87986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318843"/>
            <a:ext cx="8458199" cy="1072403"/>
          </a:xfrm>
        </p:spPr>
        <p:txBody>
          <a:bodyPr>
            <a:normAutofit fontScale="90000"/>
          </a:bodyPr>
          <a:lstStyle/>
          <a:p>
            <a:pPr algn="ctr"/>
            <a:r>
              <a:rPr lang="en-US" sz="1800" b="1" dirty="0" smtClean="0">
                <a:effectLst/>
                <a:latin typeface="+mn-lt"/>
              </a:rPr>
              <a:t>CENTER OF GOVERNMENT CASE STUDY – POLICY ENABLERS</a:t>
            </a:r>
            <a:r>
              <a:rPr lang="en-US" sz="3100" dirty="0" smtClean="0">
                <a:effectLst/>
              </a:rPr>
              <a:t/>
            </a:r>
            <a:br>
              <a:rPr lang="en-US" sz="3100" dirty="0" smtClean="0">
                <a:effectLst/>
              </a:rPr>
            </a:br>
            <a:r>
              <a:rPr lang="en-US" sz="3100" dirty="0" smtClean="0">
                <a:effectLst/>
              </a:rPr>
              <a:t>The </a:t>
            </a:r>
            <a:r>
              <a:rPr lang="en-US" sz="3100" dirty="0">
                <a:effectLst/>
              </a:rPr>
              <a:t>American Recovery and </a:t>
            </a:r>
            <a:r>
              <a:rPr lang="en-US" sz="3100" dirty="0" smtClean="0">
                <a:effectLst/>
              </a:rPr>
              <a:t/>
            </a:r>
            <a:br>
              <a:rPr lang="en-US" sz="3100" dirty="0" smtClean="0">
                <a:effectLst/>
              </a:rPr>
            </a:br>
            <a:r>
              <a:rPr lang="en-US" sz="3100" dirty="0" smtClean="0">
                <a:effectLst/>
              </a:rPr>
              <a:t>Reinvestment </a:t>
            </a:r>
            <a:r>
              <a:rPr lang="en-US" sz="3100" dirty="0">
                <a:effectLst/>
              </a:rPr>
              <a:t>Act of </a:t>
            </a:r>
            <a:r>
              <a:rPr lang="en-US" sz="3100" dirty="0" smtClean="0">
                <a:effectLst/>
              </a:rPr>
              <a:t>2009</a:t>
            </a:r>
            <a:endParaRPr lang="en-US" dirty="0">
              <a:effectLst/>
            </a:endParaRPr>
          </a:p>
        </p:txBody>
      </p:sp>
      <p:sp>
        <p:nvSpPr>
          <p:cNvPr id="3" name="Content Placeholder 2"/>
          <p:cNvSpPr>
            <a:spLocks noGrp="1"/>
          </p:cNvSpPr>
          <p:nvPr>
            <p:ph idx="1"/>
          </p:nvPr>
        </p:nvSpPr>
        <p:spPr>
          <a:xfrm>
            <a:off x="685803" y="1401857"/>
            <a:ext cx="7637927" cy="3192767"/>
          </a:xfrm>
        </p:spPr>
        <p:txBody>
          <a:bodyPr>
            <a:normAutofit/>
          </a:bodyPr>
          <a:lstStyle/>
          <a:p>
            <a:endParaRPr lang="en-US" dirty="0"/>
          </a:p>
          <a:p>
            <a:endParaRPr lang="en-US" dirty="0" smtClean="0"/>
          </a:p>
          <a:p>
            <a:pPr lvl="1"/>
            <a:endParaRPr lang="en-US" dirty="0" smtClean="0"/>
          </a:p>
        </p:txBody>
      </p:sp>
      <p:sp>
        <p:nvSpPr>
          <p:cNvPr id="5" name="Slide Number Placeholder 4"/>
          <p:cNvSpPr>
            <a:spLocks noGrp="1"/>
          </p:cNvSpPr>
          <p:nvPr>
            <p:ph type="sldNum" sz="quarter" idx="11"/>
          </p:nvPr>
        </p:nvSpPr>
        <p:spPr/>
        <p:txBody>
          <a:bodyPr/>
          <a:lstStyle/>
          <a:p>
            <a:fld id="{FD63A201-83EB-417A-9E8F-A2C13DB2C730}" type="slidenum">
              <a:rPr lang="en-US" smtClean="0"/>
              <a:t>11</a:t>
            </a:fld>
            <a:endParaRPr lang="en-US" dirty="0"/>
          </a:p>
        </p:txBody>
      </p:sp>
      <p:sp>
        <p:nvSpPr>
          <p:cNvPr id="6" name="Content Placeholder 2"/>
          <p:cNvSpPr txBox="1">
            <a:spLocks/>
          </p:cNvSpPr>
          <p:nvPr/>
        </p:nvSpPr>
        <p:spPr>
          <a:xfrm>
            <a:off x="480508" y="1681596"/>
            <a:ext cx="8320592" cy="292363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dirty="0">
                <a:effectLst/>
              </a:rPr>
              <a:t>President Obama signed the American Recovery and Reinvestment Act</a:t>
            </a:r>
            <a:r>
              <a:rPr lang="en-US" dirty="0" smtClean="0">
                <a:effectLst/>
              </a:rPr>
              <a:t> (ARRA) less </a:t>
            </a:r>
            <a:r>
              <a:rPr lang="en-US" dirty="0">
                <a:effectLst/>
              </a:rPr>
              <a:t>than a month after taking the </a:t>
            </a:r>
            <a:r>
              <a:rPr lang="en-US" dirty="0" smtClean="0">
                <a:effectLst/>
              </a:rPr>
              <a:t>oath of office</a:t>
            </a:r>
          </a:p>
          <a:p>
            <a:r>
              <a:rPr lang="en-US" dirty="0" smtClean="0">
                <a:effectLst/>
              </a:rPr>
              <a:t>The administration leveraged </a:t>
            </a:r>
            <a:r>
              <a:rPr lang="en-US" dirty="0">
                <a:effectLst/>
              </a:rPr>
              <a:t>the tools of an effective </a:t>
            </a:r>
            <a:r>
              <a:rPr lang="en-US" dirty="0" smtClean="0">
                <a:effectLst/>
              </a:rPr>
              <a:t>Center of Government to </a:t>
            </a:r>
            <a:r>
              <a:rPr lang="en-US" dirty="0">
                <a:effectLst/>
              </a:rPr>
              <a:t>implement the $787 billion mandate within aggressive statutory deadlines, while minimizing waste, fraud, and </a:t>
            </a:r>
            <a:r>
              <a:rPr lang="en-US" dirty="0" smtClean="0">
                <a:effectLst/>
              </a:rPr>
              <a:t>abuse</a:t>
            </a:r>
            <a:endParaRPr lang="en-US" dirty="0">
              <a:effectLst/>
            </a:endParaRPr>
          </a:p>
        </p:txBody>
      </p:sp>
    </p:spTree>
    <p:extLst>
      <p:ext uri="{BB962C8B-B14F-4D97-AF65-F5344CB8AC3E}">
        <p14:creationId xmlns:p14="http://schemas.microsoft.com/office/powerpoint/2010/main" val="36165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12</a:t>
            </a:fld>
            <a:endParaRPr lang="en-US" dirty="0"/>
          </a:p>
        </p:txBody>
      </p:sp>
      <p:cxnSp>
        <p:nvCxnSpPr>
          <p:cNvPr id="3" name="Straight Connector 2"/>
          <p:cNvCxnSpPr/>
          <p:nvPr/>
        </p:nvCxnSpPr>
        <p:spPr>
          <a:xfrm>
            <a:off x="4894905" y="773087"/>
            <a:ext cx="5470" cy="17095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5633" y="2476884"/>
            <a:ext cx="8166226"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818207" y="114392"/>
            <a:ext cx="7543799" cy="658695"/>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ctr"/>
            <a:r>
              <a:rPr lang="en-US" sz="3200" dirty="0" smtClean="0">
                <a:effectLst/>
              </a:rPr>
              <a:t>ARRA: demonstrated Center of Government principles</a:t>
            </a:r>
            <a:endParaRPr lang="en-US" sz="3200" dirty="0">
              <a:effectLst/>
            </a:endParaRPr>
          </a:p>
        </p:txBody>
      </p:sp>
      <p:sp>
        <p:nvSpPr>
          <p:cNvPr id="14" name="Rectangle 13"/>
          <p:cNvSpPr/>
          <p:nvPr/>
        </p:nvSpPr>
        <p:spPr>
          <a:xfrm>
            <a:off x="506992" y="878366"/>
            <a:ext cx="4372600" cy="1475404"/>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1 – clear goals </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Convened meetings on the stimulus before taking office to establish goals of the act</a:t>
            </a:r>
          </a:p>
          <a:p>
            <a:pPr marL="342900" indent="-342900">
              <a:lnSpc>
                <a:spcPct val="107000"/>
              </a:lnSpc>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VP Biden issued a memorandum to </a:t>
            </a:r>
            <a:r>
              <a:rPr lang="en-US" sz="1400" dirty="0">
                <a:ea typeface="Calibri" panose="020F0502020204030204" pitchFamily="34" charset="0"/>
                <a:cs typeface="Times New Roman" panose="02020603050405020304" pitchFamily="18" charset="0"/>
              </a:rPr>
              <a:t>guide  implementation of the act’s aims and </a:t>
            </a:r>
            <a:r>
              <a:rPr lang="en-US" sz="1400" dirty="0" smtClean="0">
                <a:ea typeface="Calibri" panose="020F0502020204030204" pitchFamily="34" charset="0"/>
                <a:cs typeface="Times New Roman" panose="02020603050405020304" pitchFamily="18" charset="0"/>
              </a:rPr>
              <a:t>objectives</a:t>
            </a:r>
            <a:endParaRPr lang="en-US" sz="14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Recovery.gov goal tracking</a:t>
            </a:r>
          </a:p>
        </p:txBody>
      </p:sp>
      <p:sp>
        <p:nvSpPr>
          <p:cNvPr id="15" name="Rectangle 14"/>
          <p:cNvSpPr/>
          <p:nvPr/>
        </p:nvSpPr>
        <p:spPr>
          <a:xfrm>
            <a:off x="5158154" y="878366"/>
            <a:ext cx="3623705" cy="1244893"/>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2 – active oversight</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Public prioritization of ARRA</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Vesting </a:t>
            </a:r>
            <a:r>
              <a:rPr lang="en-US" sz="1400" dirty="0" smtClean="0">
                <a:ea typeface="Calibri" panose="020F0502020204030204" pitchFamily="34" charset="0"/>
                <a:cs typeface="Times New Roman" panose="02020603050405020304" pitchFamily="18" charset="0"/>
              </a:rPr>
              <a:t>VP </a:t>
            </a:r>
            <a:r>
              <a:rPr lang="en-US" sz="1400" dirty="0">
                <a:ea typeface="Calibri" panose="020F0502020204030204" pitchFamily="34" charset="0"/>
                <a:cs typeface="Times New Roman" panose="02020603050405020304" pitchFamily="18" charset="0"/>
              </a:rPr>
              <a:t>with presidential authority</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Creation of Recovery Implementation Office (RIO)</a:t>
            </a:r>
          </a:p>
        </p:txBody>
      </p:sp>
      <p:sp>
        <p:nvSpPr>
          <p:cNvPr id="16" name="Rectangle 15"/>
          <p:cNvSpPr/>
          <p:nvPr/>
        </p:nvSpPr>
        <p:spPr>
          <a:xfrm>
            <a:off x="506992" y="2557876"/>
            <a:ext cx="2610280" cy="2397451"/>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3 – authorizing structures  </a:t>
            </a:r>
          </a:p>
          <a:p>
            <a:pPr marL="285750" indent="-285750">
              <a:lnSpc>
                <a:spcPct val="107000"/>
              </a:lnSpc>
              <a:buFont typeface="Arial" panose="020B0604020202020204" pitchFamily="34" charset="0"/>
              <a:buChar char="•"/>
            </a:pPr>
            <a:r>
              <a:rPr lang="en-US" sz="1400" dirty="0" smtClean="0">
                <a:ea typeface="Calibri" panose="020F0502020204030204" pitchFamily="34" charset="0"/>
                <a:cs typeface="Times New Roman" panose="02020603050405020304" pitchFamily="18" charset="0"/>
              </a:rPr>
              <a:t>OMB </a:t>
            </a:r>
            <a:r>
              <a:rPr lang="en-US" sz="1400" dirty="0">
                <a:ea typeface="Calibri" panose="020F0502020204030204" pitchFamily="34" charset="0"/>
                <a:cs typeface="Times New Roman" panose="02020603050405020304" pitchFamily="18" charset="0"/>
              </a:rPr>
              <a:t>defined standards for reporting, twice weekly calls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VP held weekly calls with governors and worked with RIO</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President </a:t>
            </a:r>
            <a:r>
              <a:rPr lang="en-US" sz="1400" dirty="0">
                <a:ea typeface="Calibri" panose="020F0502020204030204" pitchFamily="34" charset="0"/>
                <a:cs typeface="Times New Roman" panose="02020603050405020304" pitchFamily="18" charset="0"/>
              </a:rPr>
              <a:t>held state/local summit</a:t>
            </a:r>
          </a:p>
        </p:txBody>
      </p:sp>
      <p:sp>
        <p:nvSpPr>
          <p:cNvPr id="17" name="Rectangle 16"/>
          <p:cNvSpPr/>
          <p:nvPr/>
        </p:nvSpPr>
        <p:spPr>
          <a:xfrm>
            <a:off x="3428151" y="2560004"/>
            <a:ext cx="2323909" cy="1936428"/>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4 – accountability</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VP personal advocacy</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Congressional baseline requirements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RIO financial </a:t>
            </a:r>
            <a:r>
              <a:rPr lang="en-US" sz="1400" dirty="0" smtClean="0">
                <a:ea typeface="Calibri" panose="020F0502020204030204" pitchFamily="34" charset="0"/>
                <a:cs typeface="Times New Roman" panose="02020603050405020304" pitchFamily="18" charset="0"/>
              </a:rPr>
              <a:t>reporting</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Quarterly meetings with President Obama</a:t>
            </a:r>
            <a:endParaRPr lang="en-US" sz="1400" dirty="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3204414" y="2476884"/>
            <a:ext cx="0" cy="241620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60482" y="2476884"/>
            <a:ext cx="0" cy="241620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975796" y="2557876"/>
            <a:ext cx="2950566" cy="1936428"/>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5 – appointing the right people</a:t>
            </a:r>
          </a:p>
          <a:p>
            <a:pPr marL="342900" marR="0" lvl="0" indent="-342900">
              <a:lnSpc>
                <a:spcPct val="107000"/>
              </a:lnSpc>
              <a:spcBef>
                <a:spcPts val="0"/>
              </a:spcBef>
              <a:spcAft>
                <a:spcPts val="0"/>
              </a:spcAft>
              <a:buFont typeface="Symbol" panose="05050102010706020507" pitchFamily="18" charset="2"/>
              <a:buChar char=""/>
            </a:pPr>
            <a:r>
              <a:rPr lang="en-US" sz="1400" dirty="0" smtClean="0"/>
              <a:t>Ed DeSeve was appointed to run the RIO; this former OMB director for management brought extensive management and coordination experience at the federal level</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34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13</a:t>
            </a:fld>
            <a:endParaRPr lang="en-US" dirty="0"/>
          </a:p>
        </p:txBody>
      </p:sp>
      <p:sp>
        <p:nvSpPr>
          <p:cNvPr id="6" name="Content Placeholder 2"/>
          <p:cNvSpPr txBox="1">
            <a:spLocks/>
          </p:cNvSpPr>
          <p:nvPr/>
        </p:nvSpPr>
        <p:spPr>
          <a:xfrm>
            <a:off x="576471" y="1401856"/>
            <a:ext cx="7991058" cy="346831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 typeface="Arial"/>
              <a:buNone/>
            </a:pPr>
            <a:endParaRPr lang="en-US" sz="2300" dirty="0" smtClean="0"/>
          </a:p>
        </p:txBody>
      </p:sp>
      <p:sp>
        <p:nvSpPr>
          <p:cNvPr id="32" name="Content Placeholder 2"/>
          <p:cNvSpPr txBox="1">
            <a:spLocks/>
          </p:cNvSpPr>
          <p:nvPr/>
        </p:nvSpPr>
        <p:spPr>
          <a:xfrm>
            <a:off x="358517" y="1061748"/>
            <a:ext cx="5395909" cy="38582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nSpc>
                <a:spcPct val="120000"/>
              </a:lnSpc>
              <a:spcBef>
                <a:spcPts val="600"/>
              </a:spcBef>
              <a:buNone/>
            </a:pPr>
            <a:r>
              <a:rPr lang="en-US" sz="1600" b="1" dirty="0" smtClean="0">
                <a:effectLst/>
              </a:rPr>
              <a:t>Key levers </a:t>
            </a:r>
          </a:p>
          <a:p>
            <a:pPr>
              <a:lnSpc>
                <a:spcPct val="120000"/>
              </a:lnSpc>
              <a:spcBef>
                <a:spcPts val="600"/>
              </a:spcBef>
            </a:pPr>
            <a:r>
              <a:rPr lang="en-US" sz="1600" b="1" dirty="0">
                <a:effectLst/>
              </a:rPr>
              <a:t>The “bully pulpit</a:t>
            </a:r>
            <a:r>
              <a:rPr lang="en-US" sz="1600" b="1" dirty="0" smtClean="0">
                <a:effectLst/>
              </a:rPr>
              <a:t>” </a:t>
            </a:r>
            <a:r>
              <a:rPr lang="en-US" sz="1600" dirty="0" smtClean="0">
                <a:effectLst/>
              </a:rPr>
              <a:t>– </a:t>
            </a:r>
            <a:r>
              <a:rPr lang="en-US" sz="1600" dirty="0">
                <a:effectLst/>
              </a:rPr>
              <a:t>announced approach and designated authority to vice </a:t>
            </a:r>
            <a:r>
              <a:rPr lang="en-US" sz="1600" dirty="0" smtClean="0">
                <a:effectLst/>
              </a:rPr>
              <a:t>president</a:t>
            </a:r>
          </a:p>
          <a:p>
            <a:pPr lvl="0">
              <a:lnSpc>
                <a:spcPct val="120000"/>
              </a:lnSpc>
              <a:spcBef>
                <a:spcPts val="600"/>
              </a:spcBef>
            </a:pPr>
            <a:r>
              <a:rPr lang="en-US" sz="1600" b="1" dirty="0">
                <a:effectLst/>
              </a:rPr>
              <a:t>Appointments</a:t>
            </a:r>
            <a:r>
              <a:rPr lang="en-US" sz="1600" dirty="0">
                <a:effectLst/>
              </a:rPr>
              <a:t> – experienced leader as head of </a:t>
            </a:r>
            <a:r>
              <a:rPr lang="en-US" sz="1600" dirty="0" smtClean="0">
                <a:effectLst/>
              </a:rPr>
              <a:t>Recovery Implementation Office</a:t>
            </a:r>
            <a:endParaRPr lang="en-US" sz="1600" dirty="0">
              <a:effectLst/>
            </a:endParaRPr>
          </a:p>
          <a:p>
            <a:pPr lvl="0">
              <a:lnSpc>
                <a:spcPct val="120000"/>
              </a:lnSpc>
              <a:spcBef>
                <a:spcPts val="600"/>
              </a:spcBef>
            </a:pPr>
            <a:r>
              <a:rPr lang="en-US" sz="1600" b="1" dirty="0">
                <a:effectLst/>
              </a:rPr>
              <a:t>Executive </a:t>
            </a:r>
            <a:r>
              <a:rPr lang="en-US" sz="1600" b="1" dirty="0" smtClean="0">
                <a:effectLst/>
              </a:rPr>
              <a:t>orders </a:t>
            </a:r>
            <a:r>
              <a:rPr lang="en-US" sz="1600" dirty="0" smtClean="0">
                <a:effectLst/>
              </a:rPr>
              <a:t>– </a:t>
            </a:r>
            <a:r>
              <a:rPr lang="en-US" sz="1600" dirty="0">
                <a:effectLst/>
              </a:rPr>
              <a:t>creating the Recovery Implementation Office and Economic Recovery Advisory Board</a:t>
            </a:r>
          </a:p>
          <a:p>
            <a:pPr lvl="0">
              <a:lnSpc>
                <a:spcPct val="120000"/>
              </a:lnSpc>
              <a:spcBef>
                <a:spcPts val="600"/>
              </a:spcBef>
            </a:pPr>
            <a:r>
              <a:rPr lang="en-US" sz="1600" b="1" dirty="0">
                <a:effectLst/>
              </a:rPr>
              <a:t>L</a:t>
            </a:r>
            <a:r>
              <a:rPr lang="en-US" sz="1600" b="1" dirty="0" smtClean="0">
                <a:effectLst/>
              </a:rPr>
              <a:t>egislation</a:t>
            </a:r>
            <a:r>
              <a:rPr lang="en-US" sz="1600" dirty="0" smtClean="0">
                <a:effectLst/>
              </a:rPr>
              <a:t> </a:t>
            </a:r>
            <a:r>
              <a:rPr lang="en-US" sz="1600" dirty="0">
                <a:effectLst/>
              </a:rPr>
              <a:t>– proposed the a</a:t>
            </a:r>
            <a:r>
              <a:rPr lang="en-US" sz="1600" dirty="0" smtClean="0">
                <a:effectLst/>
              </a:rPr>
              <a:t>ct </a:t>
            </a:r>
            <a:r>
              <a:rPr lang="en-US" sz="1600" dirty="0">
                <a:effectLst/>
              </a:rPr>
              <a:t>to </a:t>
            </a:r>
            <a:r>
              <a:rPr lang="en-US" sz="1600" dirty="0" smtClean="0">
                <a:effectLst/>
              </a:rPr>
              <a:t>congress </a:t>
            </a:r>
            <a:r>
              <a:rPr lang="en-US" sz="1600" dirty="0">
                <a:effectLst/>
              </a:rPr>
              <a:t>with urgency for passage </a:t>
            </a:r>
          </a:p>
          <a:p>
            <a:pPr lvl="0">
              <a:lnSpc>
                <a:spcPct val="120000"/>
              </a:lnSpc>
              <a:spcBef>
                <a:spcPts val="600"/>
              </a:spcBef>
            </a:pPr>
            <a:r>
              <a:rPr lang="en-US" sz="1600" b="1" dirty="0">
                <a:effectLst/>
              </a:rPr>
              <a:t>B</a:t>
            </a:r>
            <a:r>
              <a:rPr lang="en-US" sz="1600" b="1" dirty="0" smtClean="0">
                <a:effectLst/>
              </a:rPr>
              <a:t>udget</a:t>
            </a:r>
            <a:r>
              <a:rPr lang="en-US" sz="1600" dirty="0" smtClean="0">
                <a:effectLst/>
              </a:rPr>
              <a:t> </a:t>
            </a:r>
            <a:r>
              <a:rPr lang="en-US" sz="1600" dirty="0">
                <a:effectLst/>
              </a:rPr>
              <a:t>– the </a:t>
            </a:r>
            <a:r>
              <a:rPr lang="en-US" sz="1600" dirty="0" smtClean="0">
                <a:effectLst/>
              </a:rPr>
              <a:t>act </a:t>
            </a:r>
            <a:r>
              <a:rPr lang="en-US" sz="1600" dirty="0">
                <a:effectLst/>
              </a:rPr>
              <a:t>was the legislative mechanism to provide funding for the </a:t>
            </a:r>
            <a:r>
              <a:rPr lang="en-US" sz="1600" dirty="0" smtClean="0">
                <a:effectLst/>
              </a:rPr>
              <a:t>policy</a:t>
            </a:r>
          </a:p>
          <a:p>
            <a:endParaRPr lang="en-US" sz="2000" dirty="0" smtClean="0">
              <a:effectLst/>
            </a:endParaRPr>
          </a:p>
        </p:txBody>
      </p:sp>
      <p:grpSp>
        <p:nvGrpSpPr>
          <p:cNvPr id="33" name="Group 32"/>
          <p:cNvGrpSpPr/>
          <p:nvPr/>
        </p:nvGrpSpPr>
        <p:grpSpPr>
          <a:xfrm>
            <a:off x="5765561" y="1197927"/>
            <a:ext cx="3019922" cy="2830960"/>
            <a:chOff x="3023536" y="1702521"/>
            <a:chExt cx="2246009" cy="2032919"/>
          </a:xfrm>
        </p:grpSpPr>
        <p:sp>
          <p:nvSpPr>
            <p:cNvPr id="34" name="Text Box 9"/>
            <p:cNvSpPr txBox="1">
              <a:spLocks noChangeArrowheads="1"/>
            </p:cNvSpPr>
            <p:nvPr/>
          </p:nvSpPr>
          <p:spPr bwMode="gray">
            <a:xfrm>
              <a:off x="3578727" y="2192523"/>
              <a:ext cx="1136536" cy="1470317"/>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OMB</a:t>
              </a:r>
              <a:endParaRPr lang="de-DE" sz="675" b="1" dirty="0">
                <a:solidFill>
                  <a:schemeClr val="bg2"/>
                </a:solidFill>
                <a:latin typeface="+mj-lt"/>
                <a:cs typeface="Arial" charset="0"/>
              </a:endParaRPr>
            </a:p>
          </p:txBody>
        </p:sp>
        <p:sp>
          <p:nvSpPr>
            <p:cNvPr id="35" name="Oval 34"/>
            <p:cNvSpPr>
              <a:spLocks noChangeAspect="1"/>
            </p:cNvSpPr>
            <p:nvPr/>
          </p:nvSpPr>
          <p:spPr>
            <a:xfrm>
              <a:off x="3141302" y="1713748"/>
              <a:ext cx="2011680" cy="201168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36" name="Oval 35"/>
            <p:cNvSpPr>
              <a:spLocks noChangeAspect="1"/>
            </p:cNvSpPr>
            <p:nvPr/>
          </p:nvSpPr>
          <p:spPr>
            <a:xfrm>
              <a:off x="3369903" y="1942348"/>
              <a:ext cx="1554479" cy="15544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37" name="Text Box 12"/>
            <p:cNvSpPr txBox="1">
              <a:spLocks noChangeArrowheads="1"/>
            </p:cNvSpPr>
            <p:nvPr/>
          </p:nvSpPr>
          <p:spPr bwMode="gray">
            <a:xfrm rot="18840000">
              <a:off x="3389492"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a:t>
              </a:r>
              <a:r>
                <a:rPr lang="de-DE" sz="700" b="1" dirty="0" smtClean="0">
                  <a:solidFill>
                    <a:schemeClr val="bg2"/>
                  </a:solidFill>
                  <a:latin typeface="+mj-lt"/>
                  <a:cs typeface="Arial" charset="0"/>
                </a:rPr>
                <a:t>HOUSE</a:t>
              </a:r>
              <a:endParaRPr lang="de-DE" sz="700" b="1" dirty="0">
                <a:solidFill>
                  <a:schemeClr val="bg2"/>
                </a:solidFill>
                <a:latin typeface="+mj-lt"/>
                <a:cs typeface="Arial" charset="0"/>
              </a:endParaRPr>
            </a:p>
          </p:txBody>
        </p:sp>
        <p:sp>
          <p:nvSpPr>
            <p:cNvPr id="38" name="Text Box 12"/>
            <p:cNvSpPr txBox="1">
              <a:spLocks noChangeArrowheads="1"/>
            </p:cNvSpPr>
            <p:nvPr/>
          </p:nvSpPr>
          <p:spPr bwMode="gray">
            <a:xfrm rot="2820000">
              <a:off x="3902941"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HOUSE</a:t>
              </a:r>
            </a:p>
          </p:txBody>
        </p:sp>
        <p:sp>
          <p:nvSpPr>
            <p:cNvPr id="39" name="Oval 38"/>
            <p:cNvSpPr/>
            <p:nvPr/>
          </p:nvSpPr>
          <p:spPr>
            <a:xfrm>
              <a:off x="3875632" y="2448078"/>
              <a:ext cx="548640" cy="548640"/>
            </a:xfrm>
            <a:prstGeom prst="ellipse">
              <a:avLst/>
            </a:prstGeom>
            <a:gradFill>
              <a:gsLst>
                <a:gs pos="0">
                  <a:schemeClr val="accent3">
                    <a:lumMod val="50000"/>
                  </a:schemeClr>
                </a:gs>
                <a:gs pos="50000">
                  <a:schemeClr val="accent3">
                    <a:lumMod val="75000"/>
                  </a:schemeClr>
                </a:gs>
                <a:gs pos="100000">
                  <a:schemeClr val="accent3">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000" b="1" u="sng" dirty="0"/>
                <a:t>POTUS</a:t>
              </a:r>
            </a:p>
            <a:p>
              <a:pPr algn="ctr"/>
              <a:r>
                <a:rPr lang="en-US" sz="1000" b="1" dirty="0"/>
                <a:t>VP</a:t>
              </a:r>
            </a:p>
          </p:txBody>
        </p:sp>
        <p:sp>
          <p:nvSpPr>
            <p:cNvPr id="40" name="TextBox 39"/>
            <p:cNvSpPr txBox="1"/>
            <p:nvPr/>
          </p:nvSpPr>
          <p:spPr>
            <a:xfrm>
              <a:off x="3830868" y="3089198"/>
              <a:ext cx="636875" cy="198914"/>
            </a:xfrm>
            <a:prstGeom prst="rect">
              <a:avLst/>
            </a:prstGeom>
            <a:noFill/>
          </p:spPr>
          <p:txBody>
            <a:bodyPr wrap="none" rtlCol="0">
              <a:spAutoFit/>
            </a:bodyPr>
            <a:lstStyle/>
            <a:p>
              <a:pPr algn="ctr"/>
              <a:r>
                <a:rPr lang="en-US" sz="600" b="1" dirty="0">
                  <a:solidFill>
                    <a:schemeClr val="accent3">
                      <a:lumMod val="50000"/>
                    </a:schemeClr>
                  </a:solidFill>
                </a:rPr>
                <a:t>Intergovernmental</a:t>
              </a:r>
            </a:p>
            <a:p>
              <a:pPr algn="ctr"/>
              <a:r>
                <a:rPr lang="en-US" sz="600" b="1" dirty="0">
                  <a:solidFill>
                    <a:schemeClr val="accent3">
                      <a:lumMod val="50000"/>
                    </a:schemeClr>
                  </a:solidFill>
                </a:rPr>
                <a:t>Affairs</a:t>
              </a:r>
            </a:p>
          </p:txBody>
        </p:sp>
        <p:sp>
          <p:nvSpPr>
            <p:cNvPr id="41" name="TextBox 40"/>
            <p:cNvSpPr txBox="1"/>
            <p:nvPr/>
          </p:nvSpPr>
          <p:spPr>
            <a:xfrm>
              <a:off x="3559004" y="2362764"/>
              <a:ext cx="319748" cy="198914"/>
            </a:xfrm>
            <a:prstGeom prst="rect">
              <a:avLst/>
            </a:prstGeom>
            <a:noFill/>
          </p:spPr>
          <p:txBody>
            <a:bodyPr wrap="none" rtlCol="0">
              <a:spAutoFit/>
            </a:bodyPr>
            <a:lstStyle/>
            <a:p>
              <a:pPr algn="ctr"/>
              <a:r>
                <a:rPr lang="en-US" sz="600" b="1" dirty="0">
                  <a:solidFill>
                    <a:schemeClr val="accent3">
                      <a:lumMod val="50000"/>
                    </a:schemeClr>
                  </a:solidFill>
                </a:rPr>
                <a:t>Legis.</a:t>
              </a:r>
            </a:p>
            <a:p>
              <a:pPr algn="ctr"/>
              <a:r>
                <a:rPr lang="en-US" sz="600" b="1" dirty="0">
                  <a:solidFill>
                    <a:schemeClr val="accent3">
                      <a:lumMod val="50000"/>
                    </a:schemeClr>
                  </a:solidFill>
                </a:rPr>
                <a:t>Affairs</a:t>
              </a:r>
            </a:p>
          </p:txBody>
        </p:sp>
        <p:sp>
          <p:nvSpPr>
            <p:cNvPr id="42" name="TextBox 41"/>
            <p:cNvSpPr txBox="1"/>
            <p:nvPr/>
          </p:nvSpPr>
          <p:spPr>
            <a:xfrm>
              <a:off x="4431655" y="2614437"/>
              <a:ext cx="466795" cy="276999"/>
            </a:xfrm>
            <a:prstGeom prst="rect">
              <a:avLst/>
            </a:prstGeom>
            <a:noFill/>
          </p:spPr>
          <p:txBody>
            <a:bodyPr wrap="none" rtlCol="0">
              <a:spAutoFit/>
            </a:bodyPr>
            <a:lstStyle/>
            <a:p>
              <a:pPr algn="ctr"/>
              <a:r>
                <a:rPr lang="en-US" sz="600" b="1" dirty="0">
                  <a:solidFill>
                    <a:schemeClr val="bg1"/>
                  </a:solidFill>
                </a:rPr>
                <a:t>Cabinet</a:t>
              </a:r>
            </a:p>
            <a:p>
              <a:pPr algn="ctr"/>
              <a:r>
                <a:rPr lang="en-US" sz="600" b="1" dirty="0">
                  <a:solidFill>
                    <a:schemeClr val="bg1"/>
                  </a:solidFill>
                </a:rPr>
                <a:t>Affairs</a:t>
              </a:r>
            </a:p>
          </p:txBody>
        </p:sp>
        <p:sp>
          <p:nvSpPr>
            <p:cNvPr id="43" name="TextBox 42"/>
            <p:cNvSpPr txBox="1"/>
            <p:nvPr/>
          </p:nvSpPr>
          <p:spPr>
            <a:xfrm>
              <a:off x="3404507" y="2756767"/>
              <a:ext cx="468398" cy="184666"/>
            </a:xfrm>
            <a:prstGeom prst="rect">
              <a:avLst/>
            </a:prstGeom>
            <a:noFill/>
          </p:spPr>
          <p:txBody>
            <a:bodyPr wrap="none" rtlCol="0">
              <a:spAutoFit/>
            </a:bodyPr>
            <a:lstStyle/>
            <a:p>
              <a:pPr algn="ctr"/>
              <a:r>
                <a:rPr lang="en-US" sz="600" b="1" dirty="0">
                  <a:solidFill>
                    <a:schemeClr val="bg1"/>
                  </a:solidFill>
                </a:rPr>
                <a:t>Comms</a:t>
              </a:r>
            </a:p>
          </p:txBody>
        </p:sp>
        <p:sp>
          <p:nvSpPr>
            <p:cNvPr id="44" name="Oval 43"/>
            <p:cNvSpPr/>
            <p:nvPr/>
          </p:nvSpPr>
          <p:spPr>
            <a:xfrm>
              <a:off x="4012296" y="1808003"/>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NSC</a:t>
              </a:r>
            </a:p>
          </p:txBody>
        </p:sp>
        <p:sp>
          <p:nvSpPr>
            <p:cNvPr id="45" name="Oval 44"/>
            <p:cNvSpPr/>
            <p:nvPr/>
          </p:nvSpPr>
          <p:spPr>
            <a:xfrm>
              <a:off x="4667785" y="2976864"/>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DPC</a:t>
              </a:r>
            </a:p>
          </p:txBody>
        </p:sp>
        <p:sp>
          <p:nvSpPr>
            <p:cNvPr id="46" name="Oval 45"/>
            <p:cNvSpPr/>
            <p:nvPr/>
          </p:nvSpPr>
          <p:spPr>
            <a:xfrm>
              <a:off x="3325752" y="2980131"/>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NEC</a:t>
              </a:r>
            </a:p>
          </p:txBody>
        </p:sp>
        <p:sp>
          <p:nvSpPr>
            <p:cNvPr id="47" name="Text Box 12"/>
            <p:cNvSpPr txBox="1">
              <a:spLocks noChangeArrowheads="1"/>
            </p:cNvSpPr>
            <p:nvPr/>
          </p:nvSpPr>
          <p:spPr bwMode="gray">
            <a:xfrm rot="3240000">
              <a:off x="4218403"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48" name="Text Box 12"/>
            <p:cNvSpPr txBox="1">
              <a:spLocks noChangeArrowheads="1"/>
            </p:cNvSpPr>
            <p:nvPr/>
          </p:nvSpPr>
          <p:spPr bwMode="gray">
            <a:xfrm rot="18240000">
              <a:off x="3027120"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49" name="Oval 48"/>
            <p:cNvSpPr/>
            <p:nvPr/>
          </p:nvSpPr>
          <p:spPr>
            <a:xfrm>
              <a:off x="4527893"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CAO</a:t>
              </a:r>
            </a:p>
          </p:txBody>
        </p:sp>
        <p:sp>
          <p:nvSpPr>
            <p:cNvPr id="50" name="Oval 49"/>
            <p:cNvSpPr/>
            <p:nvPr/>
          </p:nvSpPr>
          <p:spPr>
            <a:xfrm>
              <a:off x="4527893" y="3461120"/>
              <a:ext cx="274320" cy="27432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50" b="1" dirty="0">
                  <a:solidFill>
                    <a:schemeClr val="bg1"/>
                  </a:solidFill>
                </a:rPr>
                <a:t>CHCO</a:t>
              </a:r>
            </a:p>
          </p:txBody>
        </p:sp>
        <p:sp>
          <p:nvSpPr>
            <p:cNvPr id="51" name="Oval 50"/>
            <p:cNvSpPr/>
            <p:nvPr/>
          </p:nvSpPr>
          <p:spPr>
            <a:xfrm>
              <a:off x="4995225" y="2582428"/>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PMC</a:t>
              </a:r>
            </a:p>
          </p:txBody>
        </p:sp>
        <p:sp>
          <p:nvSpPr>
            <p:cNvPr id="52" name="Oval 51"/>
            <p:cNvSpPr/>
            <p:nvPr/>
          </p:nvSpPr>
          <p:spPr>
            <a:xfrm>
              <a:off x="3467990"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PIC</a:t>
              </a:r>
            </a:p>
          </p:txBody>
        </p:sp>
        <p:sp>
          <p:nvSpPr>
            <p:cNvPr id="53" name="Oval 52"/>
            <p:cNvSpPr/>
            <p:nvPr/>
          </p:nvSpPr>
          <p:spPr>
            <a:xfrm>
              <a:off x="3467990" y="3461120"/>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CIO</a:t>
              </a:r>
            </a:p>
          </p:txBody>
        </p:sp>
        <p:sp>
          <p:nvSpPr>
            <p:cNvPr id="54" name="Oval 53"/>
            <p:cNvSpPr/>
            <p:nvPr/>
          </p:nvSpPr>
          <p:spPr>
            <a:xfrm>
              <a:off x="3023536" y="2582428"/>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CFO</a:t>
              </a:r>
            </a:p>
          </p:txBody>
        </p:sp>
        <p:sp>
          <p:nvSpPr>
            <p:cNvPr id="55" name="Text Box 9"/>
            <p:cNvSpPr txBox="1">
              <a:spLocks noChangeArrowheads="1"/>
            </p:cNvSpPr>
            <p:nvPr/>
          </p:nvSpPr>
          <p:spPr bwMode="gray">
            <a:xfrm>
              <a:off x="3578727" y="2699191"/>
              <a:ext cx="1136536" cy="743694"/>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WHITE HOUSE</a:t>
              </a:r>
            </a:p>
          </p:txBody>
        </p:sp>
        <p:sp>
          <p:nvSpPr>
            <p:cNvPr id="56" name="TextBox 55"/>
            <p:cNvSpPr txBox="1"/>
            <p:nvPr/>
          </p:nvSpPr>
          <p:spPr>
            <a:xfrm>
              <a:off x="4000941" y="2156375"/>
              <a:ext cx="620684" cy="276999"/>
            </a:xfrm>
            <a:prstGeom prst="rect">
              <a:avLst/>
            </a:prstGeom>
            <a:noFill/>
          </p:spPr>
          <p:txBody>
            <a:bodyPr wrap="none" rtlCol="0">
              <a:spAutoFit/>
            </a:bodyPr>
            <a:lstStyle/>
            <a:p>
              <a:pPr algn="ctr"/>
              <a:r>
                <a:rPr lang="en-US" sz="600" b="1" dirty="0">
                  <a:solidFill>
                    <a:schemeClr val="bg1"/>
                  </a:solidFill>
                </a:rPr>
                <a:t>Presidential</a:t>
              </a:r>
            </a:p>
            <a:p>
              <a:pPr algn="ctr"/>
              <a:r>
                <a:rPr lang="en-US" sz="600" b="1" dirty="0">
                  <a:solidFill>
                    <a:schemeClr val="bg1"/>
                  </a:solidFill>
                </a:rPr>
                <a:t>Personnel</a:t>
              </a:r>
            </a:p>
          </p:txBody>
        </p:sp>
      </p:grpSp>
      <p:graphicFrame>
        <p:nvGraphicFramePr>
          <p:cNvPr id="57" name="Diagram 56"/>
          <p:cNvGraphicFramePr/>
          <p:nvPr>
            <p:extLst>
              <p:ext uri="{D42A27DB-BD31-4B8C-83A1-F6EECF244321}">
                <p14:modId xmlns:p14="http://schemas.microsoft.com/office/powerpoint/2010/main" val="29801595"/>
              </p:ext>
            </p:extLst>
          </p:nvPr>
        </p:nvGraphicFramePr>
        <p:xfrm>
          <a:off x="6514476" y="3937726"/>
          <a:ext cx="1619120" cy="1033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8" name="TextBox 57"/>
          <p:cNvSpPr txBox="1"/>
          <p:nvPr/>
        </p:nvSpPr>
        <p:spPr>
          <a:xfrm>
            <a:off x="6520482" y="4627797"/>
            <a:ext cx="1511952" cy="246221"/>
          </a:xfrm>
          <a:prstGeom prst="rect">
            <a:avLst/>
          </a:prstGeom>
          <a:noFill/>
        </p:spPr>
        <p:txBody>
          <a:bodyPr wrap="none" rtlCol="0">
            <a:spAutoFit/>
          </a:bodyPr>
          <a:lstStyle/>
          <a:p>
            <a:r>
              <a:rPr lang="en-US" sz="1000" dirty="0" smtClean="0"/>
              <a:t>Low	    High</a:t>
            </a:r>
            <a:endParaRPr lang="en-US" sz="1000" dirty="0"/>
          </a:p>
        </p:txBody>
      </p:sp>
      <p:sp>
        <p:nvSpPr>
          <p:cNvPr id="59" name="Title 1"/>
          <p:cNvSpPr>
            <a:spLocks noGrp="1"/>
          </p:cNvSpPr>
          <p:nvPr>
            <p:ph type="title"/>
          </p:nvPr>
        </p:nvSpPr>
        <p:spPr>
          <a:xfrm>
            <a:off x="136729" y="119121"/>
            <a:ext cx="8823538" cy="810924"/>
          </a:xfrm>
        </p:spPr>
        <p:txBody>
          <a:bodyPr>
            <a:normAutofit fontScale="90000"/>
          </a:bodyPr>
          <a:lstStyle/>
          <a:p>
            <a:pPr algn="ctr"/>
            <a:r>
              <a:rPr lang="en-US" sz="3200" dirty="0" smtClean="0">
                <a:effectLst/>
              </a:rPr>
              <a:t>ARRA: </a:t>
            </a:r>
            <a:r>
              <a:rPr lang="en-US" sz="3200">
                <a:effectLst/>
              </a:rPr>
              <a:t>d</a:t>
            </a:r>
            <a:r>
              <a:rPr lang="en-US" sz="3200" smtClean="0">
                <a:effectLst/>
              </a:rPr>
              <a:t>emonstrated </a:t>
            </a:r>
            <a:r>
              <a:rPr lang="en-US" sz="3200" smtClean="0">
                <a:effectLst/>
              </a:rPr>
              <a:t/>
            </a:r>
            <a:br>
              <a:rPr lang="en-US" sz="3200" smtClean="0">
                <a:effectLst/>
              </a:rPr>
            </a:br>
            <a:r>
              <a:rPr lang="en-US" sz="3200" smtClean="0">
                <a:effectLst/>
              </a:rPr>
              <a:t>Center </a:t>
            </a:r>
            <a:r>
              <a:rPr lang="en-US" sz="3200" dirty="0" smtClean="0">
                <a:effectLst/>
              </a:rPr>
              <a:t>of Government levers</a:t>
            </a:r>
            <a:endParaRPr lang="en-US" sz="3200" dirty="0">
              <a:effectLst/>
            </a:endParaRPr>
          </a:p>
        </p:txBody>
      </p:sp>
    </p:spTree>
    <p:extLst>
      <p:ext uri="{BB962C8B-B14F-4D97-AF65-F5344CB8AC3E}">
        <p14:creationId xmlns:p14="http://schemas.microsoft.com/office/powerpoint/2010/main" val="247461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156816"/>
            <a:ext cx="8458199" cy="1072403"/>
          </a:xfrm>
        </p:spPr>
        <p:txBody>
          <a:bodyPr>
            <a:normAutofit/>
          </a:bodyPr>
          <a:lstStyle/>
          <a:p>
            <a:pPr algn="ctr"/>
            <a:r>
              <a:rPr lang="en-US" sz="1800" b="1" dirty="0" smtClean="0">
                <a:effectLst/>
                <a:latin typeface="+mn-lt"/>
              </a:rPr>
              <a:t>CENTER OF GOVERNMENT CASE STUDY – POLICY ENABLERS</a:t>
            </a:r>
            <a:r>
              <a:rPr lang="en-US" sz="3100" dirty="0" smtClean="0">
                <a:effectLst/>
              </a:rPr>
              <a:t/>
            </a:r>
            <a:br>
              <a:rPr lang="en-US" sz="3100" dirty="0" smtClean="0">
                <a:effectLst/>
              </a:rPr>
            </a:br>
            <a:r>
              <a:rPr lang="en-US" sz="3100" dirty="0" smtClean="0">
                <a:effectLst/>
              </a:rPr>
              <a:t>The E-Government initiative</a:t>
            </a:r>
            <a:endParaRPr lang="en-US"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14</a:t>
            </a:fld>
            <a:endParaRPr lang="en-US" dirty="0"/>
          </a:p>
        </p:txBody>
      </p:sp>
      <p:sp>
        <p:nvSpPr>
          <p:cNvPr id="7" name="Content Placeholder 2"/>
          <p:cNvSpPr txBox="1">
            <a:spLocks/>
          </p:cNvSpPr>
          <p:nvPr/>
        </p:nvSpPr>
        <p:spPr>
          <a:xfrm>
            <a:off x="342901" y="1242034"/>
            <a:ext cx="8557820" cy="3538044"/>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a:spcBef>
                <a:spcPts val="600"/>
              </a:spcBef>
            </a:pPr>
            <a:r>
              <a:rPr lang="en-US" sz="1800" dirty="0" smtClean="0">
                <a:effectLst/>
              </a:rPr>
              <a:t>The </a:t>
            </a:r>
            <a:r>
              <a:rPr lang="en-US" sz="1800" dirty="0" smtClean="0">
                <a:effectLst/>
                <a:hlinkClick r:id="rId4"/>
              </a:rPr>
              <a:t>2001 E-Government </a:t>
            </a:r>
            <a:r>
              <a:rPr lang="en-US" sz="1800" dirty="0">
                <a:effectLst/>
                <a:hlinkClick r:id="rId4"/>
              </a:rPr>
              <a:t>i</a:t>
            </a:r>
            <a:r>
              <a:rPr lang="en-US" sz="1800" dirty="0" smtClean="0">
                <a:effectLst/>
                <a:hlinkClick r:id="rId4"/>
              </a:rPr>
              <a:t>nitiative</a:t>
            </a:r>
            <a:r>
              <a:rPr lang="en-US" sz="1800" dirty="0" smtClean="0">
                <a:effectLst/>
              </a:rPr>
              <a:t> during the Bush Administration sought to modernize the government and how it engages citizens </a:t>
            </a:r>
          </a:p>
          <a:p>
            <a:pPr>
              <a:spcBef>
                <a:spcPts val="600"/>
              </a:spcBef>
            </a:pPr>
            <a:r>
              <a:rPr lang="en-US" sz="1800" dirty="0" smtClean="0">
                <a:effectLst/>
              </a:rPr>
              <a:t>The initiative aimed to:</a:t>
            </a:r>
          </a:p>
          <a:p>
            <a:pPr lvl="1"/>
            <a:r>
              <a:rPr lang="en-US" sz="1800" dirty="0" smtClean="0">
                <a:effectLst/>
              </a:rPr>
              <a:t>Focus </a:t>
            </a:r>
            <a:r>
              <a:rPr lang="en-US" sz="1800" dirty="0">
                <a:effectLst/>
              </a:rPr>
              <a:t>on citizen and business communication with the federal </a:t>
            </a:r>
            <a:r>
              <a:rPr lang="en-US" sz="1800" dirty="0" smtClean="0">
                <a:effectLst/>
              </a:rPr>
              <a:t>government, expanding the use of the internet as an avenue to deliver government services </a:t>
            </a:r>
          </a:p>
          <a:p>
            <a:pPr lvl="1"/>
            <a:r>
              <a:rPr lang="en-US" sz="1800" dirty="0">
                <a:effectLst/>
              </a:rPr>
              <a:t>Enact the E-Government Act of </a:t>
            </a:r>
            <a:r>
              <a:rPr lang="en-US" sz="1800" dirty="0" smtClean="0">
                <a:effectLst/>
              </a:rPr>
              <a:t>2002 to:</a:t>
            </a:r>
            <a:endParaRPr lang="en-US" sz="1800" dirty="0">
              <a:effectLst/>
            </a:endParaRPr>
          </a:p>
          <a:p>
            <a:pPr lvl="2"/>
            <a:r>
              <a:rPr lang="en-US" sz="1600" dirty="0" smtClean="0">
                <a:effectLst/>
              </a:rPr>
              <a:t>Authorize </a:t>
            </a:r>
            <a:r>
              <a:rPr lang="en-US" sz="1600" dirty="0">
                <a:effectLst/>
              </a:rPr>
              <a:t>the OMB E-Government Office</a:t>
            </a:r>
          </a:p>
          <a:p>
            <a:pPr lvl="2"/>
            <a:r>
              <a:rPr lang="en-US" sz="1600" dirty="0" smtClean="0">
                <a:effectLst/>
              </a:rPr>
              <a:t>Codify the </a:t>
            </a:r>
            <a:r>
              <a:rPr lang="en-US" sz="1600" dirty="0">
                <a:effectLst/>
              </a:rPr>
              <a:t>existence of the president’s CIO </a:t>
            </a:r>
            <a:r>
              <a:rPr lang="en-US" sz="1600" dirty="0" smtClean="0">
                <a:effectLst/>
              </a:rPr>
              <a:t>council </a:t>
            </a:r>
            <a:endParaRPr lang="en-US" sz="1600" dirty="0">
              <a:effectLst/>
            </a:endParaRPr>
          </a:p>
          <a:p>
            <a:pPr lvl="2"/>
            <a:r>
              <a:rPr lang="en-US" sz="1600" dirty="0" smtClean="0">
                <a:effectLst/>
              </a:rPr>
              <a:t>Standardize </a:t>
            </a:r>
            <a:r>
              <a:rPr lang="en-US" sz="1600" dirty="0">
                <a:effectLst/>
              </a:rPr>
              <a:t>IT training, practices and information indexing across </a:t>
            </a:r>
            <a:r>
              <a:rPr lang="en-US" sz="1600" dirty="0" smtClean="0">
                <a:effectLst/>
              </a:rPr>
              <a:t>agencies</a:t>
            </a:r>
            <a:endParaRPr lang="en-US" sz="1600" dirty="0">
              <a:effectLst/>
            </a:endParaRPr>
          </a:p>
          <a:p>
            <a:pPr lvl="1"/>
            <a:r>
              <a:rPr lang="en-US" sz="1800" dirty="0">
                <a:effectLst/>
              </a:rPr>
              <a:t>Save taxpayer dollars and streamline citizen participation</a:t>
            </a:r>
          </a:p>
        </p:txBody>
      </p:sp>
    </p:spTree>
    <p:extLst>
      <p:ext uri="{BB962C8B-B14F-4D97-AF65-F5344CB8AC3E}">
        <p14:creationId xmlns:p14="http://schemas.microsoft.com/office/powerpoint/2010/main" val="2123276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solidFill>
                  <a:prstClr val="white">
                    <a:tint val="75000"/>
                  </a:prstClr>
                </a:solidFill>
              </a:rPr>
              <a:pPr/>
              <a:t>15</a:t>
            </a:fld>
            <a:endParaRPr lang="en-US" dirty="0">
              <a:solidFill>
                <a:prstClr val="white">
                  <a:tint val="75000"/>
                </a:prstClr>
              </a:solidFill>
            </a:endParaRPr>
          </a:p>
        </p:txBody>
      </p:sp>
      <p:cxnSp>
        <p:nvCxnSpPr>
          <p:cNvPr id="3" name="Straight Connector 2"/>
          <p:cNvCxnSpPr/>
          <p:nvPr/>
        </p:nvCxnSpPr>
        <p:spPr>
          <a:xfrm>
            <a:off x="4590107" y="1009382"/>
            <a:ext cx="5470" cy="149439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5633" y="2517225"/>
            <a:ext cx="8166226"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823958" y="108641"/>
            <a:ext cx="7543799" cy="658695"/>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ctr"/>
            <a:r>
              <a:rPr lang="en-US" sz="3200" dirty="0" smtClean="0">
                <a:effectLst/>
              </a:rPr>
              <a:t>E-</a:t>
            </a:r>
            <a:r>
              <a:rPr lang="en-US" sz="3200" dirty="0" err="1" smtClean="0">
                <a:effectLst/>
              </a:rPr>
              <a:t>Gov</a:t>
            </a:r>
            <a:r>
              <a:rPr lang="en-US" sz="3200" dirty="0">
                <a:effectLst/>
              </a:rPr>
              <a:t>: </a:t>
            </a:r>
            <a:r>
              <a:rPr lang="en-US" sz="3200">
                <a:effectLst/>
              </a:rPr>
              <a:t>demonstrated </a:t>
            </a:r>
            <a:endParaRPr lang="en-US" sz="3200" smtClean="0">
              <a:effectLst/>
            </a:endParaRPr>
          </a:p>
          <a:p>
            <a:pPr algn="ctr"/>
            <a:r>
              <a:rPr lang="en-US" sz="3200" smtClean="0">
                <a:effectLst/>
              </a:rPr>
              <a:t>Center </a:t>
            </a:r>
            <a:r>
              <a:rPr lang="en-US" sz="3200" dirty="0" smtClean="0">
                <a:effectLst/>
              </a:rPr>
              <a:t>of Government </a:t>
            </a:r>
            <a:r>
              <a:rPr lang="en-US" sz="3200" dirty="0">
                <a:effectLst/>
              </a:rPr>
              <a:t>principles</a:t>
            </a:r>
          </a:p>
        </p:txBody>
      </p:sp>
      <p:sp>
        <p:nvSpPr>
          <p:cNvPr id="14" name="Rectangle 13"/>
          <p:cNvSpPr/>
          <p:nvPr/>
        </p:nvSpPr>
        <p:spPr>
          <a:xfrm>
            <a:off x="506992" y="945601"/>
            <a:ext cx="3974471" cy="1475404"/>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1 – clear goals </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Goals defined in management agenda</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Signaled importance and communicated clear goals through OMB </a:t>
            </a:r>
            <a:r>
              <a:rPr lang="en-US" sz="1400" dirty="0" smtClean="0">
                <a:ea typeface="Calibri" panose="020F0502020204030204" pitchFamily="34" charset="0"/>
                <a:cs typeface="Times New Roman" panose="02020603050405020304" pitchFamily="18" charset="0"/>
              </a:rPr>
              <a:t>memo</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Both OMB and federal agencies were given specific E-</a:t>
            </a:r>
            <a:r>
              <a:rPr lang="en-US" sz="1400" dirty="0" err="1" smtClean="0">
                <a:ea typeface="Calibri" panose="020F0502020204030204" pitchFamily="34" charset="0"/>
                <a:cs typeface="Times New Roman" panose="02020603050405020304" pitchFamily="18" charset="0"/>
              </a:rPr>
              <a:t>Gov</a:t>
            </a:r>
            <a:r>
              <a:rPr lang="en-US" sz="1400" dirty="0" smtClean="0">
                <a:ea typeface="Calibri" panose="020F0502020204030204" pitchFamily="34" charset="0"/>
                <a:cs typeface="Times New Roman" panose="02020603050405020304" pitchFamily="18" charset="0"/>
              </a:rPr>
              <a:t> initiatives to tackle</a:t>
            </a:r>
            <a:endParaRPr lang="en-US" sz="1400" dirty="0">
              <a:ea typeface="Calibri" panose="020F0502020204030204" pitchFamily="34" charset="0"/>
              <a:cs typeface="Times New Roman" panose="02020603050405020304" pitchFamily="18" charset="0"/>
            </a:endParaRPr>
          </a:p>
        </p:txBody>
      </p:sp>
      <p:sp>
        <p:nvSpPr>
          <p:cNvPr id="15" name="Rectangle 14"/>
          <p:cNvSpPr/>
          <p:nvPr/>
        </p:nvSpPr>
        <p:spPr>
          <a:xfrm>
            <a:off x="4807388" y="985942"/>
            <a:ext cx="3974471" cy="1014380"/>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2 – active oversight</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President delegated authority to the PMC</a:t>
            </a:r>
            <a:endParaRPr lang="en-US" sz="14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Monitored through routine meetings of the PMC</a:t>
            </a:r>
          </a:p>
        </p:txBody>
      </p:sp>
      <p:sp>
        <p:nvSpPr>
          <p:cNvPr id="16" name="Rectangle 15"/>
          <p:cNvSpPr/>
          <p:nvPr/>
        </p:nvSpPr>
        <p:spPr>
          <a:xfrm>
            <a:off x="506992" y="2611664"/>
            <a:ext cx="2610280" cy="2166940"/>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3 – authorizing structures</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OMB-led </a:t>
            </a:r>
            <a:r>
              <a:rPr lang="en-US" sz="1400" dirty="0">
                <a:ea typeface="Calibri" panose="020F0502020204030204" pitchFamily="34" charset="0"/>
                <a:cs typeface="Times New Roman" panose="02020603050405020304" pitchFamily="18" charset="0"/>
              </a:rPr>
              <a:t>interagency task force</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Solicitation of goals from agencies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PMC and </a:t>
            </a:r>
            <a:r>
              <a:rPr lang="en-US" sz="1400" dirty="0" smtClean="0">
                <a:ea typeface="Calibri" panose="020F0502020204030204" pitchFamily="34" charset="0"/>
                <a:cs typeface="Times New Roman" panose="02020603050405020304" pitchFamily="18" charset="0"/>
              </a:rPr>
              <a:t>CIO </a:t>
            </a:r>
            <a:r>
              <a:rPr lang="en-US" sz="1400" dirty="0">
                <a:ea typeface="Calibri" panose="020F0502020204030204" pitchFamily="34" charset="0"/>
                <a:cs typeface="Times New Roman" panose="02020603050405020304" pitchFamily="18" charset="0"/>
              </a:rPr>
              <a:t>council review of initiatives for implementation</a:t>
            </a:r>
          </a:p>
        </p:txBody>
      </p:sp>
      <p:sp>
        <p:nvSpPr>
          <p:cNvPr id="17" name="Rectangle 16"/>
          <p:cNvSpPr/>
          <p:nvPr/>
        </p:nvSpPr>
        <p:spPr>
          <a:xfrm>
            <a:off x="3319508" y="2611664"/>
            <a:ext cx="2202875" cy="1705916"/>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4 – accountability</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Robust governance structure</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Each </a:t>
            </a:r>
            <a:r>
              <a:rPr lang="en-US" sz="1400" dirty="0">
                <a:ea typeface="Calibri" panose="020F0502020204030204" pitchFamily="34" charset="0"/>
                <a:cs typeface="Times New Roman" panose="02020603050405020304" pitchFamily="18" charset="0"/>
              </a:rPr>
              <a:t>initiative included metrics to track its progress</a:t>
            </a:r>
          </a:p>
        </p:txBody>
      </p:sp>
      <p:cxnSp>
        <p:nvCxnSpPr>
          <p:cNvPr id="11" name="Straight Connector 10"/>
          <p:cNvCxnSpPr/>
          <p:nvPr/>
        </p:nvCxnSpPr>
        <p:spPr>
          <a:xfrm>
            <a:off x="3204414" y="2517225"/>
            <a:ext cx="0" cy="246660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63782" y="2517225"/>
            <a:ext cx="0" cy="246660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793196" y="2617401"/>
            <a:ext cx="3133166" cy="2265620"/>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5 – appointing the right people</a:t>
            </a:r>
          </a:p>
          <a:p>
            <a:pPr marL="342900" indent="-342900">
              <a:lnSpc>
                <a:spcPct val="107000"/>
              </a:lnSpc>
              <a:buFont typeface="Symbol" panose="05050102010706020507" pitchFamily="18" charset="2"/>
              <a:buChar char=""/>
            </a:pPr>
            <a:r>
              <a:rPr lang="en-US" sz="1300" dirty="0" smtClean="0">
                <a:ea typeface="Calibri" panose="020F0502020204030204" pitchFamily="34" charset="0"/>
                <a:cs typeface="Times New Roman" panose="02020603050405020304" pitchFamily="18" charset="0"/>
              </a:rPr>
              <a:t>Memorandum M-01-28 created the OMB Associate Director for Information Technology and e-Government</a:t>
            </a:r>
          </a:p>
          <a:p>
            <a:pPr marL="342900" indent="-342900">
              <a:lnSpc>
                <a:spcPct val="107000"/>
              </a:lnSpc>
              <a:buFont typeface="Symbol" panose="05050102010706020507" pitchFamily="18" charset="2"/>
              <a:buChar char=""/>
            </a:pPr>
            <a:r>
              <a:rPr lang="en-US" sz="1300" dirty="0" smtClean="0">
                <a:solidFill>
                  <a:prstClr val="white"/>
                </a:solidFill>
                <a:ea typeface="Calibri" panose="020F0502020204030204" pitchFamily="34" charset="0"/>
                <a:cs typeface="Times New Roman" panose="02020603050405020304" pitchFamily="18" charset="0"/>
              </a:rPr>
              <a:t>Mark Forman was appointed to the position and tasked to </a:t>
            </a:r>
            <a:r>
              <a:rPr lang="en-US" sz="1300" dirty="0"/>
              <a:t>lead an interagency task force to define an action plan and roadmap</a:t>
            </a:r>
            <a:endParaRPr lang="en-US" sz="1300"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039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16</a:t>
            </a:fld>
            <a:endParaRPr lang="en-US" dirty="0"/>
          </a:p>
        </p:txBody>
      </p:sp>
      <p:sp>
        <p:nvSpPr>
          <p:cNvPr id="32" name="Content Placeholder 2"/>
          <p:cNvSpPr txBox="1">
            <a:spLocks/>
          </p:cNvSpPr>
          <p:nvPr/>
        </p:nvSpPr>
        <p:spPr>
          <a:xfrm>
            <a:off x="384537" y="970587"/>
            <a:ext cx="5395909" cy="4367245"/>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nSpc>
                <a:spcPct val="120000"/>
              </a:lnSpc>
              <a:spcBef>
                <a:spcPts val="600"/>
              </a:spcBef>
              <a:buNone/>
            </a:pPr>
            <a:r>
              <a:rPr lang="en-US" sz="1400" b="1" dirty="0" smtClean="0">
                <a:effectLst/>
              </a:rPr>
              <a:t>Key levers </a:t>
            </a:r>
          </a:p>
          <a:p>
            <a:pPr>
              <a:lnSpc>
                <a:spcPct val="120000"/>
              </a:lnSpc>
              <a:spcBef>
                <a:spcPts val="600"/>
              </a:spcBef>
            </a:pPr>
            <a:r>
              <a:rPr lang="en-US" sz="1400" b="1" dirty="0">
                <a:effectLst/>
              </a:rPr>
              <a:t>The “bully pulpit” </a:t>
            </a:r>
            <a:r>
              <a:rPr lang="en-US" sz="1400" dirty="0" smtClean="0">
                <a:effectLst/>
              </a:rPr>
              <a:t>– established as a priority early in presidency and pursued via the PMC</a:t>
            </a:r>
            <a:endParaRPr lang="en-US" sz="1400" dirty="0">
              <a:effectLst/>
            </a:endParaRPr>
          </a:p>
          <a:p>
            <a:pPr lvl="0">
              <a:lnSpc>
                <a:spcPct val="120000"/>
              </a:lnSpc>
              <a:spcBef>
                <a:spcPts val="600"/>
              </a:spcBef>
            </a:pPr>
            <a:r>
              <a:rPr lang="en-US" sz="1400" b="1" dirty="0">
                <a:effectLst/>
              </a:rPr>
              <a:t>Appointments</a:t>
            </a:r>
            <a:r>
              <a:rPr lang="en-US" sz="1400" dirty="0">
                <a:effectLst/>
              </a:rPr>
              <a:t> </a:t>
            </a:r>
            <a:r>
              <a:rPr lang="en-US" sz="1400" dirty="0" smtClean="0">
                <a:effectLst/>
              </a:rPr>
              <a:t>– extending </a:t>
            </a:r>
            <a:r>
              <a:rPr lang="en-US" sz="1400" dirty="0">
                <a:effectLst/>
              </a:rPr>
              <a:t>presidential reach through EOP by extension of OMB director </a:t>
            </a:r>
            <a:r>
              <a:rPr lang="en-US" sz="1400" dirty="0" smtClean="0">
                <a:effectLst/>
              </a:rPr>
              <a:t>powers to support implementation </a:t>
            </a:r>
            <a:endParaRPr lang="en-US" sz="1400" dirty="0">
              <a:effectLst/>
            </a:endParaRPr>
          </a:p>
          <a:p>
            <a:pPr lvl="0">
              <a:lnSpc>
                <a:spcPct val="120000"/>
              </a:lnSpc>
              <a:spcBef>
                <a:spcPts val="600"/>
              </a:spcBef>
            </a:pPr>
            <a:r>
              <a:rPr lang="en-US" sz="1400" b="1" dirty="0">
                <a:effectLst/>
              </a:rPr>
              <a:t>Executive orders </a:t>
            </a:r>
            <a:r>
              <a:rPr lang="en-US" sz="1400" dirty="0">
                <a:effectLst/>
              </a:rPr>
              <a:t>– </a:t>
            </a:r>
            <a:r>
              <a:rPr lang="en-US" sz="1400" dirty="0" smtClean="0">
                <a:effectLst/>
              </a:rPr>
              <a:t>creation </a:t>
            </a:r>
            <a:r>
              <a:rPr lang="en-US" sz="1400" dirty="0">
                <a:effectLst/>
              </a:rPr>
              <a:t>of new OMB </a:t>
            </a:r>
            <a:r>
              <a:rPr lang="en-US" sz="1400" dirty="0" smtClean="0">
                <a:effectLst/>
              </a:rPr>
              <a:t>position and Office </a:t>
            </a:r>
            <a:r>
              <a:rPr lang="en-US" sz="1400" dirty="0">
                <a:effectLst/>
              </a:rPr>
              <a:t>within </a:t>
            </a:r>
            <a:r>
              <a:rPr lang="en-US" sz="1400" dirty="0" smtClean="0">
                <a:effectLst/>
              </a:rPr>
              <a:t>the EOP</a:t>
            </a:r>
          </a:p>
          <a:p>
            <a:pPr>
              <a:lnSpc>
                <a:spcPct val="120000"/>
              </a:lnSpc>
              <a:spcBef>
                <a:spcPts val="600"/>
              </a:spcBef>
            </a:pPr>
            <a:r>
              <a:rPr lang="en-US" sz="1400" b="1" dirty="0" smtClean="0">
                <a:effectLst/>
              </a:rPr>
              <a:t>Legislation</a:t>
            </a:r>
            <a:r>
              <a:rPr lang="en-US" sz="1400" dirty="0" smtClean="0">
                <a:effectLst/>
              </a:rPr>
              <a:t> – </a:t>
            </a:r>
            <a:r>
              <a:rPr lang="en-US" sz="1400" dirty="0">
                <a:effectLst/>
              </a:rPr>
              <a:t>supported the E-Government </a:t>
            </a:r>
            <a:r>
              <a:rPr lang="en-US" sz="1400" dirty="0" smtClean="0">
                <a:effectLst/>
              </a:rPr>
              <a:t>Act </a:t>
            </a:r>
            <a:r>
              <a:rPr lang="en-US" sz="1400" dirty="0">
                <a:effectLst/>
              </a:rPr>
              <a:t>to codify key elements of the initiative </a:t>
            </a:r>
          </a:p>
          <a:p>
            <a:pPr lvl="0">
              <a:lnSpc>
                <a:spcPct val="120000"/>
              </a:lnSpc>
              <a:spcBef>
                <a:spcPts val="600"/>
              </a:spcBef>
            </a:pPr>
            <a:r>
              <a:rPr lang="en-US" sz="1400" b="1" dirty="0" smtClean="0">
                <a:effectLst/>
              </a:rPr>
              <a:t>Budget</a:t>
            </a:r>
            <a:r>
              <a:rPr lang="en-US" sz="1400" dirty="0" smtClean="0">
                <a:effectLst/>
              </a:rPr>
              <a:t> </a:t>
            </a:r>
            <a:r>
              <a:rPr lang="en-US" sz="1400" dirty="0">
                <a:effectLst/>
              </a:rPr>
              <a:t>– first funded by agencies and then proposed funding for the initiatives (and the </a:t>
            </a:r>
            <a:r>
              <a:rPr lang="en-US" sz="1400" dirty="0" smtClean="0">
                <a:effectLst/>
              </a:rPr>
              <a:t>E-</a:t>
            </a:r>
            <a:r>
              <a:rPr lang="en-US" sz="1400" dirty="0" err="1" smtClean="0">
                <a:effectLst/>
              </a:rPr>
              <a:t>Gov</a:t>
            </a:r>
            <a:r>
              <a:rPr lang="en-US" sz="1400" dirty="0" smtClean="0">
                <a:effectLst/>
              </a:rPr>
              <a:t> </a:t>
            </a:r>
            <a:r>
              <a:rPr lang="en-US" sz="1400" dirty="0">
                <a:effectLst/>
              </a:rPr>
              <a:t>Fund of the same name) in the FY 2002 budget under guidance from OMB</a:t>
            </a:r>
          </a:p>
        </p:txBody>
      </p:sp>
      <p:graphicFrame>
        <p:nvGraphicFramePr>
          <p:cNvPr id="57" name="Diagram 56"/>
          <p:cNvGraphicFramePr/>
          <p:nvPr>
            <p:extLst>
              <p:ext uri="{D42A27DB-BD31-4B8C-83A1-F6EECF244321}">
                <p14:modId xmlns:p14="http://schemas.microsoft.com/office/powerpoint/2010/main" val="798216133"/>
              </p:ext>
            </p:extLst>
          </p:nvPr>
        </p:nvGraphicFramePr>
        <p:xfrm>
          <a:off x="6669275" y="4008434"/>
          <a:ext cx="1619120" cy="1033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8" name="TextBox 57"/>
          <p:cNvSpPr txBox="1"/>
          <p:nvPr/>
        </p:nvSpPr>
        <p:spPr>
          <a:xfrm>
            <a:off x="6675281" y="4698505"/>
            <a:ext cx="1511952" cy="246221"/>
          </a:xfrm>
          <a:prstGeom prst="rect">
            <a:avLst/>
          </a:prstGeom>
          <a:noFill/>
        </p:spPr>
        <p:txBody>
          <a:bodyPr wrap="none" rtlCol="0">
            <a:spAutoFit/>
          </a:bodyPr>
          <a:lstStyle/>
          <a:p>
            <a:r>
              <a:rPr lang="en-US" sz="1000" dirty="0" smtClean="0"/>
              <a:t>Low	    High</a:t>
            </a:r>
            <a:endParaRPr lang="en-US" sz="1000" dirty="0"/>
          </a:p>
        </p:txBody>
      </p:sp>
      <p:sp>
        <p:nvSpPr>
          <p:cNvPr id="59" name="Title 1"/>
          <p:cNvSpPr>
            <a:spLocks noGrp="1"/>
          </p:cNvSpPr>
          <p:nvPr>
            <p:ph type="title"/>
          </p:nvPr>
        </p:nvSpPr>
        <p:spPr>
          <a:xfrm>
            <a:off x="136729" y="48137"/>
            <a:ext cx="8823538" cy="810924"/>
          </a:xfrm>
        </p:spPr>
        <p:txBody>
          <a:bodyPr>
            <a:normAutofit fontScale="90000"/>
          </a:bodyPr>
          <a:lstStyle/>
          <a:p>
            <a:pPr algn="ctr"/>
            <a:r>
              <a:rPr lang="en-US" sz="3200" dirty="0" smtClean="0">
                <a:effectLst/>
              </a:rPr>
              <a:t>E-</a:t>
            </a:r>
            <a:r>
              <a:rPr lang="en-US" sz="3200" dirty="0" err="1" smtClean="0">
                <a:effectLst/>
              </a:rPr>
              <a:t>Gov</a:t>
            </a:r>
            <a:r>
              <a:rPr lang="en-US" sz="3200" dirty="0" smtClean="0">
                <a:effectLst/>
              </a:rPr>
              <a:t>: </a:t>
            </a:r>
            <a:r>
              <a:rPr lang="en-US" sz="3200" dirty="0">
                <a:effectLst/>
              </a:rPr>
              <a:t>d</a:t>
            </a:r>
            <a:r>
              <a:rPr lang="en-US" sz="3200" dirty="0" smtClean="0">
                <a:effectLst/>
              </a:rPr>
              <a:t>emonstrated </a:t>
            </a:r>
            <a:r>
              <a:rPr lang="en-US" sz="3200" dirty="0" smtClean="0">
                <a:effectLst/>
              </a:rPr>
              <a:t/>
            </a:r>
            <a:br>
              <a:rPr lang="en-US" sz="3200" dirty="0" smtClean="0">
                <a:effectLst/>
              </a:rPr>
            </a:br>
            <a:r>
              <a:rPr lang="en-US" sz="3200" dirty="0" smtClean="0">
                <a:effectLst/>
              </a:rPr>
              <a:t>Center </a:t>
            </a:r>
            <a:r>
              <a:rPr lang="en-US" sz="3200" dirty="0" smtClean="0">
                <a:effectLst/>
              </a:rPr>
              <a:t>of Government levers</a:t>
            </a:r>
            <a:endParaRPr lang="en-US" sz="3200" dirty="0">
              <a:effectLst/>
            </a:endParaRPr>
          </a:p>
        </p:txBody>
      </p:sp>
      <p:grpSp>
        <p:nvGrpSpPr>
          <p:cNvPr id="60" name="Group 59"/>
          <p:cNvGrpSpPr/>
          <p:nvPr/>
        </p:nvGrpSpPr>
        <p:grpSpPr>
          <a:xfrm>
            <a:off x="5921296" y="1177474"/>
            <a:ext cx="3019922" cy="2830960"/>
            <a:chOff x="3023536" y="1702521"/>
            <a:chExt cx="2246009" cy="2032919"/>
          </a:xfrm>
        </p:grpSpPr>
        <p:sp>
          <p:nvSpPr>
            <p:cNvPr id="61" name="Text Box 9"/>
            <p:cNvSpPr txBox="1">
              <a:spLocks noChangeArrowheads="1"/>
            </p:cNvSpPr>
            <p:nvPr/>
          </p:nvSpPr>
          <p:spPr bwMode="gray">
            <a:xfrm>
              <a:off x="3578727" y="2192523"/>
              <a:ext cx="1136536" cy="1470317"/>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OMB</a:t>
              </a:r>
              <a:endParaRPr lang="de-DE" sz="675" b="1" dirty="0">
                <a:solidFill>
                  <a:schemeClr val="bg2"/>
                </a:solidFill>
                <a:latin typeface="+mj-lt"/>
                <a:cs typeface="Arial" charset="0"/>
              </a:endParaRPr>
            </a:p>
          </p:txBody>
        </p:sp>
        <p:sp>
          <p:nvSpPr>
            <p:cNvPr id="62" name="Oval 61"/>
            <p:cNvSpPr>
              <a:spLocks noChangeAspect="1"/>
            </p:cNvSpPr>
            <p:nvPr/>
          </p:nvSpPr>
          <p:spPr>
            <a:xfrm>
              <a:off x="3141302" y="1713748"/>
              <a:ext cx="2011680" cy="201168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63" name="Oval 62"/>
            <p:cNvSpPr>
              <a:spLocks noChangeAspect="1"/>
            </p:cNvSpPr>
            <p:nvPr/>
          </p:nvSpPr>
          <p:spPr>
            <a:xfrm>
              <a:off x="3369903" y="1942348"/>
              <a:ext cx="1554479" cy="15544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64" name="Text Box 12"/>
            <p:cNvSpPr txBox="1">
              <a:spLocks noChangeArrowheads="1"/>
            </p:cNvSpPr>
            <p:nvPr/>
          </p:nvSpPr>
          <p:spPr bwMode="gray">
            <a:xfrm rot="18840000">
              <a:off x="3389492"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a:t>
              </a:r>
              <a:r>
                <a:rPr lang="de-DE" sz="700" b="1" dirty="0" smtClean="0">
                  <a:solidFill>
                    <a:schemeClr val="bg2"/>
                  </a:solidFill>
                  <a:latin typeface="+mj-lt"/>
                  <a:cs typeface="Arial" charset="0"/>
                </a:rPr>
                <a:t>HOUSE</a:t>
              </a:r>
              <a:endParaRPr lang="de-DE" sz="700" b="1" dirty="0">
                <a:solidFill>
                  <a:schemeClr val="bg2"/>
                </a:solidFill>
                <a:latin typeface="+mj-lt"/>
                <a:cs typeface="Arial" charset="0"/>
              </a:endParaRPr>
            </a:p>
          </p:txBody>
        </p:sp>
        <p:sp>
          <p:nvSpPr>
            <p:cNvPr id="65" name="Text Box 12"/>
            <p:cNvSpPr txBox="1">
              <a:spLocks noChangeArrowheads="1"/>
            </p:cNvSpPr>
            <p:nvPr/>
          </p:nvSpPr>
          <p:spPr bwMode="gray">
            <a:xfrm rot="2820000">
              <a:off x="3902941"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HOUSE</a:t>
              </a:r>
            </a:p>
          </p:txBody>
        </p:sp>
        <p:sp>
          <p:nvSpPr>
            <p:cNvPr id="66" name="Oval 65"/>
            <p:cNvSpPr/>
            <p:nvPr/>
          </p:nvSpPr>
          <p:spPr>
            <a:xfrm>
              <a:off x="3875632" y="2448078"/>
              <a:ext cx="548640" cy="548640"/>
            </a:xfrm>
            <a:prstGeom prst="ellipse">
              <a:avLst/>
            </a:prstGeom>
            <a:gradFill>
              <a:gsLst>
                <a:gs pos="0">
                  <a:schemeClr val="accent3">
                    <a:lumMod val="50000"/>
                  </a:schemeClr>
                </a:gs>
                <a:gs pos="50000">
                  <a:schemeClr val="accent3">
                    <a:lumMod val="75000"/>
                  </a:schemeClr>
                </a:gs>
                <a:gs pos="100000">
                  <a:schemeClr val="accent3">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000" b="1" u="sng" dirty="0"/>
                <a:t>POTUS</a:t>
              </a:r>
            </a:p>
            <a:p>
              <a:pPr algn="ctr"/>
              <a:r>
                <a:rPr lang="en-US" sz="1000" b="1" dirty="0"/>
                <a:t>VP</a:t>
              </a:r>
            </a:p>
          </p:txBody>
        </p:sp>
        <p:sp>
          <p:nvSpPr>
            <p:cNvPr id="67" name="TextBox 66"/>
            <p:cNvSpPr txBox="1"/>
            <p:nvPr/>
          </p:nvSpPr>
          <p:spPr>
            <a:xfrm>
              <a:off x="3721143" y="3089198"/>
              <a:ext cx="856325" cy="276999"/>
            </a:xfrm>
            <a:prstGeom prst="rect">
              <a:avLst/>
            </a:prstGeom>
            <a:noFill/>
          </p:spPr>
          <p:txBody>
            <a:bodyPr wrap="none" rtlCol="0">
              <a:spAutoFit/>
            </a:bodyPr>
            <a:lstStyle/>
            <a:p>
              <a:pPr algn="ctr"/>
              <a:r>
                <a:rPr lang="en-US" sz="600" b="1" dirty="0">
                  <a:solidFill>
                    <a:schemeClr val="bg1"/>
                  </a:solidFill>
                </a:rPr>
                <a:t>Intergovernmental</a:t>
              </a:r>
            </a:p>
            <a:p>
              <a:pPr algn="ctr"/>
              <a:r>
                <a:rPr lang="en-US" sz="600" b="1" dirty="0">
                  <a:solidFill>
                    <a:schemeClr val="bg1"/>
                  </a:solidFill>
                </a:rPr>
                <a:t>Affairs</a:t>
              </a:r>
            </a:p>
          </p:txBody>
        </p:sp>
        <p:sp>
          <p:nvSpPr>
            <p:cNvPr id="68" name="TextBox 67"/>
            <p:cNvSpPr txBox="1"/>
            <p:nvPr/>
          </p:nvSpPr>
          <p:spPr>
            <a:xfrm>
              <a:off x="3559004" y="2362764"/>
              <a:ext cx="319748" cy="198914"/>
            </a:xfrm>
            <a:prstGeom prst="rect">
              <a:avLst/>
            </a:prstGeom>
            <a:noFill/>
          </p:spPr>
          <p:txBody>
            <a:bodyPr wrap="none" rtlCol="0">
              <a:spAutoFit/>
            </a:bodyPr>
            <a:lstStyle/>
            <a:p>
              <a:pPr algn="ctr"/>
              <a:r>
                <a:rPr lang="en-US" sz="600" b="1" dirty="0">
                  <a:solidFill>
                    <a:schemeClr val="accent3">
                      <a:lumMod val="50000"/>
                    </a:schemeClr>
                  </a:solidFill>
                </a:rPr>
                <a:t>Legis.</a:t>
              </a:r>
            </a:p>
            <a:p>
              <a:pPr algn="ctr"/>
              <a:r>
                <a:rPr lang="en-US" sz="600" b="1" dirty="0">
                  <a:solidFill>
                    <a:schemeClr val="accent3">
                      <a:lumMod val="50000"/>
                    </a:schemeClr>
                  </a:solidFill>
                </a:rPr>
                <a:t>Affairs</a:t>
              </a:r>
            </a:p>
          </p:txBody>
        </p:sp>
        <p:sp>
          <p:nvSpPr>
            <p:cNvPr id="69" name="TextBox 68"/>
            <p:cNvSpPr txBox="1"/>
            <p:nvPr/>
          </p:nvSpPr>
          <p:spPr>
            <a:xfrm>
              <a:off x="4491468" y="2614437"/>
              <a:ext cx="347169" cy="198914"/>
            </a:xfrm>
            <a:prstGeom prst="rect">
              <a:avLst/>
            </a:prstGeom>
            <a:noFill/>
          </p:spPr>
          <p:txBody>
            <a:bodyPr wrap="none" rtlCol="0">
              <a:spAutoFit/>
            </a:bodyPr>
            <a:lstStyle/>
            <a:p>
              <a:pPr algn="ctr"/>
              <a:r>
                <a:rPr lang="en-US" sz="600" b="1" dirty="0">
                  <a:solidFill>
                    <a:schemeClr val="accent3">
                      <a:lumMod val="50000"/>
                    </a:schemeClr>
                  </a:solidFill>
                </a:rPr>
                <a:t>Cabinet</a:t>
              </a:r>
            </a:p>
            <a:p>
              <a:pPr algn="ctr"/>
              <a:r>
                <a:rPr lang="en-US" sz="600" b="1" dirty="0">
                  <a:solidFill>
                    <a:schemeClr val="accent3">
                      <a:lumMod val="50000"/>
                    </a:schemeClr>
                  </a:solidFill>
                </a:rPr>
                <a:t>Affairs</a:t>
              </a:r>
            </a:p>
          </p:txBody>
        </p:sp>
        <p:sp>
          <p:nvSpPr>
            <p:cNvPr id="70" name="TextBox 69"/>
            <p:cNvSpPr txBox="1"/>
            <p:nvPr/>
          </p:nvSpPr>
          <p:spPr>
            <a:xfrm>
              <a:off x="3404507" y="2756767"/>
              <a:ext cx="468398" cy="184666"/>
            </a:xfrm>
            <a:prstGeom prst="rect">
              <a:avLst/>
            </a:prstGeom>
            <a:noFill/>
          </p:spPr>
          <p:txBody>
            <a:bodyPr wrap="none" rtlCol="0">
              <a:spAutoFit/>
            </a:bodyPr>
            <a:lstStyle/>
            <a:p>
              <a:pPr algn="ctr"/>
              <a:r>
                <a:rPr lang="en-US" sz="600" b="1" dirty="0">
                  <a:solidFill>
                    <a:schemeClr val="bg1"/>
                  </a:solidFill>
                </a:rPr>
                <a:t>Comms</a:t>
              </a:r>
            </a:p>
          </p:txBody>
        </p:sp>
        <p:sp>
          <p:nvSpPr>
            <p:cNvPr id="71" name="Oval 70"/>
            <p:cNvSpPr/>
            <p:nvPr/>
          </p:nvSpPr>
          <p:spPr>
            <a:xfrm>
              <a:off x="4012296" y="1808003"/>
              <a:ext cx="274320" cy="27432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t>NSC</a:t>
              </a:r>
            </a:p>
          </p:txBody>
        </p:sp>
        <p:sp>
          <p:nvSpPr>
            <p:cNvPr id="72" name="Oval 71"/>
            <p:cNvSpPr/>
            <p:nvPr/>
          </p:nvSpPr>
          <p:spPr>
            <a:xfrm>
              <a:off x="4667785" y="2976864"/>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DPC</a:t>
              </a:r>
            </a:p>
          </p:txBody>
        </p:sp>
        <p:sp>
          <p:nvSpPr>
            <p:cNvPr id="73" name="Oval 72"/>
            <p:cNvSpPr/>
            <p:nvPr/>
          </p:nvSpPr>
          <p:spPr>
            <a:xfrm>
              <a:off x="3325752" y="2980131"/>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NEC</a:t>
              </a:r>
            </a:p>
          </p:txBody>
        </p:sp>
        <p:sp>
          <p:nvSpPr>
            <p:cNvPr id="74" name="Text Box 12"/>
            <p:cNvSpPr txBox="1">
              <a:spLocks noChangeArrowheads="1"/>
            </p:cNvSpPr>
            <p:nvPr/>
          </p:nvSpPr>
          <p:spPr bwMode="gray">
            <a:xfrm rot="3240000">
              <a:off x="4218403"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75" name="Text Box 12"/>
            <p:cNvSpPr txBox="1">
              <a:spLocks noChangeArrowheads="1"/>
            </p:cNvSpPr>
            <p:nvPr/>
          </p:nvSpPr>
          <p:spPr bwMode="gray">
            <a:xfrm rot="18240000">
              <a:off x="3027120"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76" name="Oval 75"/>
            <p:cNvSpPr/>
            <p:nvPr/>
          </p:nvSpPr>
          <p:spPr>
            <a:xfrm>
              <a:off x="4527893"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CAO</a:t>
              </a:r>
            </a:p>
          </p:txBody>
        </p:sp>
        <p:sp>
          <p:nvSpPr>
            <p:cNvPr id="77" name="Oval 76"/>
            <p:cNvSpPr/>
            <p:nvPr/>
          </p:nvSpPr>
          <p:spPr>
            <a:xfrm>
              <a:off x="4527893" y="3461120"/>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50" b="1" dirty="0">
                  <a:solidFill>
                    <a:schemeClr val="bg1"/>
                  </a:solidFill>
                </a:rPr>
                <a:t>CHCO</a:t>
              </a:r>
            </a:p>
          </p:txBody>
        </p:sp>
        <p:sp>
          <p:nvSpPr>
            <p:cNvPr id="78" name="Oval 77"/>
            <p:cNvSpPr/>
            <p:nvPr/>
          </p:nvSpPr>
          <p:spPr>
            <a:xfrm>
              <a:off x="4995225" y="2582428"/>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PMC</a:t>
              </a:r>
            </a:p>
          </p:txBody>
        </p:sp>
        <p:sp>
          <p:nvSpPr>
            <p:cNvPr id="79" name="Oval 78"/>
            <p:cNvSpPr/>
            <p:nvPr/>
          </p:nvSpPr>
          <p:spPr>
            <a:xfrm>
              <a:off x="3467990"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PIC</a:t>
              </a:r>
            </a:p>
          </p:txBody>
        </p:sp>
        <p:sp>
          <p:nvSpPr>
            <p:cNvPr id="80" name="Oval 79"/>
            <p:cNvSpPr/>
            <p:nvPr/>
          </p:nvSpPr>
          <p:spPr>
            <a:xfrm>
              <a:off x="3467990" y="3461120"/>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CIO</a:t>
              </a:r>
            </a:p>
          </p:txBody>
        </p:sp>
        <p:sp>
          <p:nvSpPr>
            <p:cNvPr id="81" name="Oval 80"/>
            <p:cNvSpPr/>
            <p:nvPr/>
          </p:nvSpPr>
          <p:spPr>
            <a:xfrm>
              <a:off x="3023536" y="2582428"/>
              <a:ext cx="274320" cy="27432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CFO</a:t>
              </a:r>
            </a:p>
          </p:txBody>
        </p:sp>
        <p:sp>
          <p:nvSpPr>
            <p:cNvPr id="82" name="Text Box 9"/>
            <p:cNvSpPr txBox="1">
              <a:spLocks noChangeArrowheads="1"/>
            </p:cNvSpPr>
            <p:nvPr/>
          </p:nvSpPr>
          <p:spPr bwMode="gray">
            <a:xfrm>
              <a:off x="3587752" y="2707594"/>
              <a:ext cx="1136536" cy="743694"/>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WHITE HOUSE</a:t>
              </a:r>
            </a:p>
          </p:txBody>
        </p:sp>
        <p:sp>
          <p:nvSpPr>
            <p:cNvPr id="83" name="TextBox 82"/>
            <p:cNvSpPr txBox="1"/>
            <p:nvPr/>
          </p:nvSpPr>
          <p:spPr>
            <a:xfrm>
              <a:off x="4000941" y="2156375"/>
              <a:ext cx="620684" cy="276999"/>
            </a:xfrm>
            <a:prstGeom prst="rect">
              <a:avLst/>
            </a:prstGeom>
            <a:noFill/>
          </p:spPr>
          <p:txBody>
            <a:bodyPr wrap="none" rtlCol="0">
              <a:spAutoFit/>
            </a:bodyPr>
            <a:lstStyle/>
            <a:p>
              <a:pPr algn="ctr"/>
              <a:r>
                <a:rPr lang="en-US" sz="600" b="1" dirty="0">
                  <a:solidFill>
                    <a:schemeClr val="bg1"/>
                  </a:solidFill>
                </a:rPr>
                <a:t>Presidential</a:t>
              </a:r>
            </a:p>
            <a:p>
              <a:pPr algn="ctr"/>
              <a:r>
                <a:rPr lang="en-US" sz="600" b="1" dirty="0">
                  <a:solidFill>
                    <a:schemeClr val="bg1"/>
                  </a:solidFill>
                </a:rPr>
                <a:t>Personnel</a:t>
              </a:r>
            </a:p>
          </p:txBody>
        </p:sp>
      </p:grpSp>
    </p:spTree>
    <p:extLst>
      <p:ext uri="{BB962C8B-B14F-4D97-AF65-F5344CB8AC3E}">
        <p14:creationId xmlns:p14="http://schemas.microsoft.com/office/powerpoint/2010/main" val="968612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72149"/>
            <a:ext cx="8458199" cy="1072403"/>
          </a:xfrm>
        </p:spPr>
        <p:txBody>
          <a:bodyPr>
            <a:normAutofit/>
          </a:bodyPr>
          <a:lstStyle/>
          <a:p>
            <a:pPr algn="ctr"/>
            <a:r>
              <a:rPr lang="en-US" sz="1800" b="1" dirty="0" smtClean="0">
                <a:effectLst/>
                <a:latin typeface="+mn-lt"/>
              </a:rPr>
              <a:t>CENTER OF GOVERNMENT CASE STUDY </a:t>
            </a:r>
            <a:r>
              <a:rPr lang="en-US" sz="1800" b="1" dirty="0">
                <a:effectLst/>
              </a:rPr>
              <a:t>–</a:t>
            </a:r>
            <a:r>
              <a:rPr lang="en-US" sz="1800" b="1" dirty="0" smtClean="0">
                <a:effectLst/>
                <a:latin typeface="+mn-lt"/>
              </a:rPr>
              <a:t> POLICY </a:t>
            </a:r>
            <a:r>
              <a:rPr lang="en-US" sz="1800" b="1" dirty="0">
                <a:effectLst/>
                <a:latin typeface="+mn-lt"/>
              </a:rPr>
              <a:t>ENABLERS</a:t>
            </a:r>
            <a:br>
              <a:rPr lang="en-US" sz="1800" b="1" dirty="0">
                <a:effectLst/>
                <a:latin typeface="+mn-lt"/>
              </a:rPr>
            </a:br>
            <a:r>
              <a:rPr lang="en-US" sz="2800" dirty="0" smtClean="0">
                <a:effectLst/>
              </a:rPr>
              <a:t>Cross-Agency Priority (CAP) </a:t>
            </a:r>
            <a:r>
              <a:rPr lang="en-US" sz="2800" dirty="0">
                <a:effectLst/>
              </a:rPr>
              <a:t>Goals</a:t>
            </a:r>
            <a:endParaRPr lang="en-US"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17</a:t>
            </a:fld>
            <a:endParaRPr lang="en-US" dirty="0"/>
          </a:p>
        </p:txBody>
      </p:sp>
      <p:sp>
        <p:nvSpPr>
          <p:cNvPr id="6" name="Content Placeholder 2"/>
          <p:cNvSpPr txBox="1">
            <a:spLocks/>
          </p:cNvSpPr>
          <p:nvPr/>
        </p:nvSpPr>
        <p:spPr>
          <a:xfrm>
            <a:off x="316518" y="990607"/>
            <a:ext cx="8459181" cy="3776655"/>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a:lnSpc>
                <a:spcPct val="120000"/>
              </a:lnSpc>
              <a:spcBef>
                <a:spcPts val="600"/>
              </a:spcBef>
            </a:pPr>
            <a:r>
              <a:rPr lang="en-US" sz="1600" dirty="0">
                <a:effectLst/>
              </a:rPr>
              <a:t>The </a:t>
            </a:r>
            <a:r>
              <a:rPr lang="en-US" sz="1600" dirty="0">
                <a:effectLst/>
                <a:hlinkClick r:id="rId4"/>
              </a:rPr>
              <a:t>2010 Government Performance and </a:t>
            </a:r>
            <a:r>
              <a:rPr lang="en-US" sz="1600" dirty="0" smtClean="0">
                <a:effectLst/>
                <a:hlinkClick r:id="rId4"/>
              </a:rPr>
              <a:t>Results </a:t>
            </a:r>
            <a:r>
              <a:rPr lang="en-US" sz="1600" dirty="0">
                <a:effectLst/>
                <a:hlinkClick r:id="rId4"/>
              </a:rPr>
              <a:t>Modernization Act</a:t>
            </a:r>
            <a:r>
              <a:rPr lang="en-US" sz="1600" dirty="0">
                <a:effectLst/>
              </a:rPr>
              <a:t> </a:t>
            </a:r>
            <a:r>
              <a:rPr lang="en-US" sz="1600" dirty="0" smtClean="0">
                <a:effectLst/>
              </a:rPr>
              <a:t>established CAP goals which aimed to change the way agencies addressed issues that had an impact beyond a single agency:</a:t>
            </a:r>
            <a:endParaRPr lang="en-US" sz="1600" dirty="0">
              <a:effectLst/>
            </a:endParaRPr>
          </a:p>
          <a:p>
            <a:pPr lvl="1">
              <a:lnSpc>
                <a:spcPct val="120000"/>
              </a:lnSpc>
            </a:pPr>
            <a:r>
              <a:rPr lang="en-US" sz="1600" dirty="0" smtClean="0">
                <a:effectLst/>
              </a:rPr>
              <a:t>Requiring key agencies to create five </a:t>
            </a:r>
            <a:r>
              <a:rPr lang="en-US" sz="1600" dirty="0">
                <a:effectLst/>
              </a:rPr>
              <a:t>year strategic plans with quantifiable means of identifying progress towards </a:t>
            </a:r>
            <a:r>
              <a:rPr lang="en-US" sz="1600" dirty="0" smtClean="0">
                <a:effectLst/>
              </a:rPr>
              <a:t>goals</a:t>
            </a:r>
            <a:endParaRPr lang="en-US" sz="1600" dirty="0">
              <a:effectLst/>
            </a:endParaRPr>
          </a:p>
          <a:p>
            <a:pPr lvl="1">
              <a:lnSpc>
                <a:spcPct val="120000"/>
              </a:lnSpc>
            </a:pPr>
            <a:r>
              <a:rPr lang="en-US" sz="1600" dirty="0" smtClean="0">
                <a:effectLst/>
              </a:rPr>
              <a:t>Establishing larger </a:t>
            </a:r>
            <a:r>
              <a:rPr lang="en-US" sz="1600" dirty="0">
                <a:effectLst/>
              </a:rPr>
              <a:t>cross-agency goals identified by </a:t>
            </a:r>
            <a:r>
              <a:rPr lang="en-US" sz="1600" dirty="0" smtClean="0">
                <a:effectLst/>
              </a:rPr>
              <a:t>OMB, such as broadening STEM education, security clearance reform, or combating climate change* </a:t>
            </a:r>
          </a:p>
          <a:p>
            <a:pPr lvl="1">
              <a:lnSpc>
                <a:spcPct val="120000"/>
              </a:lnSpc>
            </a:pPr>
            <a:r>
              <a:rPr lang="en-US" sz="1600" dirty="0" smtClean="0">
                <a:effectLst/>
              </a:rPr>
              <a:t>Helping vertically </a:t>
            </a:r>
            <a:r>
              <a:rPr lang="en-US" sz="1600" dirty="0" err="1" smtClean="0">
                <a:effectLst/>
              </a:rPr>
              <a:t>siloed</a:t>
            </a:r>
            <a:r>
              <a:rPr lang="en-US" sz="1600" dirty="0" smtClean="0">
                <a:effectLst/>
              </a:rPr>
              <a:t> agencies combat horizontal problems, pairing leadership or SMEs from diverse areas of government to coordinate where they otherwise may not on complex, cross-cutting problems</a:t>
            </a:r>
          </a:p>
          <a:p>
            <a:pPr>
              <a:lnSpc>
                <a:spcPct val="120000"/>
              </a:lnSpc>
              <a:spcBef>
                <a:spcPts val="600"/>
              </a:spcBef>
            </a:pPr>
            <a:r>
              <a:rPr lang="en-US" sz="1600" dirty="0" smtClean="0">
                <a:effectLst/>
              </a:rPr>
              <a:t>The act built </a:t>
            </a:r>
            <a:r>
              <a:rPr lang="en-US" sz="1600" dirty="0">
                <a:effectLst/>
              </a:rPr>
              <a:t>on the Government Performance and Results </a:t>
            </a:r>
            <a:r>
              <a:rPr lang="en-US" sz="1600" dirty="0" smtClean="0">
                <a:effectLst/>
              </a:rPr>
              <a:t>Act </a:t>
            </a:r>
            <a:r>
              <a:rPr lang="en-US" sz="1600" dirty="0">
                <a:effectLst/>
              </a:rPr>
              <a:t>enacted during the Clinton </a:t>
            </a:r>
            <a:r>
              <a:rPr lang="en-US" sz="1600" dirty="0" smtClean="0">
                <a:effectLst/>
              </a:rPr>
              <a:t>administration</a:t>
            </a:r>
            <a:endParaRPr lang="en-US" sz="1600" dirty="0">
              <a:effectLst/>
            </a:endParaRPr>
          </a:p>
          <a:p>
            <a:pPr lvl="1"/>
            <a:endParaRPr lang="en-US" sz="1400" dirty="0">
              <a:effectLst/>
            </a:endParaRPr>
          </a:p>
        </p:txBody>
      </p:sp>
      <p:sp>
        <p:nvSpPr>
          <p:cNvPr id="3" name="TextBox 2"/>
          <p:cNvSpPr txBox="1"/>
          <p:nvPr/>
        </p:nvSpPr>
        <p:spPr>
          <a:xfrm>
            <a:off x="69000" y="4878065"/>
            <a:ext cx="3318234" cy="215444"/>
          </a:xfrm>
          <a:prstGeom prst="rect">
            <a:avLst/>
          </a:prstGeom>
          <a:noFill/>
        </p:spPr>
        <p:txBody>
          <a:bodyPr wrap="square" rtlCol="0">
            <a:spAutoFit/>
          </a:bodyPr>
          <a:lstStyle/>
          <a:p>
            <a:r>
              <a:rPr lang="en-US" sz="800" dirty="0" smtClean="0"/>
              <a:t>*Current list of CAP goals can be found at Performance.gov</a:t>
            </a:r>
            <a:endParaRPr lang="en-US" sz="800" dirty="0"/>
          </a:p>
        </p:txBody>
      </p:sp>
    </p:spTree>
    <p:extLst>
      <p:ext uri="{BB962C8B-B14F-4D97-AF65-F5344CB8AC3E}">
        <p14:creationId xmlns:p14="http://schemas.microsoft.com/office/powerpoint/2010/main" val="400251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18</a:t>
            </a:fld>
            <a:endParaRPr lang="en-US" dirty="0"/>
          </a:p>
        </p:txBody>
      </p:sp>
      <p:cxnSp>
        <p:nvCxnSpPr>
          <p:cNvPr id="3" name="Straight Connector 2"/>
          <p:cNvCxnSpPr/>
          <p:nvPr/>
        </p:nvCxnSpPr>
        <p:spPr>
          <a:xfrm>
            <a:off x="5152811" y="767336"/>
            <a:ext cx="5470" cy="149439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15633" y="2261732"/>
            <a:ext cx="8166226"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818207" y="108641"/>
            <a:ext cx="7543799" cy="658695"/>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spcBef>
                <a:spcPct val="0"/>
              </a:spcBef>
              <a:buNone/>
              <a:defRPr sz="36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ctr"/>
            <a:r>
              <a:rPr lang="en-US" sz="3200" dirty="0" smtClean="0">
                <a:effectLst/>
              </a:rPr>
              <a:t>CAP goals: demonstrated </a:t>
            </a:r>
            <a:endParaRPr lang="en-US" sz="3200" dirty="0" smtClean="0">
              <a:effectLst/>
            </a:endParaRPr>
          </a:p>
          <a:p>
            <a:pPr algn="ctr"/>
            <a:r>
              <a:rPr lang="en-US" sz="3200" dirty="0" smtClean="0">
                <a:effectLst/>
              </a:rPr>
              <a:t>Center </a:t>
            </a:r>
            <a:r>
              <a:rPr lang="en-US" sz="3200" dirty="0" smtClean="0">
                <a:effectLst/>
              </a:rPr>
              <a:t>of Government principles</a:t>
            </a:r>
            <a:endParaRPr lang="en-US" sz="3200" dirty="0">
              <a:effectLst/>
            </a:endParaRPr>
          </a:p>
        </p:txBody>
      </p:sp>
      <p:sp>
        <p:nvSpPr>
          <p:cNvPr id="14" name="Rectangle 13"/>
          <p:cNvSpPr/>
          <p:nvPr/>
        </p:nvSpPr>
        <p:spPr>
          <a:xfrm>
            <a:off x="506992" y="772514"/>
            <a:ext cx="4516992" cy="1475404"/>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1 – clear goals </a:t>
            </a:r>
          </a:p>
          <a:p>
            <a:pPr marL="342900" indent="-342900">
              <a:lnSpc>
                <a:spcPct val="107000"/>
              </a:lnSpc>
              <a:buFont typeface="Symbol" panose="05050102010706020507" pitchFamily="18" charset="2"/>
              <a:buChar char=""/>
            </a:pPr>
            <a:r>
              <a:rPr lang="en-US" sz="1400" dirty="0">
                <a:ea typeface="Calibri" panose="020F0502020204030204" pitchFamily="34" charset="0"/>
                <a:cs typeface="Times New Roman" panose="02020603050405020304" pitchFamily="18" charset="0"/>
              </a:rPr>
              <a:t>OMB signaled the newest CAP goals with a brief summary, action plan and participating agencies</a:t>
            </a:r>
          </a:p>
          <a:p>
            <a:pPr marL="342900" indent="-342900">
              <a:lnSpc>
                <a:spcPct val="107000"/>
              </a:lnSpc>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OMB </a:t>
            </a:r>
            <a:r>
              <a:rPr lang="en-US" sz="1400" dirty="0">
                <a:ea typeface="Calibri" panose="020F0502020204030204" pitchFamily="34" charset="0"/>
                <a:cs typeface="Times New Roman" panose="02020603050405020304" pitchFamily="18" charset="0"/>
              </a:rPr>
              <a:t>actively </a:t>
            </a:r>
            <a:r>
              <a:rPr lang="en-US" sz="1400" dirty="0" smtClean="0">
                <a:ea typeface="Calibri" panose="020F0502020204030204" pitchFamily="34" charset="0"/>
                <a:cs typeface="Times New Roman" panose="02020603050405020304" pitchFamily="18" charset="0"/>
              </a:rPr>
              <a:t>solicited </a:t>
            </a:r>
            <a:r>
              <a:rPr lang="en-US" sz="1400" dirty="0">
                <a:ea typeface="Calibri" panose="020F0502020204030204" pitchFamily="34" charset="0"/>
                <a:cs typeface="Times New Roman" panose="02020603050405020304" pitchFamily="18" charset="0"/>
              </a:rPr>
              <a:t>agency and congressional input </a:t>
            </a:r>
            <a:r>
              <a:rPr lang="en-US" sz="1400" dirty="0" smtClean="0">
                <a:ea typeface="Calibri" panose="020F0502020204030204" pitchFamily="34" charset="0"/>
                <a:cs typeface="Times New Roman" panose="02020603050405020304" pitchFamily="18" charset="0"/>
              </a:rPr>
              <a:t>to establish CAP goals</a:t>
            </a:r>
          </a:p>
          <a:p>
            <a:pPr marL="342900" indent="-342900">
              <a:lnSpc>
                <a:spcPct val="107000"/>
              </a:lnSpc>
              <a:buFont typeface="Symbol" panose="05050102010706020507" pitchFamily="18" charset="2"/>
              <a:buChar char=""/>
            </a:pPr>
            <a:r>
              <a:rPr lang="en-US" sz="1400" dirty="0">
                <a:ea typeface="Calibri" panose="020F0502020204030204" pitchFamily="34" charset="0"/>
                <a:cs typeface="Times New Roman" panose="02020603050405020304" pitchFamily="18" charset="0"/>
              </a:rPr>
              <a:t>The goals had the implicit authority </a:t>
            </a:r>
            <a:r>
              <a:rPr lang="en-US" sz="1400" dirty="0" smtClean="0">
                <a:ea typeface="Calibri" panose="020F0502020204030204" pitchFamily="34" charset="0"/>
                <a:cs typeface="Times New Roman" panose="02020603050405020304" pitchFamily="18" charset="0"/>
              </a:rPr>
              <a:t>president</a:t>
            </a:r>
            <a:endParaRPr lang="en-US" sz="1400" dirty="0">
              <a:ea typeface="Calibri" panose="020F0502020204030204" pitchFamily="34" charset="0"/>
              <a:cs typeface="Times New Roman" panose="02020603050405020304" pitchFamily="18" charset="0"/>
            </a:endParaRPr>
          </a:p>
        </p:txBody>
      </p:sp>
      <p:sp>
        <p:nvSpPr>
          <p:cNvPr id="15" name="Rectangle 14"/>
          <p:cNvSpPr/>
          <p:nvPr/>
        </p:nvSpPr>
        <p:spPr>
          <a:xfrm>
            <a:off x="5287108" y="784237"/>
            <a:ext cx="3494751" cy="1244893"/>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2 – active oversight</a:t>
            </a:r>
          </a:p>
          <a:p>
            <a:pPr marL="342900" indent="-342900">
              <a:lnSpc>
                <a:spcPct val="107000"/>
              </a:lnSpc>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Established </a:t>
            </a:r>
            <a:r>
              <a:rPr lang="en-US" sz="1400" dirty="0">
                <a:ea typeface="Calibri" panose="020F0502020204030204" pitchFamily="34" charset="0"/>
                <a:cs typeface="Times New Roman" panose="02020603050405020304" pitchFamily="18" charset="0"/>
              </a:rPr>
              <a:t>of CAP teams and leaders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Agency leadership </a:t>
            </a:r>
            <a:r>
              <a:rPr lang="en-US" sz="1400" dirty="0" smtClean="0">
                <a:ea typeface="Calibri" panose="020F0502020204030204" pitchFamily="34" charset="0"/>
                <a:cs typeface="Times New Roman" panose="02020603050405020304" pitchFamily="18" charset="0"/>
              </a:rPr>
              <a:t>was incentivized </a:t>
            </a:r>
            <a:r>
              <a:rPr lang="en-US" sz="1400" dirty="0">
                <a:ea typeface="Calibri" panose="020F0502020204030204" pitchFamily="34" charset="0"/>
                <a:cs typeface="Times New Roman" panose="02020603050405020304" pitchFamily="18" charset="0"/>
              </a:rPr>
              <a:t>to </a:t>
            </a:r>
            <a:r>
              <a:rPr lang="en-US" sz="1400" dirty="0" smtClean="0">
                <a:ea typeface="Calibri" panose="020F0502020204030204" pitchFamily="34" charset="0"/>
                <a:cs typeface="Times New Roman" panose="02020603050405020304" pitchFamily="18" charset="0"/>
              </a:rPr>
              <a:t>participate</a:t>
            </a:r>
            <a:endParaRPr lang="en-US" sz="1400" dirty="0">
              <a:ea typeface="Calibri" panose="020F0502020204030204" pitchFamily="34" charset="0"/>
              <a:cs typeface="Times New Roman" panose="02020603050405020304" pitchFamily="18" charset="0"/>
            </a:endParaRPr>
          </a:p>
        </p:txBody>
      </p:sp>
      <p:sp>
        <p:nvSpPr>
          <p:cNvPr id="16" name="Rectangle 15"/>
          <p:cNvSpPr/>
          <p:nvPr/>
        </p:nvSpPr>
        <p:spPr>
          <a:xfrm>
            <a:off x="506992" y="2383065"/>
            <a:ext cx="2610280" cy="2397451"/>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3 – authorizing structures</a:t>
            </a: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Congress approved discretionary </a:t>
            </a:r>
            <a:r>
              <a:rPr lang="en-US" sz="1400" dirty="0">
                <a:ea typeface="Calibri" panose="020F0502020204030204" pitchFamily="34" charset="0"/>
                <a:cs typeface="Times New Roman" panose="02020603050405020304" pitchFamily="18" charset="0"/>
              </a:rPr>
              <a:t>OMB disbursals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Named </a:t>
            </a:r>
            <a:r>
              <a:rPr lang="en-US" sz="1400" dirty="0" smtClean="0">
                <a:ea typeface="Calibri" panose="020F0502020204030204" pitchFamily="34" charset="0"/>
                <a:cs typeface="Times New Roman" panose="02020603050405020304" pitchFamily="18" charset="0"/>
              </a:rPr>
              <a:t>a senior </a:t>
            </a:r>
            <a:r>
              <a:rPr lang="en-US" sz="1400" dirty="0">
                <a:ea typeface="Calibri" panose="020F0502020204030204" pitchFamily="34" charset="0"/>
                <a:cs typeface="Times New Roman" panose="02020603050405020304" pitchFamily="18" charset="0"/>
              </a:rPr>
              <a:t>leader accountable within </a:t>
            </a:r>
            <a:r>
              <a:rPr lang="en-US" sz="1400" dirty="0" smtClean="0">
                <a:ea typeface="Calibri" panose="020F0502020204030204" pitchFamily="34" charset="0"/>
                <a:cs typeface="Times New Roman" panose="02020603050405020304" pitchFamily="18" charset="0"/>
              </a:rPr>
              <a:t>the EOP </a:t>
            </a:r>
            <a:r>
              <a:rPr lang="en-US" sz="1400" dirty="0">
                <a:ea typeface="Calibri" panose="020F0502020204030204" pitchFamily="34" charset="0"/>
                <a:cs typeface="Times New Roman" panose="02020603050405020304" pitchFamily="18" charset="0"/>
              </a:rPr>
              <a:t>and agencies</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Annual reassessment and iteration of CAP goals</a:t>
            </a:r>
          </a:p>
        </p:txBody>
      </p:sp>
      <p:sp>
        <p:nvSpPr>
          <p:cNvPr id="17" name="Rectangle 16"/>
          <p:cNvSpPr/>
          <p:nvPr/>
        </p:nvSpPr>
        <p:spPr>
          <a:xfrm>
            <a:off x="3407309" y="2378175"/>
            <a:ext cx="2499622" cy="1705916"/>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4 – accountability</a:t>
            </a:r>
          </a:p>
          <a:p>
            <a:pPr marL="342900" marR="0" lvl="0" indent="-342900">
              <a:lnSpc>
                <a:spcPct val="10700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Agencies set yearly quantifiable performance </a:t>
            </a:r>
            <a:r>
              <a:rPr lang="en-US" sz="1400" dirty="0" smtClean="0">
                <a:ea typeface="Calibri" panose="020F0502020204030204" pitchFamily="34" charset="0"/>
                <a:cs typeface="Times New Roman" panose="02020603050405020304" pitchFamily="18" charset="0"/>
              </a:rPr>
              <a:t>milestones</a:t>
            </a:r>
            <a:endParaRPr lang="en-US" sz="14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smtClean="0">
                <a:ea typeface="Calibri" panose="020F0502020204030204" pitchFamily="34" charset="0"/>
                <a:cs typeface="Times New Roman" panose="02020603050405020304" pitchFamily="18" charset="0"/>
              </a:rPr>
              <a:t>Clear metrics and </a:t>
            </a:r>
            <a:r>
              <a:rPr lang="en-US" sz="1400" dirty="0">
                <a:ea typeface="Calibri" panose="020F0502020204030204" pitchFamily="34" charset="0"/>
                <a:cs typeface="Times New Roman" panose="02020603050405020304" pitchFamily="18" charset="0"/>
              </a:rPr>
              <a:t>a four year time </a:t>
            </a:r>
            <a:r>
              <a:rPr lang="en-US" sz="1400" dirty="0" smtClean="0">
                <a:ea typeface="Calibri" panose="020F0502020204030204" pitchFamily="34" charset="0"/>
                <a:cs typeface="Times New Roman" panose="02020603050405020304" pitchFamily="18" charset="0"/>
              </a:rPr>
              <a:t>horizon were set for each CAP goal</a:t>
            </a:r>
            <a:endParaRPr lang="en-US" sz="1400" dirty="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3204414" y="2261732"/>
            <a:ext cx="6456" cy="271511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08399" y="2261732"/>
            <a:ext cx="6215" cy="271511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16082" y="2378175"/>
            <a:ext cx="2610280" cy="2166940"/>
          </a:xfrm>
          <a:prstGeom prst="rect">
            <a:avLst/>
          </a:prstGeom>
        </p:spPr>
        <p:txBody>
          <a:bodyPr wrap="square">
            <a:spAutoFit/>
          </a:bodyPr>
          <a:lstStyle/>
          <a:p>
            <a:pPr>
              <a:lnSpc>
                <a:spcPct val="107000"/>
              </a:lnSpc>
            </a:pPr>
            <a:r>
              <a:rPr lang="en-US" sz="1400" b="1" dirty="0">
                <a:solidFill>
                  <a:schemeClr val="accent4"/>
                </a:solidFill>
                <a:ea typeface="Calibri" panose="020F0502020204030204" pitchFamily="34" charset="0"/>
                <a:cs typeface="Times New Roman" panose="02020603050405020304" pitchFamily="18" charset="0"/>
              </a:rPr>
              <a:t>Principle 5 – appointing the right people</a:t>
            </a:r>
          </a:p>
          <a:p>
            <a:pPr marL="285750" indent="-285750">
              <a:lnSpc>
                <a:spcPct val="107000"/>
              </a:lnSpc>
              <a:buFont typeface="Arial" panose="020B0604020202020204" pitchFamily="34" charset="0"/>
              <a:buChar char="•"/>
            </a:pPr>
            <a:r>
              <a:rPr lang="en-US" sz="1400" dirty="0" smtClean="0">
                <a:ea typeface="Calibri" panose="020F0502020204030204" pitchFamily="34" charset="0"/>
                <a:cs typeface="Times New Roman" panose="02020603050405020304" pitchFamily="18" charset="0"/>
              </a:rPr>
              <a:t>Named executives within both in the EOP and delivery agencies responsible for progress toward CAP goals</a:t>
            </a:r>
          </a:p>
          <a:p>
            <a:pPr marL="285750" indent="-285750">
              <a:lnSpc>
                <a:spcPct val="107000"/>
              </a:lnSpc>
              <a:buFont typeface="Arial" panose="020B0604020202020204" pitchFamily="34" charset="0"/>
              <a:buChar char="•"/>
            </a:pPr>
            <a:r>
              <a:rPr lang="en-US" sz="1400" dirty="0" smtClean="0">
                <a:ea typeface="Calibri" panose="020F0502020204030204" pitchFamily="34" charset="0"/>
                <a:cs typeface="Times New Roman" panose="02020603050405020304" pitchFamily="18" charset="0"/>
              </a:rPr>
              <a:t>OMB director was involved in developing CAP goals</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629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19</a:t>
            </a:fld>
            <a:endParaRPr lang="en-US" dirty="0"/>
          </a:p>
        </p:txBody>
      </p:sp>
      <p:sp>
        <p:nvSpPr>
          <p:cNvPr id="32" name="Content Placeholder 2"/>
          <p:cNvSpPr txBox="1">
            <a:spLocks/>
          </p:cNvSpPr>
          <p:nvPr/>
        </p:nvSpPr>
        <p:spPr>
          <a:xfrm>
            <a:off x="392169" y="914998"/>
            <a:ext cx="5395909" cy="401111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nSpc>
                <a:spcPct val="120000"/>
              </a:lnSpc>
              <a:spcBef>
                <a:spcPts val="600"/>
              </a:spcBef>
              <a:buNone/>
            </a:pPr>
            <a:r>
              <a:rPr lang="en-US" sz="1800" b="1" dirty="0" smtClean="0">
                <a:effectLst/>
              </a:rPr>
              <a:t>Key levers </a:t>
            </a:r>
          </a:p>
          <a:p>
            <a:pPr>
              <a:lnSpc>
                <a:spcPct val="120000"/>
              </a:lnSpc>
              <a:spcBef>
                <a:spcPts val="600"/>
              </a:spcBef>
            </a:pPr>
            <a:r>
              <a:rPr lang="en-US" sz="1600" b="1" dirty="0">
                <a:effectLst/>
              </a:rPr>
              <a:t>The “bully pulpit” </a:t>
            </a:r>
            <a:r>
              <a:rPr lang="en-US" sz="1600" dirty="0">
                <a:effectLst/>
              </a:rPr>
              <a:t>– </a:t>
            </a:r>
            <a:r>
              <a:rPr lang="en-US" sz="1600" dirty="0" smtClean="0">
                <a:effectLst/>
              </a:rPr>
              <a:t>not </a:t>
            </a:r>
            <a:r>
              <a:rPr lang="en-US" sz="1600" dirty="0">
                <a:effectLst/>
              </a:rPr>
              <a:t>heavily utilized, as this was a congressional initiative</a:t>
            </a:r>
          </a:p>
          <a:p>
            <a:pPr lvl="0">
              <a:lnSpc>
                <a:spcPct val="120000"/>
              </a:lnSpc>
              <a:spcBef>
                <a:spcPts val="600"/>
              </a:spcBef>
            </a:pPr>
            <a:r>
              <a:rPr lang="en-US" sz="1600" b="1" dirty="0">
                <a:effectLst/>
              </a:rPr>
              <a:t>Appointments</a:t>
            </a:r>
            <a:r>
              <a:rPr lang="en-US" sz="1600" dirty="0">
                <a:effectLst/>
              </a:rPr>
              <a:t> – </a:t>
            </a:r>
            <a:r>
              <a:rPr lang="en-US" sz="1600" dirty="0" smtClean="0">
                <a:effectLst/>
              </a:rPr>
              <a:t>further extended presidential </a:t>
            </a:r>
            <a:r>
              <a:rPr lang="en-US" sz="1600" dirty="0">
                <a:effectLst/>
              </a:rPr>
              <a:t>reach through EOP by extension of OMB director powers</a:t>
            </a:r>
          </a:p>
          <a:p>
            <a:pPr lvl="0">
              <a:lnSpc>
                <a:spcPct val="120000"/>
              </a:lnSpc>
              <a:spcBef>
                <a:spcPts val="600"/>
              </a:spcBef>
            </a:pPr>
            <a:r>
              <a:rPr lang="en-US" sz="1600" b="1" dirty="0">
                <a:effectLst/>
              </a:rPr>
              <a:t>Executive orders </a:t>
            </a:r>
            <a:r>
              <a:rPr lang="en-US" sz="1600" dirty="0">
                <a:effectLst/>
              </a:rPr>
              <a:t>– </a:t>
            </a:r>
            <a:r>
              <a:rPr lang="en-US" sz="1600" dirty="0" smtClean="0">
                <a:effectLst/>
              </a:rPr>
              <a:t>created new </a:t>
            </a:r>
            <a:r>
              <a:rPr lang="en-US" sz="1600" dirty="0">
                <a:effectLst/>
              </a:rPr>
              <a:t>“CAP” goals set </a:t>
            </a:r>
            <a:r>
              <a:rPr lang="en-US" sz="1600" dirty="0" smtClean="0">
                <a:effectLst/>
              </a:rPr>
              <a:t>annually </a:t>
            </a:r>
            <a:r>
              <a:rPr lang="en-US" sz="1600" dirty="0">
                <a:effectLst/>
              </a:rPr>
              <a:t>by OMB </a:t>
            </a:r>
          </a:p>
          <a:p>
            <a:pPr lvl="0">
              <a:lnSpc>
                <a:spcPct val="120000"/>
              </a:lnSpc>
              <a:spcBef>
                <a:spcPts val="600"/>
              </a:spcBef>
            </a:pPr>
            <a:r>
              <a:rPr lang="en-US" sz="1600" b="1" dirty="0">
                <a:effectLst/>
              </a:rPr>
              <a:t>Legislation</a:t>
            </a:r>
            <a:r>
              <a:rPr lang="en-US" sz="1600" dirty="0">
                <a:effectLst/>
              </a:rPr>
              <a:t> – </a:t>
            </a:r>
            <a:r>
              <a:rPr lang="en-US" sz="1600" dirty="0" smtClean="0">
                <a:effectLst/>
              </a:rPr>
              <a:t>while a congressional </a:t>
            </a:r>
            <a:r>
              <a:rPr lang="en-US" sz="1600" dirty="0">
                <a:effectLst/>
              </a:rPr>
              <a:t>initiative, </a:t>
            </a:r>
            <a:r>
              <a:rPr lang="en-US" sz="1600" dirty="0" smtClean="0">
                <a:effectLst/>
              </a:rPr>
              <a:t>the </a:t>
            </a:r>
            <a:r>
              <a:rPr lang="en-US" sz="1600" dirty="0">
                <a:effectLst/>
              </a:rPr>
              <a:t>president signed the </a:t>
            </a:r>
            <a:r>
              <a:rPr lang="en-US" sz="1600" dirty="0" smtClean="0">
                <a:effectLst/>
              </a:rPr>
              <a:t>act </a:t>
            </a:r>
            <a:r>
              <a:rPr lang="en-US" sz="1600" dirty="0">
                <a:effectLst/>
              </a:rPr>
              <a:t>into law</a:t>
            </a:r>
          </a:p>
          <a:p>
            <a:pPr lvl="0">
              <a:lnSpc>
                <a:spcPct val="120000"/>
              </a:lnSpc>
              <a:spcBef>
                <a:spcPts val="600"/>
              </a:spcBef>
            </a:pPr>
            <a:r>
              <a:rPr lang="en-US" sz="1600" b="1" dirty="0">
                <a:effectLst/>
              </a:rPr>
              <a:t>Budget</a:t>
            </a:r>
            <a:r>
              <a:rPr lang="en-US" sz="1600" dirty="0">
                <a:effectLst/>
              </a:rPr>
              <a:t> – </a:t>
            </a:r>
            <a:r>
              <a:rPr lang="en-US" sz="1600" dirty="0" smtClean="0">
                <a:effectLst/>
              </a:rPr>
              <a:t>additional </a:t>
            </a:r>
            <a:r>
              <a:rPr lang="en-US" sz="1600" dirty="0">
                <a:effectLst/>
              </a:rPr>
              <a:t>enforcement and flexibility related to budgetary matters</a:t>
            </a:r>
          </a:p>
        </p:txBody>
      </p:sp>
      <p:graphicFrame>
        <p:nvGraphicFramePr>
          <p:cNvPr id="57" name="Diagram 56"/>
          <p:cNvGraphicFramePr/>
          <p:nvPr>
            <p:extLst/>
          </p:nvPr>
        </p:nvGraphicFramePr>
        <p:xfrm>
          <a:off x="6736126" y="3785913"/>
          <a:ext cx="1619120" cy="1033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8" name="TextBox 57"/>
          <p:cNvSpPr txBox="1"/>
          <p:nvPr/>
        </p:nvSpPr>
        <p:spPr>
          <a:xfrm>
            <a:off x="6742132" y="4475984"/>
            <a:ext cx="1511952" cy="246221"/>
          </a:xfrm>
          <a:prstGeom prst="rect">
            <a:avLst/>
          </a:prstGeom>
          <a:noFill/>
        </p:spPr>
        <p:txBody>
          <a:bodyPr wrap="none" rtlCol="0">
            <a:spAutoFit/>
          </a:bodyPr>
          <a:lstStyle/>
          <a:p>
            <a:r>
              <a:rPr lang="en-US" sz="1000" dirty="0" smtClean="0"/>
              <a:t>Low	    High</a:t>
            </a:r>
            <a:endParaRPr lang="en-US" sz="1000" dirty="0"/>
          </a:p>
        </p:txBody>
      </p:sp>
      <p:sp>
        <p:nvSpPr>
          <p:cNvPr id="59" name="Title 1"/>
          <p:cNvSpPr>
            <a:spLocks noGrp="1"/>
          </p:cNvSpPr>
          <p:nvPr>
            <p:ph type="title"/>
          </p:nvPr>
        </p:nvSpPr>
        <p:spPr>
          <a:xfrm>
            <a:off x="136729" y="188211"/>
            <a:ext cx="8823538" cy="670849"/>
          </a:xfrm>
        </p:spPr>
        <p:txBody>
          <a:bodyPr>
            <a:normAutofit fontScale="90000"/>
          </a:bodyPr>
          <a:lstStyle/>
          <a:p>
            <a:pPr algn="ctr"/>
            <a:r>
              <a:rPr lang="en-US" sz="3200" dirty="0" smtClean="0">
                <a:effectLst/>
              </a:rPr>
              <a:t>CAP goals: </a:t>
            </a:r>
            <a:r>
              <a:rPr lang="en-US" sz="3200" dirty="0">
                <a:effectLst/>
              </a:rPr>
              <a:t>d</a:t>
            </a:r>
            <a:r>
              <a:rPr lang="en-US" sz="3200" dirty="0" smtClean="0">
                <a:effectLst/>
              </a:rPr>
              <a:t>emonstrated Center of Government levers</a:t>
            </a:r>
            <a:endParaRPr lang="en-US" sz="3200" dirty="0">
              <a:effectLst/>
            </a:endParaRPr>
          </a:p>
        </p:txBody>
      </p:sp>
      <p:grpSp>
        <p:nvGrpSpPr>
          <p:cNvPr id="31" name="Group 30"/>
          <p:cNvGrpSpPr/>
          <p:nvPr/>
        </p:nvGrpSpPr>
        <p:grpSpPr>
          <a:xfrm>
            <a:off x="6028254" y="954953"/>
            <a:ext cx="3019922" cy="2830960"/>
            <a:chOff x="3023536" y="1702521"/>
            <a:chExt cx="2246009" cy="2032919"/>
          </a:xfrm>
        </p:grpSpPr>
        <p:sp>
          <p:nvSpPr>
            <p:cNvPr id="33" name="Text Box 9"/>
            <p:cNvSpPr txBox="1">
              <a:spLocks noChangeArrowheads="1"/>
            </p:cNvSpPr>
            <p:nvPr/>
          </p:nvSpPr>
          <p:spPr bwMode="gray">
            <a:xfrm>
              <a:off x="3578727" y="2192523"/>
              <a:ext cx="1136536" cy="1470317"/>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OMB</a:t>
              </a:r>
              <a:endParaRPr lang="de-DE" sz="675" b="1" dirty="0">
                <a:solidFill>
                  <a:schemeClr val="bg2"/>
                </a:solidFill>
                <a:latin typeface="+mj-lt"/>
                <a:cs typeface="Arial" charset="0"/>
              </a:endParaRPr>
            </a:p>
          </p:txBody>
        </p:sp>
        <p:sp>
          <p:nvSpPr>
            <p:cNvPr id="34" name="Oval 33"/>
            <p:cNvSpPr>
              <a:spLocks noChangeAspect="1"/>
            </p:cNvSpPr>
            <p:nvPr/>
          </p:nvSpPr>
          <p:spPr>
            <a:xfrm>
              <a:off x="3141302" y="1713748"/>
              <a:ext cx="2011680" cy="201168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35" name="Oval 34"/>
            <p:cNvSpPr>
              <a:spLocks noChangeAspect="1"/>
            </p:cNvSpPr>
            <p:nvPr/>
          </p:nvSpPr>
          <p:spPr>
            <a:xfrm>
              <a:off x="3369903" y="1942348"/>
              <a:ext cx="1554479" cy="15544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36" name="Text Box 12"/>
            <p:cNvSpPr txBox="1">
              <a:spLocks noChangeArrowheads="1"/>
            </p:cNvSpPr>
            <p:nvPr/>
          </p:nvSpPr>
          <p:spPr bwMode="gray">
            <a:xfrm rot="18840000">
              <a:off x="3389492"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a:t>
              </a:r>
              <a:r>
                <a:rPr lang="de-DE" sz="700" b="1" dirty="0" smtClean="0">
                  <a:solidFill>
                    <a:schemeClr val="bg2"/>
                  </a:solidFill>
                  <a:latin typeface="+mj-lt"/>
                  <a:cs typeface="Arial" charset="0"/>
                </a:rPr>
                <a:t>HOUSE</a:t>
              </a:r>
              <a:endParaRPr lang="de-DE" sz="700" b="1" dirty="0">
                <a:solidFill>
                  <a:schemeClr val="bg2"/>
                </a:solidFill>
                <a:latin typeface="+mj-lt"/>
                <a:cs typeface="Arial" charset="0"/>
              </a:endParaRPr>
            </a:p>
          </p:txBody>
        </p:sp>
        <p:sp>
          <p:nvSpPr>
            <p:cNvPr id="37" name="Text Box 12"/>
            <p:cNvSpPr txBox="1">
              <a:spLocks noChangeArrowheads="1"/>
            </p:cNvSpPr>
            <p:nvPr/>
          </p:nvSpPr>
          <p:spPr bwMode="gray">
            <a:xfrm rot="2820000">
              <a:off x="3902941"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HOUSE</a:t>
              </a:r>
            </a:p>
          </p:txBody>
        </p:sp>
        <p:sp>
          <p:nvSpPr>
            <p:cNvPr id="38" name="Oval 37"/>
            <p:cNvSpPr/>
            <p:nvPr/>
          </p:nvSpPr>
          <p:spPr>
            <a:xfrm>
              <a:off x="3875632" y="2448078"/>
              <a:ext cx="548640" cy="548640"/>
            </a:xfrm>
            <a:prstGeom prst="ellipse">
              <a:avLst/>
            </a:prstGeom>
            <a:gradFill>
              <a:gsLst>
                <a:gs pos="0">
                  <a:schemeClr val="accent3">
                    <a:lumMod val="50000"/>
                  </a:schemeClr>
                </a:gs>
                <a:gs pos="50000">
                  <a:schemeClr val="accent3">
                    <a:lumMod val="75000"/>
                  </a:schemeClr>
                </a:gs>
                <a:gs pos="100000">
                  <a:schemeClr val="accent3">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000" b="1" u="sng" dirty="0"/>
                <a:t>POTUS</a:t>
              </a:r>
            </a:p>
            <a:p>
              <a:pPr algn="ctr"/>
              <a:r>
                <a:rPr lang="en-US" sz="1000" b="1" dirty="0"/>
                <a:t>VP</a:t>
              </a:r>
            </a:p>
          </p:txBody>
        </p:sp>
        <p:sp>
          <p:nvSpPr>
            <p:cNvPr id="39" name="TextBox 38"/>
            <p:cNvSpPr txBox="1"/>
            <p:nvPr/>
          </p:nvSpPr>
          <p:spPr>
            <a:xfrm>
              <a:off x="3721143" y="3089198"/>
              <a:ext cx="856325" cy="276999"/>
            </a:xfrm>
            <a:prstGeom prst="rect">
              <a:avLst/>
            </a:prstGeom>
            <a:noFill/>
          </p:spPr>
          <p:txBody>
            <a:bodyPr wrap="none" rtlCol="0">
              <a:spAutoFit/>
            </a:bodyPr>
            <a:lstStyle/>
            <a:p>
              <a:pPr algn="ctr"/>
              <a:r>
                <a:rPr lang="en-US" sz="600" b="1" dirty="0">
                  <a:solidFill>
                    <a:schemeClr val="bg1"/>
                  </a:solidFill>
                </a:rPr>
                <a:t>Intergovernmental</a:t>
              </a:r>
            </a:p>
            <a:p>
              <a:pPr algn="ctr"/>
              <a:r>
                <a:rPr lang="en-US" sz="600" b="1" dirty="0">
                  <a:solidFill>
                    <a:schemeClr val="bg1"/>
                  </a:solidFill>
                </a:rPr>
                <a:t>Affairs</a:t>
              </a:r>
            </a:p>
          </p:txBody>
        </p:sp>
        <p:sp>
          <p:nvSpPr>
            <p:cNvPr id="40" name="TextBox 39"/>
            <p:cNvSpPr txBox="1"/>
            <p:nvPr/>
          </p:nvSpPr>
          <p:spPr>
            <a:xfrm>
              <a:off x="3559004" y="2362764"/>
              <a:ext cx="319748" cy="198914"/>
            </a:xfrm>
            <a:prstGeom prst="rect">
              <a:avLst/>
            </a:prstGeom>
            <a:noFill/>
          </p:spPr>
          <p:txBody>
            <a:bodyPr wrap="none" rtlCol="0">
              <a:spAutoFit/>
            </a:bodyPr>
            <a:lstStyle/>
            <a:p>
              <a:pPr algn="ctr"/>
              <a:r>
                <a:rPr lang="en-US" sz="600" b="1" dirty="0">
                  <a:solidFill>
                    <a:schemeClr val="accent3">
                      <a:lumMod val="50000"/>
                    </a:schemeClr>
                  </a:solidFill>
                </a:rPr>
                <a:t>Legis.</a:t>
              </a:r>
            </a:p>
            <a:p>
              <a:pPr algn="ctr"/>
              <a:r>
                <a:rPr lang="en-US" sz="600" b="1" dirty="0">
                  <a:solidFill>
                    <a:schemeClr val="accent3">
                      <a:lumMod val="50000"/>
                    </a:schemeClr>
                  </a:solidFill>
                </a:rPr>
                <a:t>Affairs</a:t>
              </a:r>
            </a:p>
          </p:txBody>
        </p:sp>
        <p:sp>
          <p:nvSpPr>
            <p:cNvPr id="41" name="TextBox 40"/>
            <p:cNvSpPr txBox="1"/>
            <p:nvPr/>
          </p:nvSpPr>
          <p:spPr>
            <a:xfrm>
              <a:off x="4491468" y="2614437"/>
              <a:ext cx="347169" cy="198914"/>
            </a:xfrm>
            <a:prstGeom prst="rect">
              <a:avLst/>
            </a:prstGeom>
            <a:noFill/>
          </p:spPr>
          <p:txBody>
            <a:bodyPr wrap="none" rtlCol="0">
              <a:spAutoFit/>
            </a:bodyPr>
            <a:lstStyle/>
            <a:p>
              <a:pPr algn="ctr"/>
              <a:r>
                <a:rPr lang="en-US" sz="600" b="1" dirty="0">
                  <a:solidFill>
                    <a:schemeClr val="accent3">
                      <a:lumMod val="50000"/>
                    </a:schemeClr>
                  </a:solidFill>
                </a:rPr>
                <a:t>Cabinet</a:t>
              </a:r>
            </a:p>
            <a:p>
              <a:pPr algn="ctr"/>
              <a:r>
                <a:rPr lang="en-US" sz="600" b="1" dirty="0">
                  <a:solidFill>
                    <a:schemeClr val="accent3">
                      <a:lumMod val="50000"/>
                    </a:schemeClr>
                  </a:solidFill>
                </a:rPr>
                <a:t>Affairs</a:t>
              </a:r>
            </a:p>
          </p:txBody>
        </p:sp>
        <p:sp>
          <p:nvSpPr>
            <p:cNvPr id="42" name="TextBox 41"/>
            <p:cNvSpPr txBox="1"/>
            <p:nvPr/>
          </p:nvSpPr>
          <p:spPr>
            <a:xfrm>
              <a:off x="3404507" y="2756767"/>
              <a:ext cx="468398" cy="184666"/>
            </a:xfrm>
            <a:prstGeom prst="rect">
              <a:avLst/>
            </a:prstGeom>
            <a:noFill/>
          </p:spPr>
          <p:txBody>
            <a:bodyPr wrap="none" rtlCol="0">
              <a:spAutoFit/>
            </a:bodyPr>
            <a:lstStyle/>
            <a:p>
              <a:pPr algn="ctr"/>
              <a:r>
                <a:rPr lang="en-US" sz="600" b="1" dirty="0">
                  <a:solidFill>
                    <a:schemeClr val="bg1"/>
                  </a:solidFill>
                </a:rPr>
                <a:t>Comms</a:t>
              </a:r>
            </a:p>
          </p:txBody>
        </p:sp>
        <p:sp>
          <p:nvSpPr>
            <p:cNvPr id="43" name="Oval 42"/>
            <p:cNvSpPr/>
            <p:nvPr/>
          </p:nvSpPr>
          <p:spPr>
            <a:xfrm>
              <a:off x="4012296" y="1808003"/>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t>NSC</a:t>
              </a:r>
            </a:p>
          </p:txBody>
        </p:sp>
        <p:sp>
          <p:nvSpPr>
            <p:cNvPr id="44" name="Oval 43"/>
            <p:cNvSpPr/>
            <p:nvPr/>
          </p:nvSpPr>
          <p:spPr>
            <a:xfrm>
              <a:off x="4667785" y="2976864"/>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DPC</a:t>
              </a:r>
            </a:p>
          </p:txBody>
        </p:sp>
        <p:sp>
          <p:nvSpPr>
            <p:cNvPr id="45" name="Oval 44"/>
            <p:cNvSpPr/>
            <p:nvPr/>
          </p:nvSpPr>
          <p:spPr>
            <a:xfrm>
              <a:off x="3325752" y="2980131"/>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NEC</a:t>
              </a:r>
            </a:p>
          </p:txBody>
        </p:sp>
        <p:sp>
          <p:nvSpPr>
            <p:cNvPr id="46" name="Text Box 12"/>
            <p:cNvSpPr txBox="1">
              <a:spLocks noChangeArrowheads="1"/>
            </p:cNvSpPr>
            <p:nvPr/>
          </p:nvSpPr>
          <p:spPr bwMode="gray">
            <a:xfrm rot="3240000">
              <a:off x="4218403"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47" name="Text Box 12"/>
            <p:cNvSpPr txBox="1">
              <a:spLocks noChangeArrowheads="1"/>
            </p:cNvSpPr>
            <p:nvPr/>
          </p:nvSpPr>
          <p:spPr bwMode="gray">
            <a:xfrm rot="18240000">
              <a:off x="3027120"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48" name="Oval 47"/>
            <p:cNvSpPr/>
            <p:nvPr/>
          </p:nvSpPr>
          <p:spPr>
            <a:xfrm>
              <a:off x="4527893"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CAO</a:t>
              </a:r>
            </a:p>
          </p:txBody>
        </p:sp>
        <p:sp>
          <p:nvSpPr>
            <p:cNvPr id="49" name="Oval 48"/>
            <p:cNvSpPr/>
            <p:nvPr/>
          </p:nvSpPr>
          <p:spPr>
            <a:xfrm>
              <a:off x="4527893" y="3461120"/>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50" b="1" dirty="0">
                  <a:solidFill>
                    <a:schemeClr val="bg1"/>
                  </a:solidFill>
                </a:rPr>
                <a:t>CHCO</a:t>
              </a:r>
            </a:p>
          </p:txBody>
        </p:sp>
        <p:sp>
          <p:nvSpPr>
            <p:cNvPr id="50" name="Oval 49"/>
            <p:cNvSpPr/>
            <p:nvPr/>
          </p:nvSpPr>
          <p:spPr>
            <a:xfrm>
              <a:off x="4995225" y="2582428"/>
              <a:ext cx="274320" cy="27432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PMC</a:t>
              </a:r>
            </a:p>
          </p:txBody>
        </p:sp>
        <p:sp>
          <p:nvSpPr>
            <p:cNvPr id="51" name="Oval 50"/>
            <p:cNvSpPr/>
            <p:nvPr/>
          </p:nvSpPr>
          <p:spPr>
            <a:xfrm>
              <a:off x="3467990" y="1702521"/>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PIC</a:t>
              </a:r>
            </a:p>
          </p:txBody>
        </p:sp>
        <p:sp>
          <p:nvSpPr>
            <p:cNvPr id="52" name="Oval 51"/>
            <p:cNvSpPr/>
            <p:nvPr/>
          </p:nvSpPr>
          <p:spPr>
            <a:xfrm>
              <a:off x="3467990" y="3461120"/>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CIO</a:t>
              </a:r>
            </a:p>
          </p:txBody>
        </p:sp>
        <p:sp>
          <p:nvSpPr>
            <p:cNvPr id="53" name="Oval 52"/>
            <p:cNvSpPr/>
            <p:nvPr/>
          </p:nvSpPr>
          <p:spPr>
            <a:xfrm>
              <a:off x="3023536" y="2582428"/>
              <a:ext cx="274320" cy="27432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CFO</a:t>
              </a:r>
            </a:p>
          </p:txBody>
        </p:sp>
        <p:sp>
          <p:nvSpPr>
            <p:cNvPr id="54" name="Text Box 9"/>
            <p:cNvSpPr txBox="1">
              <a:spLocks noChangeArrowheads="1"/>
            </p:cNvSpPr>
            <p:nvPr/>
          </p:nvSpPr>
          <p:spPr bwMode="gray">
            <a:xfrm>
              <a:off x="3587752" y="2707594"/>
              <a:ext cx="1136536" cy="743694"/>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WHITE HOUSE</a:t>
              </a:r>
            </a:p>
          </p:txBody>
        </p:sp>
        <p:sp>
          <p:nvSpPr>
            <p:cNvPr id="55" name="TextBox 54"/>
            <p:cNvSpPr txBox="1"/>
            <p:nvPr/>
          </p:nvSpPr>
          <p:spPr>
            <a:xfrm>
              <a:off x="4000941" y="2156375"/>
              <a:ext cx="620684" cy="276999"/>
            </a:xfrm>
            <a:prstGeom prst="rect">
              <a:avLst/>
            </a:prstGeom>
            <a:noFill/>
          </p:spPr>
          <p:txBody>
            <a:bodyPr wrap="none" rtlCol="0">
              <a:spAutoFit/>
            </a:bodyPr>
            <a:lstStyle/>
            <a:p>
              <a:pPr algn="ctr"/>
              <a:r>
                <a:rPr lang="en-US" sz="600" b="1" dirty="0">
                  <a:solidFill>
                    <a:schemeClr val="bg1"/>
                  </a:solidFill>
                </a:rPr>
                <a:t>Presidential</a:t>
              </a:r>
            </a:p>
            <a:p>
              <a:pPr algn="ctr"/>
              <a:r>
                <a:rPr lang="en-US" sz="600" b="1" dirty="0">
                  <a:solidFill>
                    <a:schemeClr val="bg1"/>
                  </a:solidFill>
                </a:rPr>
                <a:t>Personnel</a:t>
              </a:r>
            </a:p>
          </p:txBody>
        </p:sp>
      </p:grpSp>
    </p:spTree>
    <p:extLst>
      <p:ext uri="{BB962C8B-B14F-4D97-AF65-F5344CB8AC3E}">
        <p14:creationId xmlns:p14="http://schemas.microsoft.com/office/powerpoint/2010/main" val="239777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The </a:t>
            </a:r>
            <a:r>
              <a:rPr lang="en-US" dirty="0">
                <a:effectLst/>
              </a:rPr>
              <a:t>g</a:t>
            </a:r>
            <a:r>
              <a:rPr lang="en-US" dirty="0" smtClean="0">
                <a:effectLst/>
              </a:rPr>
              <a:t>overning </a:t>
            </a:r>
            <a:r>
              <a:rPr lang="en-US" dirty="0">
                <a:effectLst/>
              </a:rPr>
              <a:t>c</a:t>
            </a:r>
            <a:r>
              <a:rPr lang="en-US" dirty="0" smtClean="0">
                <a:effectLst/>
              </a:rPr>
              <a:t>hallenge </a:t>
            </a:r>
            <a:endParaRPr lang="en-US" dirty="0">
              <a:effectLst/>
            </a:endParaRPr>
          </a:p>
        </p:txBody>
      </p:sp>
      <p:sp>
        <p:nvSpPr>
          <p:cNvPr id="3" name="Content Placeholder 2"/>
          <p:cNvSpPr>
            <a:spLocks noGrp="1"/>
          </p:cNvSpPr>
          <p:nvPr>
            <p:ph idx="1"/>
          </p:nvPr>
        </p:nvSpPr>
        <p:spPr>
          <a:xfrm>
            <a:off x="461727" y="1094038"/>
            <a:ext cx="8501204" cy="3192767"/>
          </a:xfrm>
        </p:spPr>
        <p:txBody>
          <a:bodyPr>
            <a:noAutofit/>
          </a:bodyPr>
          <a:lstStyle/>
          <a:p>
            <a:r>
              <a:rPr lang="en-US" sz="1500" dirty="0" smtClean="0">
                <a:effectLst/>
              </a:rPr>
              <a:t>Governing is a complex task- significant interaction and integration of different people, processes, and structures is necessary to get things done</a:t>
            </a:r>
          </a:p>
          <a:p>
            <a:r>
              <a:rPr lang="en-US" sz="1500" dirty="0" smtClean="0">
                <a:effectLst/>
              </a:rPr>
              <a:t>The Center of Government includes the entities and relationships closest to the president that:</a:t>
            </a:r>
          </a:p>
          <a:p>
            <a:pPr lvl="1"/>
            <a:r>
              <a:rPr lang="en-US" sz="1500" dirty="0" smtClean="0">
                <a:effectLst/>
              </a:rPr>
              <a:t>Cross the many silos of government</a:t>
            </a:r>
          </a:p>
          <a:p>
            <a:pPr lvl="1"/>
            <a:r>
              <a:rPr lang="en-US" sz="1500" dirty="0" smtClean="0">
                <a:effectLst/>
              </a:rPr>
              <a:t>Should be used to effectively implement and advance his/her policy priorities</a:t>
            </a:r>
          </a:p>
          <a:p>
            <a:pPr lvl="1"/>
            <a:r>
              <a:rPr lang="en-US" sz="1500" dirty="0" smtClean="0">
                <a:effectLst/>
              </a:rPr>
              <a:t>Deal with other critical issues as they arise</a:t>
            </a:r>
          </a:p>
          <a:p>
            <a:r>
              <a:rPr lang="en-US" sz="1500" dirty="0" smtClean="0">
                <a:effectLst/>
              </a:rPr>
              <a:t>This high level report: </a:t>
            </a:r>
          </a:p>
          <a:p>
            <a:pPr lvl="1"/>
            <a:r>
              <a:rPr lang="en-US" sz="1500" dirty="0" smtClean="0">
                <a:effectLst/>
              </a:rPr>
              <a:t>Outlines the core </a:t>
            </a:r>
            <a:r>
              <a:rPr lang="en-US" sz="1500" dirty="0">
                <a:effectLst/>
              </a:rPr>
              <a:t>principles and components </a:t>
            </a:r>
            <a:r>
              <a:rPr lang="en-US" sz="1500" dirty="0" smtClean="0">
                <a:effectLst/>
              </a:rPr>
              <a:t>of the Center of Government</a:t>
            </a:r>
          </a:p>
          <a:p>
            <a:pPr lvl="1"/>
            <a:r>
              <a:rPr lang="en-US" sz="1500" dirty="0" smtClean="0">
                <a:effectLst/>
              </a:rPr>
              <a:t>Identifies how the </a:t>
            </a:r>
            <a:r>
              <a:rPr lang="en-US" sz="1500" dirty="0">
                <a:effectLst/>
              </a:rPr>
              <a:t>Center of </a:t>
            </a:r>
            <a:r>
              <a:rPr lang="en-US" sz="1500" dirty="0" smtClean="0">
                <a:effectLst/>
              </a:rPr>
              <a:t>Government enables effective policy execution </a:t>
            </a:r>
          </a:p>
          <a:p>
            <a:pPr lvl="1"/>
            <a:r>
              <a:rPr lang="en-US" sz="1500" dirty="0" smtClean="0">
                <a:effectLst/>
              </a:rPr>
              <a:t>Recommends ways the transition teams can incorporate the Center of Government now in their approach to agency review and policy implementation in order to hit the ground running</a:t>
            </a:r>
          </a:p>
        </p:txBody>
      </p:sp>
      <p:sp>
        <p:nvSpPr>
          <p:cNvPr id="5" name="Slide Number Placeholder 4"/>
          <p:cNvSpPr>
            <a:spLocks noGrp="1"/>
          </p:cNvSpPr>
          <p:nvPr>
            <p:ph type="sldNum" sz="quarter" idx="11"/>
          </p:nvPr>
        </p:nvSpPr>
        <p:spPr/>
        <p:txBody>
          <a:bodyPr/>
          <a:lstStyle/>
          <a:p>
            <a:fld id="{FD63A201-83EB-417A-9E8F-A2C13DB2C730}" type="slidenum">
              <a:rPr lang="en-US" smtClean="0"/>
              <a:t>2</a:t>
            </a:fld>
            <a:endParaRPr lang="en-US" dirty="0"/>
          </a:p>
        </p:txBody>
      </p:sp>
    </p:spTree>
    <p:extLst>
      <p:ext uri="{BB962C8B-B14F-4D97-AF65-F5344CB8AC3E}">
        <p14:creationId xmlns:p14="http://schemas.microsoft.com/office/powerpoint/2010/main" val="926971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004" y="220548"/>
            <a:ext cx="8528682" cy="829319"/>
          </a:xfrm>
        </p:spPr>
        <p:txBody>
          <a:bodyPr>
            <a:normAutofit fontScale="90000"/>
          </a:bodyPr>
          <a:lstStyle/>
          <a:p>
            <a:pPr algn="ctr"/>
            <a:r>
              <a:rPr lang="en-US" dirty="0" smtClean="0">
                <a:effectLst/>
              </a:rPr>
              <a:t>Other issues applicable to the Center of Government</a:t>
            </a:r>
            <a:endParaRPr lang="en-US" dirty="0">
              <a:effectLst/>
            </a:endParaRPr>
          </a:p>
        </p:txBody>
      </p:sp>
      <p:sp>
        <p:nvSpPr>
          <p:cNvPr id="2" name="Slide Number Placeholder 1"/>
          <p:cNvSpPr>
            <a:spLocks noGrp="1"/>
          </p:cNvSpPr>
          <p:nvPr>
            <p:ph type="sldNum" sz="quarter" idx="11"/>
          </p:nvPr>
        </p:nvSpPr>
        <p:spPr/>
        <p:txBody>
          <a:bodyPr/>
          <a:lstStyle/>
          <a:p>
            <a:fld id="{FD63A201-83EB-417A-9E8F-A2C13DB2C730}" type="slidenum">
              <a:rPr lang="en-US" smtClean="0"/>
              <a:t>20</a:t>
            </a:fld>
            <a:endParaRPr lang="en-US" dirty="0"/>
          </a:p>
        </p:txBody>
      </p:sp>
      <p:sp>
        <p:nvSpPr>
          <p:cNvPr id="7" name="Content Placeholder 4"/>
          <p:cNvSpPr txBox="1">
            <a:spLocks/>
          </p:cNvSpPr>
          <p:nvPr/>
        </p:nvSpPr>
        <p:spPr>
          <a:xfrm>
            <a:off x="343004" y="1241777"/>
            <a:ext cx="8528682" cy="337873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dirty="0" smtClean="0">
                <a:effectLst/>
              </a:rPr>
              <a:t>The Center of Government should also be utilized in the development, coordination and implementation of policy issues that an incoming administration will face</a:t>
            </a:r>
          </a:p>
          <a:p>
            <a:r>
              <a:rPr lang="en-US" dirty="0" smtClean="0">
                <a:effectLst/>
              </a:rPr>
              <a:t>These include but are not limited to: </a:t>
            </a:r>
            <a:r>
              <a:rPr lang="en-US" sz="2200" dirty="0" smtClean="0">
                <a:effectLst/>
              </a:rPr>
              <a:t>development </a:t>
            </a:r>
            <a:r>
              <a:rPr lang="en-US" sz="2200" dirty="0">
                <a:effectLst/>
              </a:rPr>
              <a:t>of the </a:t>
            </a:r>
            <a:r>
              <a:rPr lang="en-US" sz="2200" dirty="0" smtClean="0">
                <a:effectLst/>
              </a:rPr>
              <a:t>budget, technology and cybersecurity breaches, terrorist threats and incidents, social security, immigration, infrastructure, health care reform, education, tax reform, veterans affairs, </a:t>
            </a:r>
            <a:r>
              <a:rPr lang="en-US" dirty="0">
                <a:effectLst/>
              </a:rPr>
              <a:t>management of government as an </a:t>
            </a:r>
            <a:r>
              <a:rPr lang="en-US" dirty="0" smtClean="0">
                <a:effectLst/>
              </a:rPr>
              <a:t>enterprise</a:t>
            </a:r>
            <a:endParaRPr lang="en-US" dirty="0">
              <a:effectLst/>
            </a:endParaRPr>
          </a:p>
        </p:txBody>
      </p:sp>
    </p:spTree>
    <p:extLst>
      <p:ext uri="{BB962C8B-B14F-4D97-AF65-F5344CB8AC3E}">
        <p14:creationId xmlns:p14="http://schemas.microsoft.com/office/powerpoint/2010/main" val="4233287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63A201-83EB-417A-9E8F-A2C13DB2C730}" type="slidenum">
              <a:rPr lang="en-US" smtClean="0"/>
              <a:t>21</a:t>
            </a:fld>
            <a:endParaRPr lang="en-US" dirty="0"/>
          </a:p>
        </p:txBody>
      </p:sp>
      <p:graphicFrame>
        <p:nvGraphicFramePr>
          <p:cNvPr id="6" name="Diagram 5"/>
          <p:cNvGraphicFramePr/>
          <p:nvPr>
            <p:extLst>
              <p:ext uri="{D42A27DB-BD31-4B8C-83A1-F6EECF244321}">
                <p14:modId xmlns:p14="http://schemas.microsoft.com/office/powerpoint/2010/main" val="3723555795"/>
              </p:ext>
            </p:extLst>
          </p:nvPr>
        </p:nvGraphicFramePr>
        <p:xfrm>
          <a:off x="228391" y="923248"/>
          <a:ext cx="7903779" cy="3700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4"/>
          <p:cNvSpPr/>
          <p:nvPr/>
        </p:nvSpPr>
        <p:spPr>
          <a:xfrm>
            <a:off x="109728" y="71843"/>
            <a:ext cx="8727034" cy="7694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lvl="0" algn="ctr">
              <a:lnSpc>
                <a:spcPct val="90000"/>
              </a:lnSpc>
              <a:spcBef>
                <a:spcPct val="0"/>
              </a:spcBef>
              <a:spcAft>
                <a:spcPct val="35000"/>
              </a:spcAft>
            </a:pPr>
            <a:r>
              <a:rPr lang="en-US" sz="3200" dirty="0">
                <a:solidFill>
                  <a:schemeClr val="tx1"/>
                </a:solidFill>
                <a:latin typeface="+mj-lt"/>
                <a:ea typeface="+mj-ea"/>
                <a:cs typeface="+mj-cs"/>
              </a:rPr>
              <a:t>Key steps for the FY </a:t>
            </a:r>
            <a:r>
              <a:rPr lang="en-US" sz="3200" dirty="0" smtClean="0">
                <a:solidFill>
                  <a:schemeClr val="tx1"/>
                </a:solidFill>
                <a:latin typeface="+mj-lt"/>
                <a:ea typeface="+mj-ea"/>
                <a:cs typeface="+mj-cs"/>
              </a:rPr>
              <a:t>2018 budget </a:t>
            </a:r>
            <a:endParaRPr lang="en-US" sz="3200" dirty="0">
              <a:solidFill>
                <a:schemeClr val="tx1"/>
              </a:solidFill>
              <a:latin typeface="+mj-lt"/>
              <a:ea typeface="+mj-ea"/>
              <a:cs typeface="+mj-cs"/>
            </a:endParaRPr>
          </a:p>
        </p:txBody>
      </p:sp>
      <p:grpSp>
        <p:nvGrpSpPr>
          <p:cNvPr id="2" name="Group 1"/>
          <p:cNvGrpSpPr/>
          <p:nvPr/>
        </p:nvGrpSpPr>
        <p:grpSpPr>
          <a:xfrm>
            <a:off x="228392" y="4462361"/>
            <a:ext cx="7718383" cy="604303"/>
            <a:chOff x="9544603" y="4083314"/>
            <a:chExt cx="2378802" cy="1356426"/>
          </a:xfrm>
        </p:grpSpPr>
        <p:sp>
          <p:nvSpPr>
            <p:cNvPr id="8" name="Rounded Rectangle 7"/>
            <p:cNvSpPr/>
            <p:nvPr/>
          </p:nvSpPr>
          <p:spPr>
            <a:xfrm>
              <a:off x="9763049" y="4083314"/>
              <a:ext cx="2112001" cy="1181696"/>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Rounded Rectangle 4"/>
            <p:cNvSpPr/>
            <p:nvPr/>
          </p:nvSpPr>
          <p:spPr>
            <a:xfrm>
              <a:off x="9544603" y="4373417"/>
              <a:ext cx="2378802" cy="106632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lvl="0" defTabSz="666750">
                <a:lnSpc>
                  <a:spcPct val="90000"/>
                </a:lnSpc>
                <a:spcBef>
                  <a:spcPct val="0"/>
                </a:spcBef>
                <a:spcAft>
                  <a:spcPct val="35000"/>
                </a:spcAft>
              </a:pPr>
              <a:r>
                <a:rPr lang="en-US" sz="1350" b="1" kern="1200" baseline="0" dirty="0" smtClean="0"/>
                <a:t>Note</a:t>
              </a:r>
              <a:r>
                <a:rPr lang="en-US" sz="1350" kern="1200" baseline="0" dirty="0" smtClean="0"/>
                <a:t>: The </a:t>
              </a:r>
              <a:r>
                <a:rPr lang="en-US" sz="1350" b="1" kern="1200" baseline="0" dirty="0" smtClean="0">
                  <a:solidFill>
                    <a:schemeClr val="accent6"/>
                  </a:solidFill>
                </a:rPr>
                <a:t>FY</a:t>
              </a:r>
              <a:r>
                <a:rPr lang="en-US" sz="1350" b="1" kern="1200" baseline="0" dirty="0" smtClean="0"/>
                <a:t> </a:t>
              </a:r>
              <a:r>
                <a:rPr lang="en-US" sz="1350" b="1" kern="1200" baseline="0" dirty="0" smtClean="0">
                  <a:solidFill>
                    <a:schemeClr val="accent6"/>
                  </a:solidFill>
                </a:rPr>
                <a:t>2017 </a:t>
              </a:r>
              <a:r>
                <a:rPr lang="en-US" sz="1350" dirty="0" smtClean="0"/>
                <a:t>budget m</a:t>
              </a:r>
              <a:r>
                <a:rPr lang="en-US" sz="1350" kern="1200" baseline="0" dirty="0" smtClean="0"/>
                <a:t>ay not be finalized upon inauguration and the</a:t>
              </a:r>
              <a:r>
                <a:rPr lang="en-US" sz="1350" kern="1200" dirty="0" smtClean="0"/>
                <a:t> </a:t>
              </a:r>
              <a:r>
                <a:rPr lang="en-US" sz="1350" b="1" kern="1200" baseline="0" dirty="0" smtClean="0">
                  <a:solidFill>
                    <a:schemeClr val="accent6"/>
                  </a:solidFill>
                </a:rPr>
                <a:t>FY 2019</a:t>
              </a:r>
              <a:r>
                <a:rPr lang="en-US" sz="1350" b="1" kern="1200" dirty="0" smtClean="0">
                  <a:solidFill>
                    <a:schemeClr val="accent6"/>
                  </a:solidFill>
                </a:rPr>
                <a:t> </a:t>
              </a:r>
              <a:r>
                <a:rPr lang="en-US" sz="1350" kern="1200" dirty="0" smtClean="0"/>
                <a:t>budget process begins January 2017 (through April</a:t>
              </a:r>
              <a:r>
                <a:rPr lang="en-US" sz="1350" b="1" kern="1200" dirty="0" smtClean="0"/>
                <a:t>)</a:t>
              </a:r>
              <a:endParaRPr lang="en-US" sz="1350" kern="1200" dirty="0"/>
            </a:p>
          </p:txBody>
        </p:sp>
      </p:grpSp>
      <p:sp>
        <p:nvSpPr>
          <p:cNvPr id="12" name="Down Arrow 11"/>
          <p:cNvSpPr/>
          <p:nvPr/>
        </p:nvSpPr>
        <p:spPr>
          <a:xfrm>
            <a:off x="8271717" y="1020538"/>
            <a:ext cx="704193" cy="3269166"/>
          </a:xfrm>
          <a:prstGeom prst="downArrow">
            <a:avLst/>
          </a:prstGeom>
          <a:gradFill>
            <a:gsLst>
              <a:gs pos="2000">
                <a:schemeClr val="accent6">
                  <a:lumMod val="60000"/>
                  <a:lumOff val="40000"/>
                </a:schemeClr>
              </a:gs>
              <a:gs pos="100000">
                <a:schemeClr val="accent6"/>
              </a:gs>
            </a:gsLst>
            <a:lin ang="5400000" scaled="1"/>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4772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4" y="35269"/>
            <a:ext cx="9118736" cy="1175235"/>
          </a:xfrm>
        </p:spPr>
        <p:txBody>
          <a:bodyPr>
            <a:noAutofit/>
          </a:bodyPr>
          <a:lstStyle/>
          <a:p>
            <a:pPr algn="ctr"/>
            <a:r>
              <a:rPr lang="en-US" sz="2800" dirty="0" smtClean="0">
                <a:effectLst/>
              </a:rPr>
              <a:t>Applicable Center of Government levers in budget development</a:t>
            </a:r>
            <a:endParaRPr lang="en-US" sz="2800"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22</a:t>
            </a:fld>
            <a:endParaRPr lang="en-US" dirty="0"/>
          </a:p>
        </p:txBody>
      </p:sp>
      <p:sp>
        <p:nvSpPr>
          <p:cNvPr id="6" name="Content Placeholder 2"/>
          <p:cNvSpPr txBox="1">
            <a:spLocks/>
          </p:cNvSpPr>
          <p:nvPr/>
        </p:nvSpPr>
        <p:spPr>
          <a:xfrm>
            <a:off x="576471" y="1401856"/>
            <a:ext cx="7991058" cy="346831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 typeface="Arial"/>
              <a:buNone/>
            </a:pPr>
            <a:endParaRPr lang="en-US" sz="2300" dirty="0" smtClean="0"/>
          </a:p>
        </p:txBody>
      </p:sp>
      <p:grpSp>
        <p:nvGrpSpPr>
          <p:cNvPr id="7" name="Group 6"/>
          <p:cNvGrpSpPr/>
          <p:nvPr/>
        </p:nvGrpSpPr>
        <p:grpSpPr>
          <a:xfrm>
            <a:off x="5871719" y="1157972"/>
            <a:ext cx="3019922" cy="2844902"/>
            <a:chOff x="3023536" y="1702521"/>
            <a:chExt cx="2246009" cy="2042931"/>
          </a:xfrm>
        </p:grpSpPr>
        <p:sp>
          <p:nvSpPr>
            <p:cNvPr id="8" name="Text Box 9"/>
            <p:cNvSpPr txBox="1">
              <a:spLocks noChangeArrowheads="1"/>
            </p:cNvSpPr>
            <p:nvPr/>
          </p:nvSpPr>
          <p:spPr bwMode="gray">
            <a:xfrm>
              <a:off x="3578727" y="2192523"/>
              <a:ext cx="1136536" cy="1470317"/>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OMB</a:t>
              </a:r>
              <a:endParaRPr lang="de-DE" sz="675" b="1" dirty="0">
                <a:solidFill>
                  <a:schemeClr val="bg2"/>
                </a:solidFill>
                <a:latin typeface="+mj-lt"/>
                <a:cs typeface="Arial" charset="0"/>
              </a:endParaRPr>
            </a:p>
          </p:txBody>
        </p:sp>
        <p:sp>
          <p:nvSpPr>
            <p:cNvPr id="9" name="Oval 8"/>
            <p:cNvSpPr>
              <a:spLocks noChangeAspect="1"/>
            </p:cNvSpPr>
            <p:nvPr/>
          </p:nvSpPr>
          <p:spPr>
            <a:xfrm>
              <a:off x="3141302" y="1723760"/>
              <a:ext cx="2011680" cy="201168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0" name="Oval 9"/>
            <p:cNvSpPr>
              <a:spLocks noChangeAspect="1"/>
            </p:cNvSpPr>
            <p:nvPr/>
          </p:nvSpPr>
          <p:spPr>
            <a:xfrm>
              <a:off x="3369903" y="1942348"/>
              <a:ext cx="1554479" cy="15544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1" name="Text Box 12"/>
            <p:cNvSpPr txBox="1">
              <a:spLocks noChangeArrowheads="1"/>
            </p:cNvSpPr>
            <p:nvPr/>
          </p:nvSpPr>
          <p:spPr bwMode="gray">
            <a:xfrm rot="18840000">
              <a:off x="3389492"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a:t>
              </a:r>
              <a:r>
                <a:rPr lang="de-DE" sz="700" b="1" dirty="0" smtClean="0">
                  <a:solidFill>
                    <a:schemeClr val="bg2"/>
                  </a:solidFill>
                  <a:latin typeface="+mj-lt"/>
                  <a:cs typeface="Arial" charset="0"/>
                </a:rPr>
                <a:t>HOUSE</a:t>
              </a:r>
              <a:endParaRPr lang="de-DE" sz="700" b="1" dirty="0">
                <a:solidFill>
                  <a:schemeClr val="bg2"/>
                </a:solidFill>
                <a:latin typeface="+mj-lt"/>
                <a:cs typeface="Arial" charset="0"/>
              </a:endParaRPr>
            </a:p>
          </p:txBody>
        </p:sp>
        <p:sp>
          <p:nvSpPr>
            <p:cNvPr id="12" name="Text Box 12"/>
            <p:cNvSpPr txBox="1">
              <a:spLocks noChangeArrowheads="1"/>
            </p:cNvSpPr>
            <p:nvPr/>
          </p:nvSpPr>
          <p:spPr bwMode="gray">
            <a:xfrm rot="2820000">
              <a:off x="3902941" y="2121029"/>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HOUSE</a:t>
              </a:r>
            </a:p>
          </p:txBody>
        </p:sp>
        <p:sp>
          <p:nvSpPr>
            <p:cNvPr id="13" name="Oval 12"/>
            <p:cNvSpPr/>
            <p:nvPr/>
          </p:nvSpPr>
          <p:spPr>
            <a:xfrm>
              <a:off x="3875632" y="2448078"/>
              <a:ext cx="548640" cy="548640"/>
            </a:xfrm>
            <a:prstGeom prst="ellipse">
              <a:avLst/>
            </a:prstGeom>
            <a:gradFill>
              <a:gsLst>
                <a:gs pos="0">
                  <a:schemeClr val="accent3">
                    <a:lumMod val="50000"/>
                  </a:schemeClr>
                </a:gs>
                <a:gs pos="50000">
                  <a:schemeClr val="accent3">
                    <a:lumMod val="75000"/>
                  </a:schemeClr>
                </a:gs>
                <a:gs pos="100000">
                  <a:schemeClr val="accent3">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000" b="1" u="sng" dirty="0"/>
                <a:t>POTUS</a:t>
              </a:r>
            </a:p>
            <a:p>
              <a:pPr algn="ctr"/>
              <a:r>
                <a:rPr lang="en-US" sz="1000" b="1" dirty="0"/>
                <a:t>VP</a:t>
              </a:r>
            </a:p>
          </p:txBody>
        </p:sp>
        <p:sp>
          <p:nvSpPr>
            <p:cNvPr id="14" name="TextBox 13"/>
            <p:cNvSpPr txBox="1"/>
            <p:nvPr/>
          </p:nvSpPr>
          <p:spPr>
            <a:xfrm>
              <a:off x="3721143" y="3089198"/>
              <a:ext cx="856325" cy="276999"/>
            </a:xfrm>
            <a:prstGeom prst="rect">
              <a:avLst/>
            </a:prstGeom>
            <a:noFill/>
          </p:spPr>
          <p:txBody>
            <a:bodyPr wrap="none" rtlCol="0">
              <a:spAutoFit/>
            </a:bodyPr>
            <a:lstStyle/>
            <a:p>
              <a:pPr algn="ctr"/>
              <a:r>
                <a:rPr lang="en-US" sz="600" b="1" dirty="0">
                  <a:solidFill>
                    <a:schemeClr val="bg1"/>
                  </a:solidFill>
                </a:rPr>
                <a:t>Intergovernmental</a:t>
              </a:r>
            </a:p>
            <a:p>
              <a:pPr algn="ctr"/>
              <a:r>
                <a:rPr lang="en-US" sz="600" b="1" dirty="0">
                  <a:solidFill>
                    <a:schemeClr val="bg1"/>
                  </a:solidFill>
                </a:rPr>
                <a:t>Affairs</a:t>
              </a:r>
            </a:p>
          </p:txBody>
        </p:sp>
        <p:sp>
          <p:nvSpPr>
            <p:cNvPr id="15" name="TextBox 14"/>
            <p:cNvSpPr txBox="1"/>
            <p:nvPr/>
          </p:nvSpPr>
          <p:spPr>
            <a:xfrm>
              <a:off x="3559004" y="2362764"/>
              <a:ext cx="319748" cy="198914"/>
            </a:xfrm>
            <a:prstGeom prst="rect">
              <a:avLst/>
            </a:prstGeom>
            <a:noFill/>
          </p:spPr>
          <p:txBody>
            <a:bodyPr wrap="none" rtlCol="0">
              <a:spAutoFit/>
            </a:bodyPr>
            <a:lstStyle/>
            <a:p>
              <a:pPr algn="ctr"/>
              <a:r>
                <a:rPr lang="en-US" sz="600" b="1" dirty="0">
                  <a:solidFill>
                    <a:schemeClr val="accent3">
                      <a:lumMod val="50000"/>
                    </a:schemeClr>
                  </a:solidFill>
                </a:rPr>
                <a:t>Legis.</a:t>
              </a:r>
            </a:p>
            <a:p>
              <a:pPr algn="ctr"/>
              <a:r>
                <a:rPr lang="en-US" sz="600" b="1" dirty="0">
                  <a:solidFill>
                    <a:schemeClr val="accent3">
                      <a:lumMod val="50000"/>
                    </a:schemeClr>
                  </a:solidFill>
                </a:rPr>
                <a:t>Affairs</a:t>
              </a:r>
            </a:p>
          </p:txBody>
        </p:sp>
        <p:sp>
          <p:nvSpPr>
            <p:cNvPr id="16" name="TextBox 15"/>
            <p:cNvSpPr txBox="1"/>
            <p:nvPr/>
          </p:nvSpPr>
          <p:spPr>
            <a:xfrm>
              <a:off x="4491468" y="2614437"/>
              <a:ext cx="347169" cy="198914"/>
            </a:xfrm>
            <a:prstGeom prst="rect">
              <a:avLst/>
            </a:prstGeom>
            <a:noFill/>
          </p:spPr>
          <p:txBody>
            <a:bodyPr wrap="none" rtlCol="0">
              <a:spAutoFit/>
            </a:bodyPr>
            <a:lstStyle/>
            <a:p>
              <a:pPr algn="ctr"/>
              <a:r>
                <a:rPr lang="en-US" sz="600" b="1" dirty="0">
                  <a:solidFill>
                    <a:schemeClr val="accent3">
                      <a:lumMod val="50000"/>
                    </a:schemeClr>
                  </a:solidFill>
                </a:rPr>
                <a:t>Cabinet</a:t>
              </a:r>
            </a:p>
            <a:p>
              <a:pPr algn="ctr"/>
              <a:r>
                <a:rPr lang="en-US" sz="600" b="1" dirty="0">
                  <a:solidFill>
                    <a:schemeClr val="accent3">
                      <a:lumMod val="50000"/>
                    </a:schemeClr>
                  </a:solidFill>
                </a:rPr>
                <a:t>Affairs</a:t>
              </a:r>
            </a:p>
          </p:txBody>
        </p:sp>
        <p:sp>
          <p:nvSpPr>
            <p:cNvPr id="17" name="TextBox 16"/>
            <p:cNvSpPr txBox="1"/>
            <p:nvPr/>
          </p:nvSpPr>
          <p:spPr>
            <a:xfrm>
              <a:off x="3464524" y="2756767"/>
              <a:ext cx="348362" cy="132609"/>
            </a:xfrm>
            <a:prstGeom prst="rect">
              <a:avLst/>
            </a:prstGeom>
            <a:noFill/>
          </p:spPr>
          <p:txBody>
            <a:bodyPr wrap="none" rtlCol="0">
              <a:spAutoFit/>
            </a:bodyPr>
            <a:lstStyle/>
            <a:p>
              <a:pPr algn="ctr"/>
              <a:r>
                <a:rPr lang="en-US" sz="600" b="1" dirty="0">
                  <a:solidFill>
                    <a:schemeClr val="accent3">
                      <a:lumMod val="50000"/>
                    </a:schemeClr>
                  </a:solidFill>
                </a:rPr>
                <a:t>Comms</a:t>
              </a:r>
            </a:p>
          </p:txBody>
        </p:sp>
        <p:sp>
          <p:nvSpPr>
            <p:cNvPr id="18" name="Oval 17"/>
            <p:cNvSpPr/>
            <p:nvPr/>
          </p:nvSpPr>
          <p:spPr>
            <a:xfrm>
              <a:off x="4012296" y="1808003"/>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NSC</a:t>
              </a:r>
            </a:p>
          </p:txBody>
        </p:sp>
        <p:sp>
          <p:nvSpPr>
            <p:cNvPr id="19" name="Oval 18"/>
            <p:cNvSpPr/>
            <p:nvPr/>
          </p:nvSpPr>
          <p:spPr>
            <a:xfrm>
              <a:off x="4667785" y="2976864"/>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DPC</a:t>
              </a:r>
            </a:p>
          </p:txBody>
        </p:sp>
        <p:sp>
          <p:nvSpPr>
            <p:cNvPr id="20" name="Oval 19"/>
            <p:cNvSpPr/>
            <p:nvPr/>
          </p:nvSpPr>
          <p:spPr>
            <a:xfrm>
              <a:off x="3325752" y="2990143"/>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NEC</a:t>
              </a:r>
            </a:p>
          </p:txBody>
        </p:sp>
        <p:sp>
          <p:nvSpPr>
            <p:cNvPr id="21" name="Text Box 12"/>
            <p:cNvSpPr txBox="1">
              <a:spLocks noChangeArrowheads="1"/>
            </p:cNvSpPr>
            <p:nvPr/>
          </p:nvSpPr>
          <p:spPr bwMode="gray">
            <a:xfrm rot="3240000">
              <a:off x="4218403"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22" name="Text Box 12"/>
            <p:cNvSpPr txBox="1">
              <a:spLocks noChangeArrowheads="1"/>
            </p:cNvSpPr>
            <p:nvPr/>
          </p:nvSpPr>
          <p:spPr bwMode="gray">
            <a:xfrm rot="18240000">
              <a:off x="3027120" y="2132728"/>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latin typeface="+mj-lt"/>
                  <a:cs typeface="Arial" charset="0"/>
                </a:rPr>
                <a:t>OMB</a:t>
              </a:r>
              <a:endParaRPr lang="de-DE" sz="800" b="1" dirty="0">
                <a:latin typeface="+mj-lt"/>
                <a:cs typeface="Arial" charset="0"/>
              </a:endParaRPr>
            </a:p>
          </p:txBody>
        </p:sp>
        <p:sp>
          <p:nvSpPr>
            <p:cNvPr id="23" name="Oval 22"/>
            <p:cNvSpPr/>
            <p:nvPr/>
          </p:nvSpPr>
          <p:spPr>
            <a:xfrm>
              <a:off x="4527893"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CAO</a:t>
              </a:r>
            </a:p>
          </p:txBody>
        </p:sp>
        <p:sp>
          <p:nvSpPr>
            <p:cNvPr id="24" name="Oval 23"/>
            <p:cNvSpPr/>
            <p:nvPr/>
          </p:nvSpPr>
          <p:spPr>
            <a:xfrm>
              <a:off x="4527893" y="3461120"/>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50" b="1" dirty="0">
                  <a:solidFill>
                    <a:schemeClr val="bg1"/>
                  </a:solidFill>
                </a:rPr>
                <a:t>CHCO</a:t>
              </a:r>
            </a:p>
          </p:txBody>
        </p:sp>
        <p:sp>
          <p:nvSpPr>
            <p:cNvPr id="25" name="Oval 24"/>
            <p:cNvSpPr/>
            <p:nvPr/>
          </p:nvSpPr>
          <p:spPr>
            <a:xfrm>
              <a:off x="4995225" y="2582428"/>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tx1"/>
                  </a:solidFill>
                </a:rPr>
                <a:t>PMC</a:t>
              </a:r>
            </a:p>
          </p:txBody>
        </p:sp>
        <p:sp>
          <p:nvSpPr>
            <p:cNvPr id="26" name="Oval 25"/>
            <p:cNvSpPr/>
            <p:nvPr/>
          </p:nvSpPr>
          <p:spPr>
            <a:xfrm>
              <a:off x="3467990" y="1702521"/>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PIC</a:t>
              </a:r>
            </a:p>
          </p:txBody>
        </p:sp>
        <p:sp>
          <p:nvSpPr>
            <p:cNvPr id="27" name="Oval 26"/>
            <p:cNvSpPr/>
            <p:nvPr/>
          </p:nvSpPr>
          <p:spPr>
            <a:xfrm>
              <a:off x="3467990" y="3471132"/>
              <a:ext cx="274320" cy="274320"/>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CIO</a:t>
              </a:r>
            </a:p>
          </p:txBody>
        </p:sp>
        <p:sp>
          <p:nvSpPr>
            <p:cNvPr id="28" name="Oval 27"/>
            <p:cNvSpPr/>
            <p:nvPr/>
          </p:nvSpPr>
          <p:spPr>
            <a:xfrm>
              <a:off x="3023536" y="2592440"/>
              <a:ext cx="274320" cy="274320"/>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tx1"/>
                  </a:solidFill>
                </a:rPr>
                <a:t>CFO</a:t>
              </a:r>
            </a:p>
          </p:txBody>
        </p:sp>
        <p:sp>
          <p:nvSpPr>
            <p:cNvPr id="29" name="Text Box 9"/>
            <p:cNvSpPr txBox="1">
              <a:spLocks noChangeArrowheads="1"/>
            </p:cNvSpPr>
            <p:nvPr/>
          </p:nvSpPr>
          <p:spPr bwMode="gray">
            <a:xfrm>
              <a:off x="3587752" y="2707594"/>
              <a:ext cx="1136536" cy="743694"/>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WHITE HOUSE</a:t>
              </a:r>
            </a:p>
          </p:txBody>
        </p:sp>
        <p:sp>
          <p:nvSpPr>
            <p:cNvPr id="30" name="TextBox 29"/>
            <p:cNvSpPr txBox="1"/>
            <p:nvPr/>
          </p:nvSpPr>
          <p:spPr>
            <a:xfrm>
              <a:off x="4000941" y="2156375"/>
              <a:ext cx="620684" cy="276999"/>
            </a:xfrm>
            <a:prstGeom prst="rect">
              <a:avLst/>
            </a:prstGeom>
            <a:noFill/>
          </p:spPr>
          <p:txBody>
            <a:bodyPr wrap="none" rtlCol="0">
              <a:spAutoFit/>
            </a:bodyPr>
            <a:lstStyle/>
            <a:p>
              <a:pPr algn="ctr"/>
              <a:r>
                <a:rPr lang="en-US" sz="600" b="1" dirty="0">
                  <a:solidFill>
                    <a:schemeClr val="bg1"/>
                  </a:solidFill>
                </a:rPr>
                <a:t>Presidential</a:t>
              </a:r>
            </a:p>
            <a:p>
              <a:pPr algn="ctr"/>
              <a:r>
                <a:rPr lang="en-US" sz="600" b="1" dirty="0">
                  <a:solidFill>
                    <a:schemeClr val="bg1"/>
                  </a:solidFill>
                </a:rPr>
                <a:t>Personnel</a:t>
              </a:r>
            </a:p>
          </p:txBody>
        </p:sp>
      </p:grpSp>
      <p:graphicFrame>
        <p:nvGraphicFramePr>
          <p:cNvPr id="31" name="Diagram 30"/>
          <p:cNvGraphicFramePr/>
          <p:nvPr>
            <p:extLst>
              <p:ext uri="{D42A27DB-BD31-4B8C-83A1-F6EECF244321}">
                <p14:modId xmlns:p14="http://schemas.microsoft.com/office/powerpoint/2010/main" val="1830531420"/>
              </p:ext>
            </p:extLst>
          </p:nvPr>
        </p:nvGraphicFramePr>
        <p:xfrm>
          <a:off x="6600753" y="3887832"/>
          <a:ext cx="1619120" cy="1033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TextBox 31"/>
          <p:cNvSpPr txBox="1"/>
          <p:nvPr/>
        </p:nvSpPr>
        <p:spPr>
          <a:xfrm>
            <a:off x="6661315" y="4554475"/>
            <a:ext cx="1511952" cy="246221"/>
          </a:xfrm>
          <a:prstGeom prst="rect">
            <a:avLst/>
          </a:prstGeom>
          <a:noFill/>
        </p:spPr>
        <p:txBody>
          <a:bodyPr wrap="none" rtlCol="0">
            <a:spAutoFit/>
          </a:bodyPr>
          <a:lstStyle/>
          <a:p>
            <a:r>
              <a:rPr lang="en-US" sz="1000" dirty="0" smtClean="0"/>
              <a:t>Low	    High</a:t>
            </a:r>
            <a:endParaRPr lang="en-US" sz="1000" dirty="0"/>
          </a:p>
        </p:txBody>
      </p:sp>
      <p:sp>
        <p:nvSpPr>
          <p:cNvPr id="34" name="Content Placeholder 2"/>
          <p:cNvSpPr txBox="1">
            <a:spLocks/>
          </p:cNvSpPr>
          <p:nvPr/>
        </p:nvSpPr>
        <p:spPr>
          <a:xfrm>
            <a:off x="384537" y="866672"/>
            <a:ext cx="5395909" cy="401111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Arial"/>
              <a:buChar char="•"/>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 typeface="Arial"/>
              <a:buChar char="•"/>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 typeface="Arial"/>
              <a:buChar char="•"/>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nSpc>
                <a:spcPct val="120000"/>
              </a:lnSpc>
              <a:spcBef>
                <a:spcPts val="600"/>
              </a:spcBef>
              <a:buNone/>
            </a:pPr>
            <a:r>
              <a:rPr lang="en-US" sz="1800" b="1" dirty="0" smtClean="0">
                <a:effectLst/>
              </a:rPr>
              <a:t>Key levers </a:t>
            </a:r>
          </a:p>
          <a:p>
            <a:pPr>
              <a:lnSpc>
                <a:spcPct val="120000"/>
              </a:lnSpc>
              <a:spcBef>
                <a:spcPts val="600"/>
              </a:spcBef>
            </a:pPr>
            <a:r>
              <a:rPr lang="en-US" sz="1600" b="1" dirty="0" smtClean="0">
                <a:effectLst/>
              </a:rPr>
              <a:t>The “bully </a:t>
            </a:r>
            <a:r>
              <a:rPr lang="en-US" sz="1600" b="1" dirty="0">
                <a:effectLst/>
              </a:rPr>
              <a:t>pulpit” </a:t>
            </a:r>
            <a:r>
              <a:rPr lang="en-US" sz="1600" dirty="0">
                <a:effectLst/>
              </a:rPr>
              <a:t>- communicate priorities for funding </a:t>
            </a:r>
            <a:r>
              <a:rPr lang="en-US" sz="1600" dirty="0" smtClean="0">
                <a:effectLst/>
              </a:rPr>
              <a:t>and maintain public awareness of these priorities</a:t>
            </a:r>
            <a:endParaRPr lang="en-US" sz="1600" dirty="0" smtClean="0">
              <a:solidFill>
                <a:srgbClr val="FF0000"/>
              </a:solidFill>
              <a:effectLst/>
            </a:endParaRPr>
          </a:p>
          <a:p>
            <a:pPr lvl="0">
              <a:lnSpc>
                <a:spcPct val="120000"/>
              </a:lnSpc>
              <a:spcBef>
                <a:spcPts val="600"/>
              </a:spcBef>
            </a:pPr>
            <a:r>
              <a:rPr lang="en-US" sz="1600" b="1" dirty="0" smtClean="0">
                <a:effectLst/>
              </a:rPr>
              <a:t>Appointments</a:t>
            </a:r>
            <a:r>
              <a:rPr lang="en-US" sz="1600" dirty="0" smtClean="0">
                <a:effectLst/>
              </a:rPr>
              <a:t> </a:t>
            </a:r>
            <a:r>
              <a:rPr lang="en-US" sz="1600" dirty="0">
                <a:effectLst/>
              </a:rPr>
              <a:t>– </a:t>
            </a:r>
            <a:r>
              <a:rPr lang="en-US" sz="1600" dirty="0" smtClean="0">
                <a:effectLst/>
              </a:rPr>
              <a:t>swift </a:t>
            </a:r>
            <a:r>
              <a:rPr lang="en-US" sz="1600" dirty="0">
                <a:effectLst/>
              </a:rPr>
              <a:t>appointment of major OMB </a:t>
            </a:r>
            <a:r>
              <a:rPr lang="en-US" sz="1600" dirty="0" smtClean="0">
                <a:effectLst/>
              </a:rPr>
              <a:t>roles and cabinet; leverage </a:t>
            </a:r>
            <a:r>
              <a:rPr lang="en-US" sz="1600" dirty="0">
                <a:effectLst/>
              </a:rPr>
              <a:t>relevant policy council appointees </a:t>
            </a:r>
          </a:p>
          <a:p>
            <a:pPr>
              <a:lnSpc>
                <a:spcPct val="120000"/>
              </a:lnSpc>
              <a:spcBef>
                <a:spcPts val="600"/>
              </a:spcBef>
            </a:pPr>
            <a:r>
              <a:rPr lang="en-US" sz="1600" b="1" dirty="0">
                <a:effectLst/>
              </a:rPr>
              <a:t>Executive </a:t>
            </a:r>
            <a:r>
              <a:rPr lang="en-US" sz="1600" b="1" dirty="0" smtClean="0">
                <a:effectLst/>
              </a:rPr>
              <a:t>regulations </a:t>
            </a:r>
            <a:r>
              <a:rPr lang="en-US" sz="1600" dirty="0" smtClean="0">
                <a:effectLst/>
              </a:rPr>
              <a:t>- diligent </a:t>
            </a:r>
            <a:r>
              <a:rPr lang="en-US" sz="1600" dirty="0">
                <a:effectLst/>
              </a:rPr>
              <a:t>use of regulations (and revocation where required) for outgoing </a:t>
            </a:r>
            <a:r>
              <a:rPr lang="en-US" sz="1600" dirty="0" smtClean="0">
                <a:effectLst/>
              </a:rPr>
              <a:t>and incoming presidential </a:t>
            </a:r>
            <a:r>
              <a:rPr lang="en-US" sz="1600" dirty="0">
                <a:effectLst/>
              </a:rPr>
              <a:t>initiatives</a:t>
            </a:r>
          </a:p>
          <a:p>
            <a:pPr lvl="0">
              <a:lnSpc>
                <a:spcPct val="120000"/>
              </a:lnSpc>
              <a:spcBef>
                <a:spcPts val="600"/>
              </a:spcBef>
            </a:pPr>
            <a:r>
              <a:rPr lang="en-US" sz="1600" b="1" dirty="0" smtClean="0">
                <a:effectLst/>
              </a:rPr>
              <a:t>Legislation</a:t>
            </a:r>
            <a:r>
              <a:rPr lang="en-US" sz="1600" dirty="0" smtClean="0">
                <a:effectLst/>
              </a:rPr>
              <a:t> – priority </a:t>
            </a:r>
            <a:r>
              <a:rPr lang="en-US" sz="1600" dirty="0">
                <a:effectLst/>
              </a:rPr>
              <a:t>goals may require funding beyond available appropriations</a:t>
            </a:r>
          </a:p>
        </p:txBody>
      </p:sp>
    </p:spTree>
    <p:extLst>
      <p:ext uri="{BB962C8B-B14F-4D97-AF65-F5344CB8AC3E}">
        <p14:creationId xmlns:p14="http://schemas.microsoft.com/office/powerpoint/2010/main" val="168688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5" y="90769"/>
            <a:ext cx="8500534" cy="623783"/>
          </a:xfrm>
        </p:spPr>
        <p:txBody>
          <a:bodyPr>
            <a:normAutofit fontScale="90000"/>
          </a:bodyPr>
          <a:lstStyle/>
          <a:p>
            <a:r>
              <a:rPr lang="en-US" sz="2800" dirty="0" smtClean="0">
                <a:effectLst/>
              </a:rPr>
              <a:t>How the Center of Government should be used to prepare to govern</a:t>
            </a:r>
            <a:endParaRPr lang="en-US" sz="2800" dirty="0">
              <a:effectLst/>
            </a:endParaRPr>
          </a:p>
        </p:txBody>
      </p:sp>
      <p:sp>
        <p:nvSpPr>
          <p:cNvPr id="6" name="Content Placeholder 5"/>
          <p:cNvSpPr>
            <a:spLocks noGrp="1"/>
          </p:cNvSpPr>
          <p:nvPr>
            <p:ph idx="1"/>
          </p:nvPr>
        </p:nvSpPr>
        <p:spPr>
          <a:xfrm>
            <a:off x="406916" y="859763"/>
            <a:ext cx="8546253" cy="4093898"/>
          </a:xfrm>
        </p:spPr>
        <p:txBody>
          <a:bodyPr>
            <a:noAutofit/>
          </a:bodyPr>
          <a:lstStyle/>
          <a:p>
            <a:pPr marL="0" indent="0">
              <a:lnSpc>
                <a:spcPct val="80000"/>
              </a:lnSpc>
              <a:spcBef>
                <a:spcPts val="600"/>
              </a:spcBef>
              <a:buNone/>
            </a:pPr>
            <a:r>
              <a:rPr lang="en-US" sz="1400" b="1" dirty="0">
                <a:solidFill>
                  <a:schemeClr val="accent4"/>
                </a:solidFill>
                <a:effectLst/>
              </a:rPr>
              <a:t>As an enabler for implementation </a:t>
            </a:r>
          </a:p>
          <a:p>
            <a:pPr>
              <a:spcBef>
                <a:spcPts val="200"/>
              </a:spcBef>
            </a:pPr>
            <a:r>
              <a:rPr lang="en-US" sz="1400" dirty="0" smtClean="0">
                <a:effectLst/>
              </a:rPr>
              <a:t>The Center of Government frames how </a:t>
            </a:r>
            <a:r>
              <a:rPr lang="en-US" sz="1400" dirty="0">
                <a:effectLst/>
              </a:rPr>
              <a:t>a president and </a:t>
            </a:r>
            <a:r>
              <a:rPr lang="en-US" sz="1400" dirty="0" smtClean="0">
                <a:effectLst/>
              </a:rPr>
              <a:t>their administration can govern</a:t>
            </a:r>
            <a:endParaRPr lang="en-US" sz="1400" dirty="0">
              <a:effectLst/>
            </a:endParaRPr>
          </a:p>
          <a:p>
            <a:pPr>
              <a:spcBef>
                <a:spcPts val="200"/>
              </a:spcBef>
            </a:pPr>
            <a:r>
              <a:rPr lang="en-US" sz="1400" dirty="0" smtClean="0">
                <a:effectLst/>
              </a:rPr>
              <a:t>Policy implementation is more effective when championed by a senior individual(s) and when agencies are held accountable</a:t>
            </a:r>
          </a:p>
          <a:p>
            <a:pPr>
              <a:spcBef>
                <a:spcPts val="200"/>
              </a:spcBef>
            </a:pPr>
            <a:r>
              <a:rPr lang="en-US" sz="1400" dirty="0" smtClean="0">
                <a:effectLst/>
              </a:rPr>
              <a:t>Implementation pathway(s) for policy(</a:t>
            </a:r>
            <a:r>
              <a:rPr lang="en-US" sz="1400" dirty="0" err="1" smtClean="0">
                <a:effectLst/>
              </a:rPr>
              <a:t>ies</a:t>
            </a:r>
            <a:r>
              <a:rPr lang="en-US" sz="1400" dirty="0" smtClean="0">
                <a:effectLst/>
              </a:rPr>
              <a:t>) through the Center of Government should be clearly articulated</a:t>
            </a:r>
          </a:p>
          <a:p>
            <a:pPr lvl="1">
              <a:spcBef>
                <a:spcPts val="200"/>
              </a:spcBef>
            </a:pPr>
            <a:r>
              <a:rPr lang="en-US" sz="1400" dirty="0" smtClean="0">
                <a:effectLst/>
              </a:rPr>
              <a:t>This includes OMB, policy and management councils and bolstering the office of intergovernmental affairs to engage state and local governments in implementation</a:t>
            </a:r>
            <a:endParaRPr lang="en-US" sz="1400" dirty="0">
              <a:effectLst/>
            </a:endParaRPr>
          </a:p>
          <a:p>
            <a:pPr marL="0" indent="0">
              <a:lnSpc>
                <a:spcPct val="80000"/>
              </a:lnSpc>
              <a:spcBef>
                <a:spcPts val="600"/>
              </a:spcBef>
              <a:buNone/>
            </a:pPr>
            <a:r>
              <a:rPr lang="en-US" sz="1400" b="1" dirty="0">
                <a:solidFill>
                  <a:schemeClr val="accent4"/>
                </a:solidFill>
                <a:effectLst/>
              </a:rPr>
              <a:t>In appointing the right people </a:t>
            </a:r>
          </a:p>
          <a:p>
            <a:pPr>
              <a:spcBef>
                <a:spcPts val="200"/>
              </a:spcBef>
            </a:pPr>
            <a:r>
              <a:rPr lang="en-US" sz="1400" dirty="0">
                <a:effectLst/>
              </a:rPr>
              <a:t>T</a:t>
            </a:r>
            <a:r>
              <a:rPr lang="en-US" sz="1400" dirty="0" smtClean="0">
                <a:effectLst/>
              </a:rPr>
              <a:t>he right </a:t>
            </a:r>
            <a:r>
              <a:rPr lang="en-US" sz="1400" dirty="0">
                <a:effectLst/>
              </a:rPr>
              <a:t>people in the right </a:t>
            </a:r>
            <a:r>
              <a:rPr lang="en-US" sz="1400" dirty="0" smtClean="0">
                <a:effectLst/>
              </a:rPr>
              <a:t>positions in the Center of Government are more </a:t>
            </a:r>
            <a:r>
              <a:rPr lang="en-US" sz="1400" dirty="0">
                <a:effectLst/>
              </a:rPr>
              <a:t>important than </a:t>
            </a:r>
            <a:r>
              <a:rPr lang="en-US" sz="1400" dirty="0" smtClean="0">
                <a:effectLst/>
              </a:rPr>
              <a:t>how it is structured</a:t>
            </a:r>
          </a:p>
          <a:p>
            <a:pPr>
              <a:spcBef>
                <a:spcPts val="200"/>
              </a:spcBef>
            </a:pPr>
            <a:r>
              <a:rPr lang="en-US" sz="1400" dirty="0" smtClean="0">
                <a:effectLst/>
              </a:rPr>
              <a:t>Appointments to key Center of Government positions should be prioritized</a:t>
            </a:r>
            <a:endParaRPr lang="en-US" sz="1400" dirty="0">
              <a:effectLst/>
            </a:endParaRPr>
          </a:p>
          <a:p>
            <a:pPr marL="0" indent="0">
              <a:lnSpc>
                <a:spcPct val="80000"/>
              </a:lnSpc>
              <a:spcBef>
                <a:spcPts val="600"/>
              </a:spcBef>
              <a:buNone/>
            </a:pPr>
            <a:r>
              <a:rPr lang="en-US" sz="1400" b="1" dirty="0">
                <a:solidFill>
                  <a:schemeClr val="accent4"/>
                </a:solidFill>
                <a:effectLst/>
              </a:rPr>
              <a:t>In planning to execute early</a:t>
            </a:r>
          </a:p>
          <a:p>
            <a:pPr>
              <a:spcBef>
                <a:spcPts val="200"/>
              </a:spcBef>
            </a:pPr>
            <a:r>
              <a:rPr lang="en-US" sz="1400" dirty="0" smtClean="0">
                <a:effectLst/>
              </a:rPr>
              <a:t>Identify key entities and structures in the Center of Government early in transition planning </a:t>
            </a:r>
            <a:r>
              <a:rPr lang="en-US" sz="1400" u="sng" dirty="0" smtClean="0">
                <a:effectLst/>
              </a:rPr>
              <a:t>prior to inauguration </a:t>
            </a:r>
            <a:endParaRPr lang="en-US" sz="1400" u="sng" dirty="0">
              <a:effectLst/>
            </a:endParaRPr>
          </a:p>
          <a:p>
            <a:pPr>
              <a:spcBef>
                <a:spcPts val="200"/>
              </a:spcBef>
            </a:pPr>
            <a:r>
              <a:rPr lang="en-US" sz="1400" dirty="0" smtClean="0">
                <a:effectLst/>
              </a:rPr>
              <a:t>Establish clear responsibilities for policy </a:t>
            </a:r>
            <a:r>
              <a:rPr lang="en-US" sz="1400" dirty="0">
                <a:effectLst/>
              </a:rPr>
              <a:t>areas within the </a:t>
            </a:r>
            <a:r>
              <a:rPr lang="en-US" sz="1400" dirty="0" smtClean="0">
                <a:effectLst/>
              </a:rPr>
              <a:t>White House, and who has (or doesn’t have) direct access to the president, prior to taking office</a:t>
            </a:r>
            <a:endParaRPr lang="en-US" sz="1400"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23</a:t>
            </a:fld>
            <a:endParaRPr lang="en-US" dirty="0"/>
          </a:p>
        </p:txBody>
      </p:sp>
    </p:spTree>
    <p:extLst>
      <p:ext uri="{BB962C8B-B14F-4D97-AF65-F5344CB8AC3E}">
        <p14:creationId xmlns:p14="http://schemas.microsoft.com/office/powerpoint/2010/main" val="3914315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2186" y="1711339"/>
            <a:ext cx="5624464" cy="1072403"/>
          </a:xfrm>
        </p:spPr>
        <p:txBody>
          <a:bodyPr/>
          <a:lstStyle/>
          <a:p>
            <a:pPr algn="ctr"/>
            <a:r>
              <a:rPr lang="en-US" dirty="0" smtClean="0">
                <a:effectLst/>
              </a:rPr>
              <a:t>Appendix 1 </a:t>
            </a:r>
            <a:endParaRPr lang="en-US"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24</a:t>
            </a:fld>
            <a:endParaRPr lang="en-US" dirty="0"/>
          </a:p>
        </p:txBody>
      </p:sp>
    </p:spTree>
    <p:extLst>
      <p:ext uri="{BB962C8B-B14F-4D97-AF65-F5344CB8AC3E}">
        <p14:creationId xmlns:p14="http://schemas.microsoft.com/office/powerpoint/2010/main" val="3761944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79" y="0"/>
            <a:ext cx="8196150" cy="758890"/>
          </a:xfrm>
        </p:spPr>
        <p:txBody>
          <a:bodyPr>
            <a:noAutofit/>
          </a:bodyPr>
          <a:lstStyle/>
          <a:p>
            <a:pPr algn="ctr"/>
            <a:r>
              <a:rPr lang="en-US" sz="2800" dirty="0" smtClean="0">
                <a:effectLst/>
              </a:rPr>
              <a:t>Cabinet and policy council </a:t>
            </a:r>
            <a:r>
              <a:rPr lang="en-US" sz="2800" dirty="0">
                <a:effectLst/>
              </a:rPr>
              <a:t>m</a:t>
            </a:r>
            <a:r>
              <a:rPr lang="en-US" sz="2800" dirty="0" smtClean="0">
                <a:effectLst/>
              </a:rPr>
              <a:t>embership </a:t>
            </a:r>
            <a:endParaRPr lang="en-US" sz="2800" dirty="0">
              <a:effectLst/>
            </a:endParaRPr>
          </a:p>
        </p:txBody>
      </p:sp>
      <p:sp>
        <p:nvSpPr>
          <p:cNvPr id="5" name="Slide Number Placeholder 4"/>
          <p:cNvSpPr>
            <a:spLocks noGrp="1"/>
          </p:cNvSpPr>
          <p:nvPr>
            <p:ph type="sldNum" sz="quarter" idx="11"/>
          </p:nvPr>
        </p:nvSpPr>
        <p:spPr>
          <a:xfrm>
            <a:off x="6989578" y="4796859"/>
            <a:ext cx="2057400" cy="274637"/>
          </a:xfrm>
        </p:spPr>
        <p:txBody>
          <a:bodyPr/>
          <a:lstStyle/>
          <a:p>
            <a:fld id="{FD63A201-83EB-417A-9E8F-A2C13DB2C730}" type="slidenum">
              <a:rPr lang="en-US" smtClean="0"/>
              <a:t>25</a:t>
            </a:fld>
            <a:endParaRPr lang="en-US" dirty="0"/>
          </a:p>
        </p:txBody>
      </p:sp>
      <p:sp>
        <p:nvSpPr>
          <p:cNvPr id="6" name="TextBox 5"/>
          <p:cNvSpPr txBox="1"/>
          <p:nvPr/>
        </p:nvSpPr>
        <p:spPr>
          <a:xfrm>
            <a:off x="-1" y="4768786"/>
            <a:ext cx="8666529" cy="461665"/>
          </a:xfrm>
          <a:prstGeom prst="rect">
            <a:avLst/>
          </a:prstGeom>
          <a:noFill/>
        </p:spPr>
        <p:txBody>
          <a:bodyPr wrap="square" rtlCol="0">
            <a:spAutoFit/>
          </a:bodyPr>
          <a:lstStyle/>
          <a:p>
            <a:r>
              <a:rPr lang="en-US" sz="800"/>
              <a:t>Note: </a:t>
            </a:r>
            <a:r>
              <a:rPr lang="en-US" sz="800" smtClean="0"/>
              <a:t>Green </a:t>
            </a:r>
            <a:r>
              <a:rPr lang="en-US" sz="800"/>
              <a:t>denotes attendance mandated by executive order, yellow denotes regular attendees not referenced by executive order and blue denotes attendance mandated by statute</a:t>
            </a:r>
          </a:p>
          <a:p>
            <a:r>
              <a:rPr lang="en-US" sz="800" dirty="0" smtClean="0"/>
              <a:t>Source: Federal Register, National Security Act</a:t>
            </a:r>
            <a:r>
              <a:rPr lang="en-US" sz="800" dirty="0"/>
              <a:t> </a:t>
            </a:r>
            <a:r>
              <a:rPr lang="en-US" sz="800" dirty="0" smtClean="0"/>
              <a:t>of 1947</a:t>
            </a:r>
          </a:p>
          <a:p>
            <a:r>
              <a:rPr lang="en-US" sz="800" dirty="0" smtClean="0"/>
              <a:t> </a:t>
            </a:r>
            <a:endParaRPr lang="en-US" sz="800" dirty="0"/>
          </a:p>
        </p:txBody>
      </p:sp>
      <p:graphicFrame>
        <p:nvGraphicFramePr>
          <p:cNvPr id="4" name="Table 3"/>
          <p:cNvGraphicFramePr>
            <a:graphicFrameLocks noGrp="1"/>
          </p:cNvGraphicFramePr>
          <p:nvPr>
            <p:extLst/>
          </p:nvPr>
        </p:nvGraphicFramePr>
        <p:xfrm>
          <a:off x="875410" y="761322"/>
          <a:ext cx="7386088" cy="3887838"/>
        </p:xfrm>
        <a:graphic>
          <a:graphicData uri="http://schemas.openxmlformats.org/drawingml/2006/table">
            <a:tbl>
              <a:tblPr firstRow="1" bandRow="1">
                <a:tableStyleId>{5C22544A-7EE6-4342-B048-85BDC9FD1C3A}</a:tableStyleId>
              </a:tblPr>
              <a:tblGrid>
                <a:gridCol w="1846522"/>
                <a:gridCol w="1846522"/>
                <a:gridCol w="1846522"/>
                <a:gridCol w="1846522"/>
              </a:tblGrid>
              <a:tr h="207659">
                <a:tc>
                  <a:txBody>
                    <a:bodyPr/>
                    <a:lstStyle/>
                    <a:p>
                      <a:pPr algn="l" fontAlgn="b"/>
                      <a:endParaRPr lang="en-US" sz="800" b="1" i="0" u="none" strike="noStrike" dirty="0">
                        <a:solidFill>
                          <a:srgbClr val="FFFFFF"/>
                        </a:solidFill>
                        <a:effectLst/>
                        <a:latin typeface="+mn-lt"/>
                      </a:endParaRPr>
                    </a:p>
                  </a:txBody>
                  <a:tcPr marL="0" marR="0" marT="0" marB="0" anchor="ctr">
                    <a:solidFill>
                      <a:schemeClr val="bg2">
                        <a:lumMod val="75000"/>
                        <a:lumOff val="25000"/>
                      </a:schemeClr>
                    </a:solidFill>
                  </a:tcPr>
                </a:tc>
                <a:tc>
                  <a:txBody>
                    <a:bodyPr/>
                    <a:lstStyle/>
                    <a:p>
                      <a:pPr algn="ctr" fontAlgn="b"/>
                      <a:r>
                        <a:rPr lang="en-US" sz="700" b="1" i="0" u="none" strike="noStrike" dirty="0">
                          <a:solidFill>
                            <a:srgbClr val="FFFFFF"/>
                          </a:solidFill>
                          <a:effectLst/>
                          <a:latin typeface="+mn-lt"/>
                        </a:rPr>
                        <a:t>National Economic Council</a:t>
                      </a:r>
                    </a:p>
                  </a:txBody>
                  <a:tcPr marL="12700" marR="12700" marT="12700" marB="0" anchor="ctr">
                    <a:solidFill>
                      <a:schemeClr val="bg2">
                        <a:lumMod val="75000"/>
                        <a:lumOff val="25000"/>
                      </a:schemeClr>
                    </a:solidFill>
                  </a:tcPr>
                </a:tc>
                <a:tc>
                  <a:txBody>
                    <a:bodyPr/>
                    <a:lstStyle/>
                    <a:p>
                      <a:pPr algn="ctr" fontAlgn="b"/>
                      <a:r>
                        <a:rPr lang="en-US" sz="700" b="1" i="0" u="none" strike="noStrike" dirty="0">
                          <a:solidFill>
                            <a:srgbClr val="FFFFFF"/>
                          </a:solidFill>
                          <a:effectLst/>
                          <a:latin typeface="+mn-lt"/>
                        </a:rPr>
                        <a:t>Domestic Policy Council</a:t>
                      </a:r>
                    </a:p>
                  </a:txBody>
                  <a:tcPr marL="12700" marR="12700" marT="12700" marB="0" anchor="ctr">
                    <a:solidFill>
                      <a:schemeClr val="bg2">
                        <a:lumMod val="75000"/>
                        <a:lumOff val="25000"/>
                      </a:schemeClr>
                    </a:solidFill>
                  </a:tcPr>
                </a:tc>
                <a:tc>
                  <a:txBody>
                    <a:bodyPr/>
                    <a:lstStyle/>
                    <a:p>
                      <a:pPr algn="ctr" fontAlgn="b"/>
                      <a:r>
                        <a:rPr lang="en-US" sz="700" b="1" i="0" u="none" strike="noStrike" dirty="0">
                          <a:solidFill>
                            <a:srgbClr val="FFFFFF"/>
                          </a:solidFill>
                          <a:effectLst/>
                          <a:latin typeface="+mn-lt"/>
                        </a:rPr>
                        <a:t>National Security Council</a:t>
                      </a:r>
                    </a:p>
                  </a:txBody>
                  <a:tcPr marL="12700" marR="12700" marT="12700" marB="0" anchor="ctr">
                    <a:solidFill>
                      <a:schemeClr val="bg2">
                        <a:lumMod val="75000"/>
                        <a:lumOff val="25000"/>
                      </a:schemeClr>
                    </a:solidFill>
                  </a:tcPr>
                </a:tc>
              </a:tr>
              <a:tr h="155030">
                <a:tc>
                  <a:txBody>
                    <a:bodyPr/>
                    <a:lstStyle/>
                    <a:p>
                      <a:pPr algn="l" fontAlgn="b"/>
                      <a:r>
                        <a:rPr lang="en-US" sz="800" b="1" i="0" u="none" strike="noStrike" dirty="0">
                          <a:solidFill>
                            <a:schemeClr val="bg1"/>
                          </a:solidFill>
                          <a:effectLst/>
                          <a:latin typeface="+mn-lt"/>
                        </a:rPr>
                        <a:t>Vice President</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1"/>
                    </a:solidFill>
                  </a:tcPr>
                </a:tc>
              </a:tr>
              <a:tr h="155030">
                <a:tc>
                  <a:txBody>
                    <a:bodyPr/>
                    <a:lstStyle/>
                    <a:p>
                      <a:pPr algn="l" fontAlgn="b"/>
                      <a:r>
                        <a:rPr lang="en-US" sz="800" b="1" i="0" u="none" strike="noStrike" dirty="0">
                          <a:solidFill>
                            <a:schemeClr val="bg1"/>
                          </a:solidFill>
                          <a:effectLst/>
                          <a:latin typeface="+mn-lt"/>
                        </a:rPr>
                        <a:t>Secretary of State</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1"/>
                    </a:solidFill>
                  </a:tcPr>
                </a:tc>
              </a:tr>
              <a:tr h="155030">
                <a:tc>
                  <a:txBody>
                    <a:bodyPr/>
                    <a:lstStyle/>
                    <a:p>
                      <a:pPr algn="l" fontAlgn="b"/>
                      <a:r>
                        <a:rPr lang="en-US" sz="800" b="1" i="0" u="none" strike="noStrike" dirty="0">
                          <a:solidFill>
                            <a:schemeClr val="bg1"/>
                          </a:solidFill>
                          <a:effectLst/>
                          <a:latin typeface="+mn-lt"/>
                        </a:rPr>
                        <a:t>Secretary of the Treasury</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r>
              <a:tr h="155030">
                <a:tc>
                  <a:txBody>
                    <a:bodyPr/>
                    <a:lstStyle/>
                    <a:p>
                      <a:pPr algn="l" fontAlgn="b"/>
                      <a:r>
                        <a:rPr lang="en-US" sz="800" b="1" i="0" u="none" strike="noStrike" dirty="0">
                          <a:solidFill>
                            <a:schemeClr val="bg1"/>
                          </a:solidFill>
                          <a:effectLst/>
                          <a:latin typeface="+mn-lt"/>
                        </a:rPr>
                        <a:t>Secretary of Defense</a:t>
                      </a:r>
                    </a:p>
                  </a:txBody>
                  <a:tcPr marR="0" marT="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1"/>
                    </a:solidFill>
                  </a:tcPr>
                </a:tc>
              </a:tr>
              <a:tr h="155030">
                <a:tc>
                  <a:txBody>
                    <a:bodyPr/>
                    <a:lstStyle/>
                    <a:p>
                      <a:pPr algn="l" fontAlgn="b"/>
                      <a:r>
                        <a:rPr lang="en-US" sz="800" b="1" i="0" u="none" strike="noStrike" dirty="0">
                          <a:solidFill>
                            <a:schemeClr val="bg1"/>
                          </a:solidFill>
                          <a:effectLst/>
                          <a:latin typeface="+mn-lt"/>
                        </a:rPr>
                        <a:t>Attorney General</a:t>
                      </a:r>
                    </a:p>
                  </a:txBody>
                  <a:tcPr marR="0" marT="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1"/>
                    </a:solidFill>
                  </a:tcPr>
                </a:tc>
              </a:tr>
              <a:tr h="155030">
                <a:tc>
                  <a:txBody>
                    <a:bodyPr/>
                    <a:lstStyle/>
                    <a:p>
                      <a:pPr algn="l" fontAlgn="b"/>
                      <a:r>
                        <a:rPr lang="en-US" sz="800" b="1" i="0" u="none" strike="noStrike" dirty="0">
                          <a:solidFill>
                            <a:schemeClr val="bg1"/>
                          </a:solidFill>
                          <a:effectLst/>
                          <a:latin typeface="+mn-lt"/>
                        </a:rPr>
                        <a:t>Secretary of the Interior</a:t>
                      </a:r>
                    </a:p>
                  </a:txBody>
                  <a:tcPr marR="0" marT="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Agriculture</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a:solidFill>
                            <a:schemeClr val="bg1"/>
                          </a:solidFill>
                          <a:effectLst/>
                          <a:latin typeface="+mn-lt"/>
                        </a:rPr>
                        <a:t>Secretary of Commerce</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80709">
                <a:tc>
                  <a:txBody>
                    <a:bodyPr/>
                    <a:lstStyle/>
                    <a:p>
                      <a:pPr algn="l" fontAlgn="b"/>
                      <a:r>
                        <a:rPr lang="en-US" sz="800" b="1" i="0" u="none" strike="noStrike" dirty="0">
                          <a:solidFill>
                            <a:schemeClr val="bg1"/>
                          </a:solidFill>
                          <a:effectLst/>
                          <a:latin typeface="+mn-lt"/>
                        </a:rPr>
                        <a:t>Secretary of Labor</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HHS</a:t>
                      </a:r>
                    </a:p>
                  </a:txBody>
                  <a:tcPr marR="0" marT="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HUD</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a:solidFill>
                            <a:schemeClr val="bg1"/>
                          </a:solidFill>
                          <a:effectLst/>
                          <a:latin typeface="+mn-lt"/>
                        </a:rPr>
                        <a:t>Secretary of Transportation</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Energy</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1"/>
                    </a:solidFill>
                  </a:tcPr>
                </a:tc>
              </a:tr>
              <a:tr h="155030">
                <a:tc>
                  <a:txBody>
                    <a:bodyPr/>
                    <a:lstStyle/>
                    <a:p>
                      <a:pPr algn="l" fontAlgn="b"/>
                      <a:r>
                        <a:rPr lang="en-US" sz="800" b="1" i="0" u="none" strike="noStrike">
                          <a:solidFill>
                            <a:schemeClr val="bg1"/>
                          </a:solidFill>
                          <a:effectLst/>
                          <a:latin typeface="+mn-lt"/>
                        </a:rPr>
                        <a:t>Secretary of Education</a:t>
                      </a:r>
                    </a:p>
                  </a:txBody>
                  <a:tcPr marR="0" marT="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dirty="0">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Veterans Affairs</a:t>
                      </a:r>
                    </a:p>
                  </a:txBody>
                  <a:tcPr marR="0" marT="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4"/>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Secretary of Homeland Security</a:t>
                      </a:r>
                    </a:p>
                  </a:txBody>
                  <a:tcPr marR="0" marT="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4"/>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r>
              <a:tr h="155030">
                <a:tc>
                  <a:txBody>
                    <a:bodyPr/>
                    <a:lstStyle/>
                    <a:p>
                      <a:pPr algn="l" fontAlgn="b"/>
                      <a:r>
                        <a:rPr lang="en-US" sz="800" b="1" i="0" u="none" strike="noStrike">
                          <a:solidFill>
                            <a:schemeClr val="bg1"/>
                          </a:solidFill>
                          <a:effectLst/>
                          <a:latin typeface="+mn-lt"/>
                        </a:rPr>
                        <a:t>White House Chief of Staff</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4"/>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r>
              <a:tr h="155030">
                <a:tc>
                  <a:txBody>
                    <a:bodyPr/>
                    <a:lstStyle/>
                    <a:p>
                      <a:pPr algn="l" fontAlgn="b"/>
                      <a:r>
                        <a:rPr lang="en-US" sz="800" b="1" i="0" u="none" strike="noStrike" dirty="0">
                          <a:solidFill>
                            <a:schemeClr val="bg1"/>
                          </a:solidFill>
                          <a:effectLst/>
                          <a:latin typeface="+mn-lt"/>
                        </a:rPr>
                        <a:t>Administrator of the EPA</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Director of OMB</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4"/>
                    </a:solidFill>
                  </a:tcPr>
                </a:tc>
              </a:tr>
              <a:tr h="155030">
                <a:tc>
                  <a:txBody>
                    <a:bodyPr/>
                    <a:lstStyle/>
                    <a:p>
                      <a:pPr algn="l" fontAlgn="b"/>
                      <a:r>
                        <a:rPr lang="en-US" sz="800" b="1" i="0" u="none" strike="noStrike" dirty="0">
                          <a:solidFill>
                            <a:schemeClr val="bg1"/>
                          </a:solidFill>
                          <a:effectLst/>
                          <a:latin typeface="+mn-lt"/>
                        </a:rPr>
                        <a:t>US Trade Representative</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Ambassador to the UN</a:t>
                      </a:r>
                    </a:p>
                  </a:txBody>
                  <a:tcPr marR="0" marT="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r>
              <a:tr h="155030">
                <a:tc>
                  <a:txBody>
                    <a:bodyPr/>
                    <a:lstStyle/>
                    <a:p>
                      <a:pPr algn="l" fontAlgn="b"/>
                      <a:r>
                        <a:rPr lang="en-US" sz="800" b="1" i="0" u="none" strike="noStrike" dirty="0">
                          <a:solidFill>
                            <a:schemeClr val="bg1"/>
                          </a:solidFill>
                          <a:effectLst/>
                          <a:latin typeface="+mn-lt"/>
                        </a:rPr>
                        <a:t>Chair of Council of Economic Advisers</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5"/>
                    </a:solidFill>
                  </a:tcPr>
                </a:tc>
                <a:tc>
                  <a:txBody>
                    <a:bodyPr/>
                    <a:lstStyle/>
                    <a:p>
                      <a:pPr algn="ctr" fontAlgn="b"/>
                      <a:r>
                        <a:rPr lang="sk-SK" sz="700" b="0" i="0" u="none" strike="noStrike" dirty="0">
                          <a:solidFill>
                            <a:schemeClr val="tx1"/>
                          </a:solidFill>
                          <a:effectLst/>
                          <a:latin typeface="+mn-lt"/>
                        </a:rPr>
                        <a:t> </a:t>
                      </a:r>
                    </a:p>
                  </a:txBody>
                  <a:tcPr marL="12700" marR="12700" marT="12700" marB="0" anchor="ctr"/>
                </a:tc>
              </a:tr>
              <a:tr h="155030">
                <a:tc>
                  <a:txBody>
                    <a:bodyPr/>
                    <a:lstStyle/>
                    <a:p>
                      <a:pPr algn="l" fontAlgn="b"/>
                      <a:r>
                        <a:rPr lang="en-US" sz="800" b="1" i="0" u="none" strike="noStrike" dirty="0">
                          <a:solidFill>
                            <a:schemeClr val="bg1"/>
                          </a:solidFill>
                          <a:effectLst/>
                          <a:latin typeface="+mn-lt"/>
                        </a:rPr>
                        <a:t>Administrator of SBA</a:t>
                      </a:r>
                    </a:p>
                  </a:txBody>
                  <a:tcPr marR="0" marT="0" marB="0" anchor="ctr"/>
                </a:tc>
                <a:tc>
                  <a:txBody>
                    <a:bodyPr/>
                    <a:lstStyle/>
                    <a:p>
                      <a:pPr algn="ctr" fontAlgn="b"/>
                      <a:r>
                        <a:rPr lang="en-US" sz="700" b="0" i="0" u="none" strike="noStrike" dirty="0">
                          <a:solidFill>
                            <a:schemeClr val="tx1"/>
                          </a:solidFill>
                          <a:effectLst/>
                          <a:latin typeface="+mn-lt"/>
                        </a:rPr>
                        <a:t>Yes</a:t>
                      </a:r>
                    </a:p>
                  </a:txBody>
                  <a:tcPr marL="12700" marR="12700" marT="12700" marB="0" anchor="ctr">
                    <a:solidFill>
                      <a:schemeClr val="accent4"/>
                    </a:solidFill>
                  </a:tcPr>
                </a:tc>
                <a:tc>
                  <a:txBody>
                    <a:bodyPr/>
                    <a:lstStyle/>
                    <a:p>
                      <a:pPr algn="ctr" fontAlgn="b"/>
                      <a:r>
                        <a:rPr lang="sk-SK" sz="700" b="0" i="0" u="none" strike="noStrike">
                          <a:solidFill>
                            <a:schemeClr val="tx1"/>
                          </a:solidFill>
                          <a:effectLst/>
                          <a:latin typeface="+mn-lt"/>
                        </a:rPr>
                        <a:t> </a:t>
                      </a:r>
                    </a:p>
                  </a:txBody>
                  <a:tcPr marL="12700" marR="12700" marT="12700" marB="0" anchor="ctr"/>
                </a:tc>
                <a:tc>
                  <a:txBody>
                    <a:bodyPr/>
                    <a:lstStyle/>
                    <a:p>
                      <a:pPr algn="ctr" fontAlgn="b"/>
                      <a:r>
                        <a:rPr lang="sk-SK" sz="700" b="0" i="0" u="none" strike="noStrike" dirty="0">
                          <a:solidFill>
                            <a:schemeClr val="tx1"/>
                          </a:solidFill>
                          <a:effectLst/>
                          <a:latin typeface="+mn-lt"/>
                        </a:rPr>
                        <a:t> </a:t>
                      </a:r>
                    </a:p>
                  </a:txBody>
                  <a:tcPr marL="12700" marR="12700" marT="12700" marB="0" anchor="ctr"/>
                </a:tc>
              </a:tr>
            </a:tbl>
          </a:graphicData>
        </a:graphic>
      </p:graphicFrame>
    </p:spTree>
    <p:extLst>
      <p:ext uri="{BB962C8B-B14F-4D97-AF65-F5344CB8AC3E}">
        <p14:creationId xmlns:p14="http://schemas.microsoft.com/office/powerpoint/2010/main" val="542237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rPr>
              <a:t>Policy councils</a:t>
            </a:r>
            <a:endParaRPr lang="en-US" dirty="0">
              <a:effectLst/>
            </a:endParaRPr>
          </a:p>
        </p:txBody>
      </p:sp>
      <p:sp>
        <p:nvSpPr>
          <p:cNvPr id="3" name="Content Placeholder 2"/>
          <p:cNvSpPr>
            <a:spLocks noGrp="1"/>
          </p:cNvSpPr>
          <p:nvPr>
            <p:ph idx="1"/>
          </p:nvPr>
        </p:nvSpPr>
        <p:spPr>
          <a:xfrm>
            <a:off x="685801" y="1238570"/>
            <a:ext cx="7770813" cy="3192767"/>
          </a:xfrm>
        </p:spPr>
        <p:txBody>
          <a:bodyPr>
            <a:noAutofit/>
          </a:bodyPr>
          <a:lstStyle/>
          <a:p>
            <a:r>
              <a:rPr lang="en-US" sz="2000" dirty="0" smtClean="0">
                <a:effectLst/>
              </a:rPr>
              <a:t>The president chairs several key policy councils to leverage department heads for expert insight:</a:t>
            </a:r>
          </a:p>
          <a:p>
            <a:pPr lvl="1"/>
            <a:r>
              <a:rPr lang="en-US" sz="1800" dirty="0">
                <a:solidFill>
                  <a:prstClr val="white"/>
                </a:solidFill>
                <a:effectLst/>
              </a:rPr>
              <a:t>The </a:t>
            </a:r>
            <a:r>
              <a:rPr lang="en-US" sz="1800" b="1" dirty="0">
                <a:solidFill>
                  <a:prstClr val="white"/>
                </a:solidFill>
                <a:effectLst/>
              </a:rPr>
              <a:t>National Security Council (NSC) </a:t>
            </a:r>
            <a:r>
              <a:rPr lang="en-US" sz="1800" dirty="0">
                <a:solidFill>
                  <a:prstClr val="white"/>
                </a:solidFill>
                <a:effectLst/>
              </a:rPr>
              <a:t>is the president's principal forum for considering national security and foreign policy matters with his or her senior national security advisors and cabinet </a:t>
            </a:r>
            <a:r>
              <a:rPr lang="en-US" sz="1800" dirty="0" smtClean="0">
                <a:solidFill>
                  <a:prstClr val="white"/>
                </a:solidFill>
                <a:effectLst/>
              </a:rPr>
              <a:t>officials</a:t>
            </a:r>
            <a:endParaRPr lang="en-US" sz="2000" dirty="0" smtClean="0">
              <a:effectLst/>
            </a:endParaRPr>
          </a:p>
          <a:p>
            <a:pPr lvl="1"/>
            <a:r>
              <a:rPr lang="en-US" sz="1800" dirty="0" smtClean="0">
                <a:effectLst/>
              </a:rPr>
              <a:t>The </a:t>
            </a:r>
            <a:r>
              <a:rPr lang="en-US" sz="1800" b="1" dirty="0" smtClean="0">
                <a:effectLst/>
              </a:rPr>
              <a:t>National Economic Council (NEC) </a:t>
            </a:r>
            <a:r>
              <a:rPr lang="en-US" sz="1800" dirty="0" smtClean="0">
                <a:effectLst/>
              </a:rPr>
              <a:t>provides economic expertise to ensure that economic policy decisions are consistent with the president’s economic agenda</a:t>
            </a:r>
          </a:p>
          <a:p>
            <a:pPr lvl="1"/>
            <a:r>
              <a:rPr lang="en-US" sz="1800" dirty="0" smtClean="0">
                <a:effectLst/>
              </a:rPr>
              <a:t>The </a:t>
            </a:r>
            <a:r>
              <a:rPr lang="en-US" sz="1800" b="1" dirty="0" smtClean="0">
                <a:effectLst/>
              </a:rPr>
              <a:t>Domestic Policy Council (DPC) </a:t>
            </a:r>
            <a:r>
              <a:rPr lang="en-US" sz="1800" dirty="0" smtClean="0">
                <a:effectLst/>
              </a:rPr>
              <a:t>coordinates domestic </a:t>
            </a:r>
            <a:r>
              <a:rPr lang="en-US" sz="1800" dirty="0">
                <a:effectLst/>
              </a:rPr>
              <a:t>policy-making </a:t>
            </a:r>
            <a:r>
              <a:rPr lang="en-US" sz="1800" dirty="0" smtClean="0">
                <a:effectLst/>
              </a:rPr>
              <a:t>processes so that </a:t>
            </a:r>
            <a:r>
              <a:rPr lang="en-US" sz="1800" dirty="0">
                <a:effectLst/>
              </a:rPr>
              <a:t>domestic policy decisions and programs are consistent with the </a:t>
            </a:r>
            <a:r>
              <a:rPr lang="en-US" sz="1800" dirty="0" smtClean="0">
                <a:effectLst/>
              </a:rPr>
              <a:t>president’s </a:t>
            </a:r>
            <a:r>
              <a:rPr lang="en-US" sz="1800" dirty="0">
                <a:effectLst/>
              </a:rPr>
              <a:t>stated </a:t>
            </a:r>
            <a:r>
              <a:rPr lang="en-US" sz="1800" dirty="0" smtClean="0">
                <a:effectLst/>
              </a:rPr>
              <a:t>goals and agenda</a:t>
            </a:r>
          </a:p>
        </p:txBody>
      </p:sp>
      <p:sp>
        <p:nvSpPr>
          <p:cNvPr id="5" name="Slide Number Placeholder 4"/>
          <p:cNvSpPr>
            <a:spLocks noGrp="1"/>
          </p:cNvSpPr>
          <p:nvPr>
            <p:ph type="sldNum" sz="quarter" idx="11"/>
          </p:nvPr>
        </p:nvSpPr>
        <p:spPr/>
        <p:txBody>
          <a:bodyPr/>
          <a:lstStyle/>
          <a:p>
            <a:fld id="{FD63A201-83EB-417A-9E8F-A2C13DB2C730}" type="slidenum">
              <a:rPr lang="en-US" smtClean="0"/>
              <a:t>26</a:t>
            </a:fld>
            <a:endParaRPr lang="en-US" dirty="0"/>
          </a:p>
        </p:txBody>
      </p:sp>
    </p:spTree>
    <p:extLst>
      <p:ext uri="{BB962C8B-B14F-4D97-AF65-F5344CB8AC3E}">
        <p14:creationId xmlns:p14="http://schemas.microsoft.com/office/powerpoint/2010/main" val="602188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rPr>
              <a:t>National Security Council</a:t>
            </a:r>
            <a:endParaRPr lang="en-US" dirty="0">
              <a:effectLst/>
            </a:endParaRPr>
          </a:p>
        </p:txBody>
      </p:sp>
      <p:sp>
        <p:nvSpPr>
          <p:cNvPr id="3" name="Content Placeholder 2"/>
          <p:cNvSpPr>
            <a:spLocks noGrp="1"/>
          </p:cNvSpPr>
          <p:nvPr>
            <p:ph idx="1"/>
          </p:nvPr>
        </p:nvSpPr>
        <p:spPr>
          <a:xfrm>
            <a:off x="685801" y="1163171"/>
            <a:ext cx="7770813" cy="3640044"/>
          </a:xfrm>
        </p:spPr>
        <p:txBody>
          <a:bodyPr>
            <a:normAutofit fontScale="92500" lnSpcReduction="10000"/>
          </a:bodyPr>
          <a:lstStyle/>
          <a:p>
            <a:r>
              <a:rPr lang="en-US" b="1" dirty="0">
                <a:effectLst/>
                <a:hlinkClick r:id="rId3"/>
              </a:rPr>
              <a:t>The National Security Council (NSC)</a:t>
            </a:r>
            <a:r>
              <a:rPr lang="en-US" b="1" dirty="0">
                <a:effectLst/>
              </a:rPr>
              <a:t> </a:t>
            </a:r>
            <a:r>
              <a:rPr lang="en-US" dirty="0">
                <a:effectLst/>
              </a:rPr>
              <a:t>is the </a:t>
            </a:r>
            <a:r>
              <a:rPr lang="en-US" dirty="0" smtClean="0">
                <a:effectLst/>
              </a:rPr>
              <a:t>president's </a:t>
            </a:r>
            <a:r>
              <a:rPr lang="en-US" dirty="0">
                <a:effectLst/>
              </a:rPr>
              <a:t>principal forum for considering national security and foreign policy matters with his or her senior national security advisors and cabinet </a:t>
            </a:r>
            <a:r>
              <a:rPr lang="en-US" dirty="0" smtClean="0">
                <a:effectLst/>
              </a:rPr>
              <a:t>officials</a:t>
            </a:r>
            <a:endParaRPr lang="en-US" dirty="0">
              <a:effectLst/>
            </a:endParaRPr>
          </a:p>
          <a:p>
            <a:pPr lvl="1"/>
            <a:r>
              <a:rPr lang="en-US" dirty="0">
                <a:effectLst/>
              </a:rPr>
              <a:t>Established by the </a:t>
            </a:r>
            <a:r>
              <a:rPr lang="en-US" dirty="0">
                <a:effectLst/>
                <a:hlinkClick r:id="rId4" invalidUrl="http://legcounsel.house.gov/Comps/National Security Act Of 1947.pdf"/>
              </a:rPr>
              <a:t>National Security Act of 1947</a:t>
            </a:r>
            <a:r>
              <a:rPr lang="en-US" dirty="0">
                <a:effectLst/>
              </a:rPr>
              <a:t> </a:t>
            </a:r>
          </a:p>
          <a:p>
            <a:pPr lvl="1"/>
            <a:r>
              <a:rPr lang="en-US" dirty="0">
                <a:effectLst/>
              </a:rPr>
              <a:t>Oldest and largest policy council led by the president, national security advisor, secretary of defense and secretary of state</a:t>
            </a:r>
          </a:p>
          <a:p>
            <a:pPr lvl="1"/>
            <a:r>
              <a:rPr lang="en-US" dirty="0">
                <a:effectLst/>
              </a:rPr>
              <a:t>Power, size, and scope of the council </a:t>
            </a:r>
            <a:r>
              <a:rPr lang="en-US" dirty="0" smtClean="0">
                <a:effectLst/>
              </a:rPr>
              <a:t>have </a:t>
            </a:r>
            <a:r>
              <a:rPr lang="en-US" dirty="0">
                <a:effectLst/>
              </a:rPr>
              <a:t>evolved over the years</a:t>
            </a:r>
          </a:p>
          <a:p>
            <a:pPr lvl="2"/>
            <a:r>
              <a:rPr lang="en-US" dirty="0">
                <a:effectLst/>
              </a:rPr>
              <a:t>Move from focus on policy development towards implementation</a:t>
            </a:r>
          </a:p>
          <a:p>
            <a:pPr lvl="2"/>
            <a:r>
              <a:rPr lang="en-US" dirty="0" smtClean="0">
                <a:effectLst/>
              </a:rPr>
              <a:t>The size of council staff has grown significantly over time with some considering it to be too large and in need of adjustment </a:t>
            </a:r>
          </a:p>
        </p:txBody>
      </p:sp>
      <p:sp>
        <p:nvSpPr>
          <p:cNvPr id="5" name="Slide Number Placeholder 4"/>
          <p:cNvSpPr>
            <a:spLocks noGrp="1"/>
          </p:cNvSpPr>
          <p:nvPr>
            <p:ph type="sldNum" sz="quarter" idx="11"/>
          </p:nvPr>
        </p:nvSpPr>
        <p:spPr/>
        <p:txBody>
          <a:bodyPr/>
          <a:lstStyle/>
          <a:p>
            <a:fld id="{FD63A201-83EB-417A-9E8F-A2C13DB2C730}" type="slidenum">
              <a:rPr lang="en-US" smtClean="0"/>
              <a:t>27</a:t>
            </a:fld>
            <a:endParaRPr lang="en-US" dirty="0"/>
          </a:p>
        </p:txBody>
      </p:sp>
    </p:spTree>
    <p:extLst>
      <p:ext uri="{BB962C8B-B14F-4D97-AF65-F5344CB8AC3E}">
        <p14:creationId xmlns:p14="http://schemas.microsoft.com/office/powerpoint/2010/main" val="147761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90768"/>
            <a:ext cx="7770813" cy="1072403"/>
          </a:xfrm>
        </p:spPr>
        <p:txBody>
          <a:bodyPr>
            <a:normAutofit/>
          </a:bodyPr>
          <a:lstStyle/>
          <a:p>
            <a:pPr algn="ctr"/>
            <a:r>
              <a:rPr lang="en-US" dirty="0" smtClean="0">
                <a:effectLst/>
              </a:rPr>
              <a:t>National Economic Council</a:t>
            </a:r>
            <a:endParaRPr lang="en-US" dirty="0">
              <a:effectLst/>
            </a:endParaRPr>
          </a:p>
        </p:txBody>
      </p:sp>
      <p:sp>
        <p:nvSpPr>
          <p:cNvPr id="3" name="Content Placeholder 2"/>
          <p:cNvSpPr>
            <a:spLocks noGrp="1"/>
          </p:cNvSpPr>
          <p:nvPr>
            <p:ph idx="1"/>
          </p:nvPr>
        </p:nvSpPr>
        <p:spPr>
          <a:xfrm>
            <a:off x="506897" y="1244648"/>
            <a:ext cx="8130206" cy="3640043"/>
          </a:xfrm>
        </p:spPr>
        <p:txBody>
          <a:bodyPr>
            <a:normAutofit/>
          </a:bodyPr>
          <a:lstStyle/>
          <a:p>
            <a:r>
              <a:rPr lang="en-US" b="1" dirty="0">
                <a:effectLst/>
                <a:hlinkClick r:id="rId3"/>
              </a:rPr>
              <a:t>The National Economic Council (NEC)</a:t>
            </a:r>
            <a:r>
              <a:rPr lang="en-US" b="1" dirty="0">
                <a:effectLst/>
              </a:rPr>
              <a:t> </a:t>
            </a:r>
            <a:r>
              <a:rPr lang="en-US" dirty="0">
                <a:effectLst/>
              </a:rPr>
              <a:t>provides economic expertise to ensure that economic policy decisions are consistent with the </a:t>
            </a:r>
            <a:r>
              <a:rPr lang="en-US" dirty="0" smtClean="0">
                <a:effectLst/>
              </a:rPr>
              <a:t>president’s </a:t>
            </a:r>
            <a:r>
              <a:rPr lang="en-US" dirty="0">
                <a:effectLst/>
              </a:rPr>
              <a:t>economic </a:t>
            </a:r>
            <a:r>
              <a:rPr lang="en-US" dirty="0" smtClean="0">
                <a:effectLst/>
              </a:rPr>
              <a:t>agenda and its implementation</a:t>
            </a:r>
            <a:endParaRPr lang="en-US" dirty="0">
              <a:effectLst/>
            </a:endParaRPr>
          </a:p>
          <a:p>
            <a:pPr lvl="1"/>
            <a:r>
              <a:rPr lang="en-US" dirty="0" smtClean="0">
                <a:effectLst/>
              </a:rPr>
              <a:t>Led by an assistant to the president (as ‘director’ of the NEC) with two deputies (one focused on domestic economic affairs, the other on international affairs)</a:t>
            </a:r>
          </a:p>
          <a:p>
            <a:pPr lvl="1"/>
            <a:r>
              <a:rPr lang="en-US" dirty="0" smtClean="0">
                <a:effectLst/>
              </a:rPr>
              <a:t>Staffed with political appointees who are experts in areas from healthcare to tax policy</a:t>
            </a:r>
          </a:p>
        </p:txBody>
      </p:sp>
      <p:sp>
        <p:nvSpPr>
          <p:cNvPr id="5" name="Slide Number Placeholder 4"/>
          <p:cNvSpPr>
            <a:spLocks noGrp="1"/>
          </p:cNvSpPr>
          <p:nvPr>
            <p:ph type="sldNum" sz="quarter" idx="11"/>
          </p:nvPr>
        </p:nvSpPr>
        <p:spPr/>
        <p:txBody>
          <a:bodyPr/>
          <a:lstStyle/>
          <a:p>
            <a:fld id="{FD63A201-83EB-417A-9E8F-A2C13DB2C730}" type="slidenum">
              <a:rPr lang="en-US" smtClean="0"/>
              <a:t>28</a:t>
            </a:fld>
            <a:endParaRPr lang="en-US" dirty="0"/>
          </a:p>
        </p:txBody>
      </p:sp>
    </p:spTree>
    <p:extLst>
      <p:ext uri="{BB962C8B-B14F-4D97-AF65-F5344CB8AC3E}">
        <p14:creationId xmlns:p14="http://schemas.microsoft.com/office/powerpoint/2010/main" val="1714234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90768"/>
            <a:ext cx="7770813" cy="1072403"/>
          </a:xfrm>
        </p:spPr>
        <p:txBody>
          <a:bodyPr>
            <a:normAutofit/>
          </a:bodyPr>
          <a:lstStyle/>
          <a:p>
            <a:pPr algn="ctr"/>
            <a:r>
              <a:rPr lang="en-US" dirty="0" smtClean="0">
                <a:effectLst/>
              </a:rPr>
              <a:t>Domestic Policy Council</a:t>
            </a:r>
            <a:endParaRPr lang="en-US" dirty="0">
              <a:effectLst/>
            </a:endParaRPr>
          </a:p>
        </p:txBody>
      </p:sp>
      <p:sp>
        <p:nvSpPr>
          <p:cNvPr id="3" name="Content Placeholder 2"/>
          <p:cNvSpPr>
            <a:spLocks noGrp="1"/>
          </p:cNvSpPr>
          <p:nvPr>
            <p:ph idx="1"/>
          </p:nvPr>
        </p:nvSpPr>
        <p:spPr>
          <a:xfrm>
            <a:off x="385144" y="1282514"/>
            <a:ext cx="8130206" cy="3365406"/>
          </a:xfrm>
        </p:spPr>
        <p:txBody>
          <a:bodyPr>
            <a:normAutofit/>
          </a:bodyPr>
          <a:lstStyle/>
          <a:p>
            <a:r>
              <a:rPr lang="en-US" b="1" dirty="0">
                <a:effectLst/>
                <a:hlinkClick r:id="rId3"/>
              </a:rPr>
              <a:t>Domestic Policy Council (DPC)</a:t>
            </a:r>
            <a:r>
              <a:rPr lang="en-US" b="1" dirty="0">
                <a:effectLst/>
              </a:rPr>
              <a:t> </a:t>
            </a:r>
            <a:r>
              <a:rPr lang="en-US" dirty="0">
                <a:effectLst/>
              </a:rPr>
              <a:t>coordinates the domestic policy-making process so that domestic policy decisions and programs are consistent with the </a:t>
            </a:r>
            <a:r>
              <a:rPr lang="en-US" dirty="0" smtClean="0">
                <a:effectLst/>
              </a:rPr>
              <a:t>president’s </a:t>
            </a:r>
            <a:r>
              <a:rPr lang="en-US" dirty="0">
                <a:effectLst/>
              </a:rPr>
              <a:t>stated goals, and monitors implementation of the </a:t>
            </a:r>
            <a:r>
              <a:rPr lang="en-US" dirty="0" smtClean="0">
                <a:effectLst/>
              </a:rPr>
              <a:t>president’s </a:t>
            </a:r>
            <a:r>
              <a:rPr lang="en-US" dirty="0">
                <a:effectLst/>
              </a:rPr>
              <a:t>domestic policy </a:t>
            </a:r>
            <a:r>
              <a:rPr lang="en-US" dirty="0" smtClean="0">
                <a:effectLst/>
              </a:rPr>
              <a:t>agenda</a:t>
            </a:r>
            <a:endParaRPr lang="en-US" dirty="0">
              <a:effectLst/>
            </a:endParaRPr>
          </a:p>
          <a:p>
            <a:pPr lvl="1"/>
            <a:r>
              <a:rPr lang="en-US" dirty="0" smtClean="0">
                <a:effectLst/>
              </a:rPr>
              <a:t>Focuses </a:t>
            </a:r>
            <a:r>
              <a:rPr lang="en-US" dirty="0">
                <a:effectLst/>
              </a:rPr>
              <a:t>on education, health, immigration, energy, and numerous </a:t>
            </a:r>
            <a:r>
              <a:rPr lang="en-US" dirty="0" smtClean="0">
                <a:effectLst/>
              </a:rPr>
              <a:t>other domestic issues</a:t>
            </a:r>
            <a:endParaRPr lang="en-US"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29</a:t>
            </a:fld>
            <a:endParaRPr lang="en-US" dirty="0"/>
          </a:p>
        </p:txBody>
      </p:sp>
    </p:spTree>
    <p:extLst>
      <p:ext uri="{BB962C8B-B14F-4D97-AF65-F5344CB8AC3E}">
        <p14:creationId xmlns:p14="http://schemas.microsoft.com/office/powerpoint/2010/main" val="1990182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effectLst/>
              </a:rPr>
              <a:t>Core principles underpinning an effective Center of Government </a:t>
            </a:r>
            <a:endParaRPr lang="en-US" dirty="0">
              <a:effectLst/>
            </a:endParaRPr>
          </a:p>
        </p:txBody>
      </p:sp>
      <p:sp>
        <p:nvSpPr>
          <p:cNvPr id="5" name="Content Placeholder 4"/>
          <p:cNvSpPr>
            <a:spLocks noGrp="1"/>
          </p:cNvSpPr>
          <p:nvPr>
            <p:ph idx="1"/>
          </p:nvPr>
        </p:nvSpPr>
        <p:spPr/>
        <p:txBody>
          <a:bodyPr>
            <a:normAutofit fontScale="85000" lnSpcReduction="20000"/>
          </a:bodyPr>
          <a:lstStyle/>
          <a:p>
            <a:r>
              <a:rPr lang="en-US" b="1" dirty="0">
                <a:solidFill>
                  <a:schemeClr val="accent4"/>
                </a:solidFill>
                <a:effectLst/>
              </a:rPr>
              <a:t>Principle 1</a:t>
            </a:r>
            <a:r>
              <a:rPr lang="en-US" b="1" dirty="0" smtClean="0">
                <a:solidFill>
                  <a:schemeClr val="accent4"/>
                </a:solidFill>
                <a:effectLst/>
              </a:rPr>
              <a:t>: </a:t>
            </a:r>
            <a:r>
              <a:rPr lang="en-US" dirty="0" smtClean="0">
                <a:effectLst/>
              </a:rPr>
              <a:t>Clear policy goals and priorities (</a:t>
            </a:r>
            <a:r>
              <a:rPr lang="en-US" b="1" dirty="0" smtClean="0">
                <a:effectLst/>
              </a:rPr>
              <a:t>clear goals</a:t>
            </a:r>
            <a:r>
              <a:rPr lang="en-US" dirty="0" smtClean="0">
                <a:effectLst/>
              </a:rPr>
              <a:t>)</a:t>
            </a:r>
          </a:p>
          <a:p>
            <a:r>
              <a:rPr lang="en-US" b="1" dirty="0" smtClean="0">
                <a:solidFill>
                  <a:schemeClr val="accent4"/>
                </a:solidFill>
                <a:effectLst/>
              </a:rPr>
              <a:t>Principle 2: </a:t>
            </a:r>
            <a:r>
              <a:rPr lang="en-US" dirty="0" smtClean="0">
                <a:effectLst/>
              </a:rPr>
              <a:t>Continued presidential involvement in overseeing implementation (</a:t>
            </a:r>
            <a:r>
              <a:rPr lang="en-US" b="1" dirty="0" smtClean="0">
                <a:effectLst/>
              </a:rPr>
              <a:t>active oversight</a:t>
            </a:r>
            <a:r>
              <a:rPr lang="en-US" dirty="0" smtClean="0">
                <a:effectLst/>
              </a:rPr>
              <a:t>)</a:t>
            </a:r>
          </a:p>
          <a:p>
            <a:r>
              <a:rPr lang="en-US" b="1" dirty="0" smtClean="0">
                <a:solidFill>
                  <a:schemeClr val="accent4"/>
                </a:solidFill>
                <a:effectLst/>
              </a:rPr>
              <a:t>Principle 3: </a:t>
            </a:r>
            <a:r>
              <a:rPr lang="en-US" dirty="0" smtClean="0">
                <a:effectLst/>
              </a:rPr>
              <a:t>Well understood decision-making structures, forums and lines of authority (</a:t>
            </a:r>
            <a:r>
              <a:rPr lang="en-US" b="1" dirty="0" smtClean="0">
                <a:effectLst/>
              </a:rPr>
              <a:t>authorizing</a:t>
            </a:r>
            <a:r>
              <a:rPr lang="en-US" dirty="0" smtClean="0">
                <a:effectLst/>
              </a:rPr>
              <a:t> </a:t>
            </a:r>
            <a:r>
              <a:rPr lang="en-US" b="1" dirty="0" smtClean="0">
                <a:effectLst/>
              </a:rPr>
              <a:t>structures</a:t>
            </a:r>
            <a:r>
              <a:rPr lang="en-US" dirty="0" smtClean="0">
                <a:effectLst/>
              </a:rPr>
              <a:t>)</a:t>
            </a:r>
          </a:p>
          <a:p>
            <a:r>
              <a:rPr lang="en-US" b="1" dirty="0" smtClean="0">
                <a:solidFill>
                  <a:schemeClr val="accent4"/>
                </a:solidFill>
                <a:effectLst/>
              </a:rPr>
              <a:t>Principle 4: </a:t>
            </a:r>
            <a:r>
              <a:rPr lang="en-US" dirty="0" smtClean="0">
                <a:effectLst/>
              </a:rPr>
              <a:t>Clear metrics</a:t>
            </a:r>
            <a:r>
              <a:rPr lang="en-US" dirty="0">
                <a:effectLst/>
              </a:rPr>
              <a:t>, milestones, and </a:t>
            </a:r>
            <a:r>
              <a:rPr lang="en-US" dirty="0" smtClean="0">
                <a:effectLst/>
              </a:rPr>
              <a:t>monitoring (</a:t>
            </a:r>
            <a:r>
              <a:rPr lang="en-US" b="1" dirty="0" smtClean="0">
                <a:effectLst/>
              </a:rPr>
              <a:t>accountability</a:t>
            </a:r>
            <a:r>
              <a:rPr lang="en-US" dirty="0" smtClean="0">
                <a:effectLst/>
              </a:rPr>
              <a:t>) </a:t>
            </a:r>
          </a:p>
          <a:p>
            <a:r>
              <a:rPr lang="en-US" b="1" dirty="0" smtClean="0">
                <a:solidFill>
                  <a:schemeClr val="accent4"/>
                </a:solidFill>
                <a:effectLst/>
              </a:rPr>
              <a:t>Principle 5: </a:t>
            </a:r>
            <a:r>
              <a:rPr lang="en-US" dirty="0" smtClean="0">
                <a:effectLst/>
              </a:rPr>
              <a:t>Selecting effective and experienced personnel (</a:t>
            </a:r>
            <a:r>
              <a:rPr lang="en-US" b="1" dirty="0" smtClean="0">
                <a:effectLst/>
              </a:rPr>
              <a:t>appointing the right people</a:t>
            </a:r>
            <a:r>
              <a:rPr lang="en-US" dirty="0" smtClean="0">
                <a:effectLst/>
              </a:rPr>
              <a:t>)</a:t>
            </a:r>
          </a:p>
        </p:txBody>
      </p:sp>
      <p:sp>
        <p:nvSpPr>
          <p:cNvPr id="2" name="Slide Number Placeholder 1"/>
          <p:cNvSpPr>
            <a:spLocks noGrp="1"/>
          </p:cNvSpPr>
          <p:nvPr>
            <p:ph type="sldNum" sz="quarter" idx="11"/>
          </p:nvPr>
        </p:nvSpPr>
        <p:spPr/>
        <p:txBody>
          <a:bodyPr/>
          <a:lstStyle/>
          <a:p>
            <a:fld id="{FD63A201-83EB-417A-9E8F-A2C13DB2C730}" type="slidenum">
              <a:rPr lang="en-US" smtClean="0"/>
              <a:t>3</a:t>
            </a:fld>
            <a:endParaRPr lang="en-US" dirty="0"/>
          </a:p>
        </p:txBody>
      </p:sp>
    </p:spTree>
    <p:extLst>
      <p:ext uri="{BB962C8B-B14F-4D97-AF65-F5344CB8AC3E}">
        <p14:creationId xmlns:p14="http://schemas.microsoft.com/office/powerpoint/2010/main" val="91424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 y="90768"/>
            <a:ext cx="9124122" cy="1072403"/>
          </a:xfrm>
        </p:spPr>
        <p:txBody>
          <a:bodyPr>
            <a:normAutofit/>
          </a:bodyPr>
          <a:lstStyle/>
          <a:p>
            <a:pPr algn="ctr"/>
            <a:r>
              <a:rPr lang="en-US" dirty="0" smtClean="0">
                <a:effectLst/>
              </a:rPr>
              <a:t>President’s Management Council</a:t>
            </a:r>
            <a:endParaRPr lang="en-US" dirty="0">
              <a:effectLst/>
            </a:endParaRPr>
          </a:p>
        </p:txBody>
      </p:sp>
      <p:sp>
        <p:nvSpPr>
          <p:cNvPr id="3" name="Content Placeholder 2"/>
          <p:cNvSpPr>
            <a:spLocks noGrp="1"/>
          </p:cNvSpPr>
          <p:nvPr>
            <p:ph idx="1"/>
          </p:nvPr>
        </p:nvSpPr>
        <p:spPr>
          <a:xfrm>
            <a:off x="463139" y="1318161"/>
            <a:ext cx="8052212" cy="3449102"/>
          </a:xfrm>
        </p:spPr>
        <p:txBody>
          <a:bodyPr>
            <a:normAutofit/>
          </a:bodyPr>
          <a:lstStyle/>
          <a:p>
            <a:r>
              <a:rPr lang="en-US" dirty="0">
                <a:effectLst/>
              </a:rPr>
              <a:t>The President’s Management Council provides performance and management leadership throughout the Executive Branch, and oversees implementation of government-wide management policies and </a:t>
            </a:r>
            <a:r>
              <a:rPr lang="en-US" dirty="0" smtClean="0">
                <a:effectLst/>
              </a:rPr>
              <a:t>programs</a:t>
            </a:r>
            <a:endParaRPr lang="en-US" dirty="0">
              <a:effectLst/>
            </a:endParaRPr>
          </a:p>
          <a:p>
            <a:pPr lvl="1"/>
            <a:r>
              <a:rPr lang="en-US" dirty="0" smtClean="0">
                <a:effectLst/>
              </a:rPr>
              <a:t>Chaired by the deputy director for management of OMB</a:t>
            </a:r>
          </a:p>
          <a:p>
            <a:pPr lvl="1"/>
            <a:r>
              <a:rPr lang="en-US" dirty="0" smtClean="0">
                <a:effectLst/>
              </a:rPr>
              <a:t>Comprises </a:t>
            </a:r>
            <a:r>
              <a:rPr lang="en-US" dirty="0">
                <a:effectLst/>
              </a:rPr>
              <a:t>the Chief Operating Officers of major Federal Government agencies, primarily Deputy Secretaries, Deputy Administrators, and agency heads from GSA and </a:t>
            </a:r>
            <a:r>
              <a:rPr lang="en-US" dirty="0" smtClean="0">
                <a:effectLst/>
              </a:rPr>
              <a:t>OPM</a:t>
            </a:r>
            <a:endParaRPr lang="en-US"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30</a:t>
            </a:fld>
            <a:endParaRPr lang="en-US" dirty="0"/>
          </a:p>
        </p:txBody>
      </p:sp>
    </p:spTree>
    <p:extLst>
      <p:ext uri="{BB962C8B-B14F-4D97-AF65-F5344CB8AC3E}">
        <p14:creationId xmlns:p14="http://schemas.microsoft.com/office/powerpoint/2010/main" val="3898164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4" y="0"/>
            <a:ext cx="7770813" cy="1072403"/>
          </a:xfrm>
        </p:spPr>
        <p:txBody>
          <a:bodyPr>
            <a:normAutofit/>
          </a:bodyPr>
          <a:lstStyle/>
          <a:p>
            <a:pPr algn="ctr"/>
            <a:r>
              <a:rPr lang="en-US" dirty="0" smtClean="0">
                <a:effectLst/>
              </a:rPr>
              <a:t>CXO councils</a:t>
            </a:r>
            <a:endParaRPr lang="en-US" dirty="0">
              <a:effectLst/>
            </a:endParaRPr>
          </a:p>
        </p:txBody>
      </p:sp>
      <p:sp>
        <p:nvSpPr>
          <p:cNvPr id="3" name="Content Placeholder 2"/>
          <p:cNvSpPr>
            <a:spLocks noGrp="1"/>
          </p:cNvSpPr>
          <p:nvPr>
            <p:ph idx="1"/>
          </p:nvPr>
        </p:nvSpPr>
        <p:spPr>
          <a:xfrm>
            <a:off x="293511" y="948731"/>
            <a:ext cx="8556978" cy="4027569"/>
          </a:xfrm>
        </p:spPr>
        <p:txBody>
          <a:bodyPr>
            <a:noAutofit/>
          </a:bodyPr>
          <a:lstStyle/>
          <a:p>
            <a:r>
              <a:rPr lang="en-US" sz="1400" dirty="0">
                <a:effectLst/>
              </a:rPr>
              <a:t>CXO </a:t>
            </a:r>
            <a:r>
              <a:rPr lang="en-US" sz="1400" dirty="0" smtClean="0">
                <a:effectLst/>
              </a:rPr>
              <a:t>councils </a:t>
            </a:r>
            <a:r>
              <a:rPr lang="en-US" sz="1400" dirty="0">
                <a:effectLst/>
              </a:rPr>
              <a:t>convene the senior executives focused on technical implementation:</a:t>
            </a:r>
          </a:p>
          <a:p>
            <a:pPr lvl="1">
              <a:spcBef>
                <a:spcPts val="0"/>
              </a:spcBef>
            </a:pPr>
            <a:r>
              <a:rPr lang="en-US" sz="1400" u="sng" dirty="0">
                <a:effectLst/>
                <a:hlinkClick r:id="rId3"/>
              </a:rPr>
              <a:t>Chief Acquisition Officers Council </a:t>
            </a:r>
            <a:r>
              <a:rPr lang="en-US" sz="1400" dirty="0">
                <a:effectLst/>
              </a:rPr>
              <a:t>(CAOC): </a:t>
            </a:r>
            <a:r>
              <a:rPr lang="en-US" sz="1400" dirty="0" smtClean="0">
                <a:effectLst/>
              </a:rPr>
              <a:t>“principal </a:t>
            </a:r>
            <a:r>
              <a:rPr lang="en-US" sz="1400" dirty="0">
                <a:effectLst/>
              </a:rPr>
              <a:t>forum for monitoring </a:t>
            </a:r>
            <a:r>
              <a:rPr lang="en-US" sz="1400" dirty="0" smtClean="0">
                <a:effectLst/>
              </a:rPr>
              <a:t>and improving the </a:t>
            </a:r>
            <a:r>
              <a:rPr lang="en-US" sz="1400" dirty="0">
                <a:effectLst/>
              </a:rPr>
              <a:t>federal acquisition system and promoting the President’s specific acquisition-related initiatives and </a:t>
            </a:r>
            <a:r>
              <a:rPr lang="en-US" sz="1400" dirty="0" smtClean="0">
                <a:effectLst/>
              </a:rPr>
              <a:t>policies” </a:t>
            </a:r>
            <a:endParaRPr lang="en-US" sz="1400" dirty="0">
              <a:effectLst/>
            </a:endParaRPr>
          </a:p>
          <a:p>
            <a:pPr lvl="1">
              <a:spcBef>
                <a:spcPts val="0"/>
              </a:spcBef>
            </a:pPr>
            <a:r>
              <a:rPr lang="en-US" sz="1400" u="sng" dirty="0">
                <a:effectLst/>
                <a:hlinkClick r:id="rId4"/>
              </a:rPr>
              <a:t>Chief Financial Officers Council </a:t>
            </a:r>
            <a:r>
              <a:rPr lang="en-US" sz="1400" dirty="0">
                <a:effectLst/>
              </a:rPr>
              <a:t>(</a:t>
            </a:r>
            <a:r>
              <a:rPr lang="en-US" sz="1400" dirty="0" smtClean="0">
                <a:effectLst/>
              </a:rPr>
              <a:t>CFOC): “CFOs </a:t>
            </a:r>
            <a:r>
              <a:rPr lang="en-US" sz="1400" dirty="0">
                <a:effectLst/>
              </a:rPr>
              <a:t>and DCFOs of the largest federal agencies and senior officials of OMB and </a:t>
            </a:r>
            <a:r>
              <a:rPr lang="en-US" sz="1400" dirty="0" smtClean="0">
                <a:effectLst/>
              </a:rPr>
              <a:t>Treasury…works </a:t>
            </a:r>
            <a:r>
              <a:rPr lang="en-US" sz="1400" dirty="0">
                <a:effectLst/>
              </a:rPr>
              <a:t>collaboratively to improve financial </a:t>
            </a:r>
            <a:r>
              <a:rPr lang="en-US" sz="1400" dirty="0" smtClean="0">
                <a:effectLst/>
              </a:rPr>
              <a:t>management”</a:t>
            </a:r>
            <a:endParaRPr lang="en-US" sz="1400" dirty="0">
              <a:effectLst/>
            </a:endParaRPr>
          </a:p>
          <a:p>
            <a:pPr lvl="1">
              <a:spcBef>
                <a:spcPts val="0"/>
              </a:spcBef>
            </a:pPr>
            <a:r>
              <a:rPr lang="en-US" sz="1400" u="sng" dirty="0">
                <a:effectLst/>
                <a:hlinkClick r:id="rId5"/>
              </a:rPr>
              <a:t>Chief Information Officers Council</a:t>
            </a:r>
            <a:r>
              <a:rPr lang="en-US" sz="1400" dirty="0">
                <a:effectLst/>
                <a:hlinkClick r:id="rId5"/>
              </a:rPr>
              <a:t> </a:t>
            </a:r>
            <a:r>
              <a:rPr lang="en-US" sz="1400" dirty="0">
                <a:effectLst/>
              </a:rPr>
              <a:t>(</a:t>
            </a:r>
            <a:r>
              <a:rPr lang="en-US" sz="1400" dirty="0" smtClean="0">
                <a:effectLst/>
              </a:rPr>
              <a:t>CIOC): “ principal interagency </a:t>
            </a:r>
            <a:r>
              <a:rPr lang="en-US" sz="1400" dirty="0">
                <a:effectLst/>
              </a:rPr>
              <a:t>forum for improving practices in the design, modernization, use, sharing, and performance of federal government agency information </a:t>
            </a:r>
            <a:r>
              <a:rPr lang="en-US" sz="1400" dirty="0" smtClean="0">
                <a:effectLst/>
              </a:rPr>
              <a:t>resources”</a:t>
            </a:r>
          </a:p>
          <a:p>
            <a:pPr lvl="1">
              <a:spcBef>
                <a:spcPts val="0"/>
              </a:spcBef>
            </a:pPr>
            <a:r>
              <a:rPr lang="en-US" sz="1400" u="sng" dirty="0" smtClean="0">
                <a:effectLst/>
                <a:hlinkClick r:id="rId6"/>
              </a:rPr>
              <a:t>Chief Human Capital Officers Council</a:t>
            </a:r>
            <a:r>
              <a:rPr lang="en-US" sz="1400" dirty="0" smtClean="0">
                <a:effectLst/>
                <a:hlinkClick r:id="rId6"/>
              </a:rPr>
              <a:t> </a:t>
            </a:r>
            <a:r>
              <a:rPr lang="en-US" sz="1400" dirty="0" smtClean="0">
                <a:effectLst/>
              </a:rPr>
              <a:t>(CHCOC): advises and collaborates with OPM and other stakeholders to create human capital management strategies that attract, develop, and retain a high performing, engaged and diverse federal workforce”</a:t>
            </a:r>
            <a:endParaRPr lang="en-US" sz="1400" u="sng" dirty="0">
              <a:effectLst/>
            </a:endParaRPr>
          </a:p>
          <a:p>
            <a:pPr lvl="1">
              <a:spcBef>
                <a:spcPts val="0"/>
              </a:spcBef>
            </a:pPr>
            <a:r>
              <a:rPr lang="en-US" sz="1400" u="sng" dirty="0">
                <a:effectLst/>
                <a:hlinkClick r:id="rId7"/>
              </a:rPr>
              <a:t>Performance Improvement Council </a:t>
            </a:r>
            <a:r>
              <a:rPr lang="en-US" sz="1400" dirty="0">
                <a:effectLst/>
              </a:rPr>
              <a:t>(PIC): </a:t>
            </a:r>
            <a:r>
              <a:rPr lang="en-US" sz="1400" dirty="0" smtClean="0">
                <a:effectLst/>
              </a:rPr>
              <a:t>“supports </a:t>
            </a:r>
            <a:r>
              <a:rPr lang="en-US" sz="1400" dirty="0">
                <a:effectLst/>
              </a:rPr>
              <a:t>cross-agency collaboration and the exchange of knowledge to advance and expand the practice of performance management and </a:t>
            </a:r>
            <a:r>
              <a:rPr lang="en-US" sz="1400" dirty="0" smtClean="0">
                <a:effectLst/>
              </a:rPr>
              <a:t>improvement”</a:t>
            </a:r>
          </a:p>
          <a:p>
            <a:pPr>
              <a:spcBef>
                <a:spcPts val="0"/>
              </a:spcBef>
            </a:pPr>
            <a:r>
              <a:rPr lang="en-US" sz="1400" dirty="0">
                <a:effectLst/>
              </a:rPr>
              <a:t>Assistant Secretaries of Administration and Management (ASAMS): directly advise deputy secretaries and coordinate key performance and CXO operational activities within their </a:t>
            </a:r>
            <a:r>
              <a:rPr lang="en-US" sz="1400" dirty="0" smtClean="0">
                <a:effectLst/>
              </a:rPr>
              <a:t>agencies</a:t>
            </a:r>
            <a:endParaRPr lang="en-US" sz="1400"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31</a:t>
            </a:fld>
            <a:endParaRPr lang="en-US" dirty="0"/>
          </a:p>
        </p:txBody>
      </p:sp>
    </p:spTree>
    <p:extLst>
      <p:ext uri="{BB962C8B-B14F-4D97-AF65-F5344CB8AC3E}">
        <p14:creationId xmlns:p14="http://schemas.microsoft.com/office/powerpoint/2010/main" val="1048590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2186" y="1934622"/>
            <a:ext cx="5624464" cy="1072403"/>
          </a:xfrm>
        </p:spPr>
        <p:txBody>
          <a:bodyPr/>
          <a:lstStyle/>
          <a:p>
            <a:pPr algn="ctr"/>
            <a:r>
              <a:rPr lang="en-US" dirty="0" smtClean="0">
                <a:effectLst/>
              </a:rPr>
              <a:t>Appendix 2 </a:t>
            </a:r>
            <a:endParaRPr lang="en-US"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32</a:t>
            </a:fld>
            <a:endParaRPr lang="en-US" dirty="0"/>
          </a:p>
        </p:txBody>
      </p:sp>
    </p:spTree>
    <p:extLst>
      <p:ext uri="{BB962C8B-B14F-4D97-AF65-F5344CB8AC3E}">
        <p14:creationId xmlns:p14="http://schemas.microsoft.com/office/powerpoint/2010/main" val="2900288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74845"/>
            <a:ext cx="8778239" cy="1072403"/>
          </a:xfrm>
        </p:spPr>
        <p:txBody>
          <a:bodyPr>
            <a:normAutofit fontScale="90000"/>
          </a:bodyPr>
          <a:lstStyle/>
          <a:p>
            <a:pPr algn="ctr"/>
            <a:r>
              <a:rPr lang="en-US" sz="3100" dirty="0" smtClean="0">
                <a:effectLst/>
              </a:rPr>
              <a:t>The White House at the Center of Government</a:t>
            </a:r>
            <a:br>
              <a:rPr lang="en-US" sz="3100" dirty="0" smtClean="0">
                <a:effectLst/>
              </a:rPr>
            </a:br>
            <a:r>
              <a:rPr lang="en-US" sz="1400" dirty="0" smtClean="0">
                <a:effectLst/>
                <a:latin typeface="+mn-lt"/>
              </a:rPr>
              <a:t>Adopted from Martha Kumar, White House Transition Project (whitehousetransitionproject.org) </a:t>
            </a:r>
            <a:endParaRPr lang="en-US" dirty="0">
              <a:effectLst/>
              <a:latin typeface="+mn-lt"/>
            </a:endParaRPr>
          </a:p>
        </p:txBody>
      </p:sp>
      <p:sp>
        <p:nvSpPr>
          <p:cNvPr id="3" name="Content Placeholder 2"/>
          <p:cNvSpPr>
            <a:spLocks noGrp="1"/>
          </p:cNvSpPr>
          <p:nvPr>
            <p:ph idx="1"/>
          </p:nvPr>
        </p:nvSpPr>
        <p:spPr>
          <a:xfrm>
            <a:off x="403859" y="1384566"/>
            <a:ext cx="8397239" cy="3520015"/>
          </a:xfrm>
        </p:spPr>
        <p:txBody>
          <a:bodyPr>
            <a:noAutofit/>
          </a:bodyPr>
          <a:lstStyle/>
          <a:p>
            <a:pPr marL="0" indent="0" algn="ctr">
              <a:buNone/>
            </a:pPr>
            <a:r>
              <a:rPr lang="en-US" sz="1800" b="1" dirty="0">
                <a:solidFill>
                  <a:schemeClr val="accent4"/>
                </a:solidFill>
                <a:effectLst/>
              </a:rPr>
              <a:t>Structure</a:t>
            </a:r>
          </a:p>
          <a:p>
            <a:pPr>
              <a:spcBef>
                <a:spcPts val="600"/>
              </a:spcBef>
            </a:pPr>
            <a:r>
              <a:rPr lang="en-US" sz="1800" dirty="0">
                <a:effectLst/>
              </a:rPr>
              <a:t>S</a:t>
            </a:r>
            <a:r>
              <a:rPr lang="en-US" sz="1800" dirty="0" smtClean="0">
                <a:effectLst/>
              </a:rPr>
              <a:t>tructures are more similar between administrations than they are different</a:t>
            </a:r>
          </a:p>
          <a:p>
            <a:pPr>
              <a:spcBef>
                <a:spcPts val="600"/>
              </a:spcBef>
            </a:pPr>
            <a:r>
              <a:rPr lang="en-US" sz="1800" dirty="0" smtClean="0">
                <a:effectLst/>
              </a:rPr>
              <a:t>Most presidents choose to create additional (new) offices, rather than restructure the existing one</a:t>
            </a:r>
          </a:p>
          <a:p>
            <a:pPr>
              <a:spcBef>
                <a:spcPts val="600"/>
              </a:spcBef>
            </a:pPr>
            <a:r>
              <a:rPr lang="en-US" sz="1800" dirty="0" smtClean="0">
                <a:effectLst/>
              </a:rPr>
              <a:t>The vice president and first </a:t>
            </a:r>
            <a:r>
              <a:rPr lang="en-US" sz="1800" dirty="0">
                <a:effectLst/>
              </a:rPr>
              <a:t>l</a:t>
            </a:r>
            <a:r>
              <a:rPr lang="en-US" sz="1800" dirty="0" smtClean="0">
                <a:effectLst/>
              </a:rPr>
              <a:t>ady are integrated into the West Wing and have become key supports for the president</a:t>
            </a:r>
          </a:p>
          <a:p>
            <a:pPr>
              <a:spcBef>
                <a:spcPts val="600"/>
              </a:spcBef>
            </a:pPr>
            <a:r>
              <a:rPr lang="en-US" sz="1800" dirty="0" smtClean="0">
                <a:effectLst/>
              </a:rPr>
              <a:t>There has been an increase in top level staff, concentrated in the Office of the Chief of Staff, and a ‘loss of status’ of traditional White House offices</a:t>
            </a:r>
          </a:p>
          <a:p>
            <a:pPr>
              <a:spcBef>
                <a:spcPts val="600"/>
              </a:spcBef>
            </a:pPr>
            <a:r>
              <a:rPr lang="en-US" sz="1800" dirty="0" smtClean="0">
                <a:effectLst/>
              </a:rPr>
              <a:t>A well functioning White House has three types of offices requiring staff with particular experiences and expertise: policy, process, and external relationships</a:t>
            </a:r>
            <a:endParaRPr lang="en-US" sz="1800"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33</a:t>
            </a:fld>
            <a:endParaRPr lang="en-US" dirty="0"/>
          </a:p>
        </p:txBody>
      </p:sp>
    </p:spTree>
    <p:extLst>
      <p:ext uri="{BB962C8B-B14F-4D97-AF65-F5344CB8AC3E}">
        <p14:creationId xmlns:p14="http://schemas.microsoft.com/office/powerpoint/2010/main" val="2352295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66940"/>
            <a:ext cx="8488679" cy="3729240"/>
          </a:xfrm>
        </p:spPr>
        <p:txBody>
          <a:bodyPr>
            <a:noAutofit/>
          </a:bodyPr>
          <a:lstStyle/>
          <a:p>
            <a:pPr marL="0" indent="0" algn="ctr">
              <a:buNone/>
            </a:pPr>
            <a:r>
              <a:rPr lang="en-US" sz="1800" b="1" dirty="0">
                <a:solidFill>
                  <a:schemeClr val="accent4"/>
                </a:solidFill>
                <a:effectLst/>
              </a:rPr>
              <a:t>Staff</a:t>
            </a:r>
          </a:p>
          <a:p>
            <a:pPr>
              <a:spcBef>
                <a:spcPts val="600"/>
              </a:spcBef>
            </a:pPr>
            <a:r>
              <a:rPr lang="en-US" sz="1600" dirty="0" smtClean="0">
                <a:effectLst/>
              </a:rPr>
              <a:t>How and where to place campaign aides represents a challenge to every president setting up White House staffing system</a:t>
            </a:r>
          </a:p>
          <a:p>
            <a:pPr>
              <a:spcBef>
                <a:spcPts val="600"/>
              </a:spcBef>
            </a:pPr>
            <a:r>
              <a:rPr lang="en-US" sz="1600" dirty="0" smtClean="0">
                <a:effectLst/>
              </a:rPr>
              <a:t>The most effective </a:t>
            </a:r>
            <a:r>
              <a:rPr lang="en-US" sz="1600" dirty="0">
                <a:effectLst/>
              </a:rPr>
              <a:t>White House </a:t>
            </a:r>
            <a:r>
              <a:rPr lang="en-US" sz="1600" dirty="0" smtClean="0">
                <a:effectLst/>
              </a:rPr>
              <a:t>staffing systems blend knowledge of the president, the campaign, day-to-day operation of the </a:t>
            </a:r>
            <a:r>
              <a:rPr lang="en-US" sz="1600" dirty="0">
                <a:effectLst/>
              </a:rPr>
              <a:t>White </a:t>
            </a:r>
            <a:r>
              <a:rPr lang="en-US" sz="1600" dirty="0" smtClean="0">
                <a:effectLst/>
              </a:rPr>
              <a:t>House, substantive policy expertise, and the broader Washington community</a:t>
            </a:r>
          </a:p>
          <a:p>
            <a:pPr>
              <a:spcBef>
                <a:spcPts val="600"/>
              </a:spcBef>
            </a:pPr>
            <a:r>
              <a:rPr lang="en-US" sz="1600" dirty="0" smtClean="0">
                <a:effectLst/>
              </a:rPr>
              <a:t>Organization of the </a:t>
            </a:r>
            <a:r>
              <a:rPr lang="en-US" sz="1600" dirty="0">
                <a:effectLst/>
              </a:rPr>
              <a:t>White House </a:t>
            </a:r>
            <a:r>
              <a:rPr lang="en-US" sz="1600" dirty="0" smtClean="0">
                <a:effectLst/>
              </a:rPr>
              <a:t>has varied according to the party holding office. A republican </a:t>
            </a:r>
            <a:r>
              <a:rPr lang="en-US" sz="1600" dirty="0">
                <a:effectLst/>
              </a:rPr>
              <a:t>White House </a:t>
            </a:r>
            <a:r>
              <a:rPr lang="en-US" sz="1600" dirty="0" smtClean="0">
                <a:effectLst/>
              </a:rPr>
              <a:t>has had a more hierarchical staffing </a:t>
            </a:r>
            <a:r>
              <a:rPr lang="en-US" sz="1600" dirty="0">
                <a:effectLst/>
              </a:rPr>
              <a:t>structure with clear lines of </a:t>
            </a:r>
            <a:r>
              <a:rPr lang="en-US" sz="1600" dirty="0" smtClean="0">
                <a:effectLst/>
              </a:rPr>
              <a:t>reporting, while a democratic </a:t>
            </a:r>
            <a:r>
              <a:rPr lang="en-US" sz="1600" dirty="0">
                <a:effectLst/>
              </a:rPr>
              <a:t>White House </a:t>
            </a:r>
            <a:r>
              <a:rPr lang="en-US" sz="1600" dirty="0" smtClean="0">
                <a:effectLst/>
              </a:rPr>
              <a:t>has had a more horizontal staffing structure. </a:t>
            </a:r>
            <a:endParaRPr lang="en-US" sz="1600" dirty="0">
              <a:effectLst/>
              <a:latin typeface="+mj-lt"/>
            </a:endParaRPr>
          </a:p>
          <a:p>
            <a:pPr marL="0" indent="0" algn="ctr">
              <a:buNone/>
            </a:pPr>
            <a:r>
              <a:rPr lang="en-US" sz="1800" b="1" dirty="0">
                <a:solidFill>
                  <a:schemeClr val="accent4"/>
                </a:solidFill>
                <a:effectLst/>
              </a:rPr>
              <a:t>The president</a:t>
            </a:r>
          </a:p>
          <a:p>
            <a:pPr>
              <a:spcBef>
                <a:spcPts val="600"/>
              </a:spcBef>
            </a:pPr>
            <a:r>
              <a:rPr lang="en-US" sz="1600" dirty="0">
                <a:effectLst/>
              </a:rPr>
              <a:t>White House </a:t>
            </a:r>
            <a:r>
              <a:rPr lang="en-US" sz="1600" dirty="0" smtClean="0">
                <a:effectLst/>
              </a:rPr>
              <a:t>staffs most often mirror the strengths of a president (as opposed to providing a complementary skill set) </a:t>
            </a:r>
          </a:p>
        </p:txBody>
      </p:sp>
      <p:sp>
        <p:nvSpPr>
          <p:cNvPr id="4" name="Slide Number Placeholder 3"/>
          <p:cNvSpPr>
            <a:spLocks noGrp="1"/>
          </p:cNvSpPr>
          <p:nvPr>
            <p:ph type="sldNum" sz="quarter" idx="11"/>
          </p:nvPr>
        </p:nvSpPr>
        <p:spPr/>
        <p:txBody>
          <a:bodyPr/>
          <a:lstStyle/>
          <a:p>
            <a:fld id="{FD63A201-83EB-417A-9E8F-A2C13DB2C730}" type="slidenum">
              <a:rPr lang="en-US" smtClean="0"/>
              <a:t>34</a:t>
            </a:fld>
            <a:endParaRPr lang="en-US" dirty="0"/>
          </a:p>
        </p:txBody>
      </p:sp>
      <p:sp>
        <p:nvSpPr>
          <p:cNvPr id="6" name="Title 1"/>
          <p:cNvSpPr>
            <a:spLocks noGrp="1"/>
          </p:cNvSpPr>
          <p:nvPr>
            <p:ph type="title"/>
          </p:nvPr>
        </p:nvSpPr>
        <p:spPr>
          <a:xfrm>
            <a:off x="213360" y="113885"/>
            <a:ext cx="8778239" cy="1072403"/>
          </a:xfrm>
        </p:spPr>
        <p:txBody>
          <a:bodyPr>
            <a:normAutofit fontScale="90000"/>
          </a:bodyPr>
          <a:lstStyle/>
          <a:p>
            <a:pPr algn="ctr"/>
            <a:r>
              <a:rPr lang="en-US" sz="3100" dirty="0" smtClean="0">
                <a:effectLst/>
              </a:rPr>
              <a:t>The White House at the Center of Government </a:t>
            </a:r>
            <a:br>
              <a:rPr lang="en-US" sz="3100" dirty="0" smtClean="0">
                <a:effectLst/>
              </a:rPr>
            </a:br>
            <a:r>
              <a:rPr lang="en-US" sz="1400" dirty="0" smtClean="0">
                <a:effectLst/>
                <a:latin typeface="+mn-lt"/>
              </a:rPr>
              <a:t>Adopted from Martha Kumar, White House Transition Project </a:t>
            </a:r>
            <a:r>
              <a:rPr lang="en-US" sz="1400" dirty="0" smtClean="0">
                <a:solidFill>
                  <a:prstClr val="white"/>
                </a:solidFill>
                <a:effectLst/>
                <a:latin typeface="Arial"/>
              </a:rPr>
              <a:t>(</a:t>
            </a:r>
            <a:r>
              <a:rPr lang="en-US" sz="1400" dirty="0">
                <a:solidFill>
                  <a:prstClr val="white"/>
                </a:solidFill>
                <a:effectLst/>
                <a:latin typeface="Arial"/>
              </a:rPr>
              <a:t>whitehousetransitionproject.org) </a:t>
            </a:r>
            <a:endParaRPr lang="en-US" dirty="0">
              <a:effectLst/>
              <a:latin typeface="+mn-lt"/>
            </a:endParaRPr>
          </a:p>
        </p:txBody>
      </p:sp>
    </p:spTree>
    <p:extLst>
      <p:ext uri="{BB962C8B-B14F-4D97-AF65-F5344CB8AC3E}">
        <p14:creationId xmlns:p14="http://schemas.microsoft.com/office/powerpoint/2010/main" val="3527994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 name="Straight Connector 153"/>
          <p:cNvCxnSpPr/>
          <p:nvPr/>
        </p:nvCxnSpPr>
        <p:spPr>
          <a:xfrm>
            <a:off x="7363127" y="1719726"/>
            <a:ext cx="0" cy="20599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5751223" y="2024802"/>
            <a:ext cx="0" cy="33458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132235" y="2359383"/>
            <a:ext cx="0" cy="51602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354771" y="2359383"/>
            <a:ext cx="0" cy="61420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385947" y="2548903"/>
            <a:ext cx="0" cy="41995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303301" y="254890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432843" y="255673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797612"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183081" y="2556731"/>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472996"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854699"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277318"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871585" y="254128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8640632" y="254128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277319" y="2540212"/>
            <a:ext cx="8363313" cy="21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4303303" y="1586339"/>
            <a:ext cx="150582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4952698" y="1656212"/>
            <a:ext cx="198750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a:off x="4924130" y="1734716"/>
            <a:ext cx="118490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50072" y="2637088"/>
            <a:ext cx="421364"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smtClean="0">
                <a:effectLst/>
                <a:latin typeface="+mn-lt"/>
              </a:rPr>
              <a:t>WHITE HOUSE ORGANIZATIONAL STRUCTURES</a:t>
            </a:r>
            <a:br>
              <a:rPr lang="en-US" sz="1400" b="1" dirty="0" smtClean="0">
                <a:effectLst/>
                <a:latin typeface="+mn-lt"/>
              </a:rPr>
            </a:br>
            <a:r>
              <a:rPr lang="en-US" sz="1400" b="1" dirty="0" smtClean="0">
                <a:solidFill>
                  <a:schemeClr val="accent3">
                    <a:lumMod val="60000"/>
                    <a:lumOff val="40000"/>
                  </a:schemeClr>
                </a:solidFill>
                <a:effectLst/>
                <a:latin typeface="+mn-lt"/>
              </a:rPr>
              <a:t>BARACK OBAMA 2016</a:t>
            </a:r>
            <a:r>
              <a:rPr lang="en-US" sz="2500" dirty="0">
                <a:effectLst/>
              </a:rPr>
              <a:t/>
            </a:r>
            <a:br>
              <a:rPr lang="en-US" sz="2500" dirty="0">
                <a:effectLst/>
              </a:rPr>
            </a:br>
            <a:r>
              <a:rPr lang="en-US" sz="500" dirty="0" smtClean="0">
                <a:effectLst/>
              </a:rPr>
              <a:t/>
            </a:r>
            <a:br>
              <a:rPr lang="en-US" sz="500" dirty="0" smtClean="0">
                <a:effectLst/>
              </a:rPr>
            </a:br>
            <a:r>
              <a:rPr lang="en-US" sz="2500" dirty="0" smtClean="0">
                <a:effectLst/>
              </a:rPr>
              <a:t>White </a:t>
            </a:r>
            <a:r>
              <a:rPr lang="en-US" sz="2500" dirty="0">
                <a:effectLst/>
              </a:rPr>
              <a:t>House </a:t>
            </a:r>
            <a:r>
              <a:rPr lang="en-US" sz="2500" dirty="0" smtClean="0">
                <a:effectLst/>
              </a:rPr>
              <a:t>Office</a:t>
            </a:r>
            <a:endParaRPr lang="en-US" sz="2500" dirty="0">
              <a:effectLst/>
            </a:endParaRPr>
          </a:p>
        </p:txBody>
      </p:sp>
      <p:sp>
        <p:nvSpPr>
          <p:cNvPr id="3" name="TextBox 2"/>
          <p:cNvSpPr txBox="1"/>
          <p:nvPr/>
        </p:nvSpPr>
        <p:spPr>
          <a:xfrm>
            <a:off x="0" y="4731107"/>
            <a:ext cx="3370598"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Federal Yellow Book, Winter </a:t>
            </a:r>
            <a:r>
              <a:rPr lang="en-US" sz="700" dirty="0" smtClean="0"/>
              <a:t>2016</a:t>
            </a: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7" name="TextBox 6"/>
          <p:cNvSpPr txBox="1"/>
          <p:nvPr/>
        </p:nvSpPr>
        <p:spPr>
          <a:xfrm>
            <a:off x="4139304" y="1557759"/>
            <a:ext cx="1017585" cy="246221"/>
          </a:xfrm>
          <a:prstGeom prst="rect">
            <a:avLst/>
          </a:prstGeom>
          <a:noFill/>
        </p:spPr>
        <p:txBody>
          <a:bodyPr wrap="square" rtlCol="0">
            <a:spAutoFit/>
          </a:bodyPr>
          <a:lstStyle/>
          <a:p>
            <a:r>
              <a:rPr lang="en-US" sz="1000" dirty="0" smtClean="0"/>
              <a:t>Chief of Staff</a:t>
            </a:r>
            <a:endParaRPr lang="en-US" sz="1000" dirty="0"/>
          </a:p>
        </p:txBody>
      </p:sp>
      <p:sp>
        <p:nvSpPr>
          <p:cNvPr id="8" name="Rectangle 7"/>
          <p:cNvSpPr/>
          <p:nvPr/>
        </p:nvSpPr>
        <p:spPr>
          <a:xfrm>
            <a:off x="90404" y="2637088"/>
            <a:ext cx="467011"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9" name="TextBox 8"/>
          <p:cNvSpPr txBox="1"/>
          <p:nvPr/>
        </p:nvSpPr>
        <p:spPr>
          <a:xfrm>
            <a:off x="-83045" y="2638155"/>
            <a:ext cx="832230" cy="338554"/>
          </a:xfrm>
          <a:prstGeom prst="rect">
            <a:avLst/>
          </a:prstGeom>
          <a:noFill/>
        </p:spPr>
        <p:txBody>
          <a:bodyPr wrap="square" rtlCol="0">
            <a:spAutoFit/>
          </a:bodyPr>
          <a:lstStyle/>
          <a:p>
            <a:pPr algn="ctr"/>
            <a:r>
              <a:rPr lang="en-US" sz="800" dirty="0" smtClean="0"/>
              <a:t>Press </a:t>
            </a:r>
            <a:br>
              <a:rPr lang="en-US" sz="800" dirty="0" smtClean="0"/>
            </a:br>
            <a:r>
              <a:rPr lang="en-US" sz="800" dirty="0" smtClean="0"/>
              <a:t>Sec.</a:t>
            </a:r>
            <a:endParaRPr lang="en-US" sz="800" dirty="0"/>
          </a:p>
        </p:txBody>
      </p:sp>
      <p:sp>
        <p:nvSpPr>
          <p:cNvPr id="11" name="TextBox 10"/>
          <p:cNvSpPr txBox="1"/>
          <p:nvPr/>
        </p:nvSpPr>
        <p:spPr>
          <a:xfrm>
            <a:off x="602409" y="2695820"/>
            <a:ext cx="528756" cy="215444"/>
          </a:xfrm>
          <a:prstGeom prst="rect">
            <a:avLst/>
          </a:prstGeom>
          <a:noFill/>
        </p:spPr>
        <p:txBody>
          <a:bodyPr wrap="square" rtlCol="0">
            <a:spAutoFit/>
          </a:bodyPr>
          <a:lstStyle/>
          <a:p>
            <a:pPr algn="ctr"/>
            <a:r>
              <a:rPr lang="en-US" sz="800" dirty="0" smtClean="0"/>
              <a:t>Comm.</a:t>
            </a:r>
            <a:endParaRPr lang="en-US" sz="800" dirty="0"/>
          </a:p>
        </p:txBody>
      </p:sp>
      <p:sp>
        <p:nvSpPr>
          <p:cNvPr id="12" name="Rectangle 11"/>
          <p:cNvSpPr/>
          <p:nvPr/>
        </p:nvSpPr>
        <p:spPr>
          <a:xfrm>
            <a:off x="1141019" y="2637088"/>
            <a:ext cx="6639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13" name="TextBox 12"/>
          <p:cNvSpPr txBox="1"/>
          <p:nvPr/>
        </p:nvSpPr>
        <p:spPr>
          <a:xfrm>
            <a:off x="1013774" y="2703315"/>
            <a:ext cx="910489" cy="215444"/>
          </a:xfrm>
          <a:prstGeom prst="rect">
            <a:avLst/>
          </a:prstGeom>
          <a:noFill/>
        </p:spPr>
        <p:txBody>
          <a:bodyPr wrap="square" rtlCol="0">
            <a:spAutoFit/>
          </a:bodyPr>
          <a:lstStyle/>
          <a:p>
            <a:pPr algn="ctr"/>
            <a:r>
              <a:rPr lang="en-US" sz="800" dirty="0" smtClean="0"/>
              <a:t>WH Counsel</a:t>
            </a:r>
            <a:endParaRPr lang="en-US" sz="800" dirty="0"/>
          </a:p>
        </p:txBody>
      </p:sp>
      <p:sp>
        <p:nvSpPr>
          <p:cNvPr id="14" name="Rectangle 13"/>
          <p:cNvSpPr/>
          <p:nvPr/>
        </p:nvSpPr>
        <p:spPr>
          <a:xfrm>
            <a:off x="1869286" y="2637088"/>
            <a:ext cx="594731"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15" name="TextBox 14"/>
          <p:cNvSpPr txBox="1"/>
          <p:nvPr/>
        </p:nvSpPr>
        <p:spPr>
          <a:xfrm>
            <a:off x="1794129" y="2644010"/>
            <a:ext cx="753407" cy="338554"/>
          </a:xfrm>
          <a:prstGeom prst="rect">
            <a:avLst/>
          </a:prstGeom>
          <a:noFill/>
        </p:spPr>
        <p:txBody>
          <a:bodyPr wrap="square" rtlCol="0">
            <a:spAutoFit/>
          </a:bodyPr>
          <a:lstStyle/>
          <a:p>
            <a:pPr algn="ctr"/>
            <a:r>
              <a:rPr lang="en-US" sz="800" dirty="0" smtClean="0"/>
              <a:t>Legislative Affairs</a:t>
            </a:r>
            <a:endParaRPr lang="en-US" sz="800" dirty="0"/>
          </a:p>
        </p:txBody>
      </p:sp>
      <p:sp>
        <p:nvSpPr>
          <p:cNvPr id="16" name="Rectangle 15"/>
          <p:cNvSpPr/>
          <p:nvPr/>
        </p:nvSpPr>
        <p:spPr>
          <a:xfrm>
            <a:off x="2539052" y="2637088"/>
            <a:ext cx="517120"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17" name="TextBox 16"/>
          <p:cNvSpPr txBox="1"/>
          <p:nvPr/>
        </p:nvSpPr>
        <p:spPr>
          <a:xfrm>
            <a:off x="2447541" y="2635038"/>
            <a:ext cx="707543" cy="338554"/>
          </a:xfrm>
          <a:prstGeom prst="rect">
            <a:avLst/>
          </a:prstGeom>
          <a:noFill/>
        </p:spPr>
        <p:txBody>
          <a:bodyPr wrap="square" rtlCol="0">
            <a:spAutoFit/>
          </a:bodyPr>
          <a:lstStyle/>
          <a:p>
            <a:pPr algn="ctr"/>
            <a:r>
              <a:rPr lang="en-US" sz="800" dirty="0" smtClean="0"/>
              <a:t>Cabinet </a:t>
            </a:r>
            <a:br>
              <a:rPr lang="en-US" sz="800" dirty="0" smtClean="0"/>
            </a:br>
            <a:r>
              <a:rPr lang="en-US" sz="800" dirty="0" smtClean="0"/>
              <a:t>Affairs</a:t>
            </a:r>
            <a:endParaRPr lang="en-US" sz="800" dirty="0"/>
          </a:p>
        </p:txBody>
      </p:sp>
      <p:sp>
        <p:nvSpPr>
          <p:cNvPr id="18" name="Rectangle 17"/>
          <p:cNvSpPr/>
          <p:nvPr/>
        </p:nvSpPr>
        <p:spPr>
          <a:xfrm>
            <a:off x="3131207" y="2637088"/>
            <a:ext cx="600393"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19" name="TextBox 18"/>
          <p:cNvSpPr txBox="1"/>
          <p:nvPr/>
        </p:nvSpPr>
        <p:spPr>
          <a:xfrm>
            <a:off x="3031543" y="2675964"/>
            <a:ext cx="809949" cy="338554"/>
          </a:xfrm>
          <a:prstGeom prst="rect">
            <a:avLst/>
          </a:prstGeom>
          <a:noFill/>
        </p:spPr>
        <p:txBody>
          <a:bodyPr wrap="square" rtlCol="0">
            <a:spAutoFit/>
          </a:bodyPr>
          <a:lstStyle/>
          <a:p>
            <a:pPr algn="ctr"/>
            <a:r>
              <a:rPr lang="en-US" sz="800" dirty="0" smtClean="0"/>
              <a:t>Mgmt. and Admin</a:t>
            </a:r>
            <a:endParaRPr lang="en-US" sz="800" dirty="0"/>
          </a:p>
        </p:txBody>
      </p:sp>
      <p:sp>
        <p:nvSpPr>
          <p:cNvPr id="20" name="Rectangle 19"/>
          <p:cNvSpPr/>
          <p:nvPr/>
        </p:nvSpPr>
        <p:spPr>
          <a:xfrm>
            <a:off x="3801110" y="2637088"/>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21" name="TextBox 20"/>
          <p:cNvSpPr txBox="1"/>
          <p:nvPr/>
        </p:nvSpPr>
        <p:spPr>
          <a:xfrm>
            <a:off x="3731090" y="2642846"/>
            <a:ext cx="1144426" cy="338554"/>
          </a:xfrm>
          <a:prstGeom prst="rect">
            <a:avLst/>
          </a:prstGeom>
          <a:noFill/>
        </p:spPr>
        <p:txBody>
          <a:bodyPr wrap="square" rtlCol="0">
            <a:spAutoFit/>
          </a:bodyPr>
          <a:lstStyle/>
          <a:p>
            <a:pPr algn="ctr"/>
            <a:r>
              <a:rPr lang="en-US" sz="800" dirty="0" smtClean="0"/>
              <a:t>Public Engage. and </a:t>
            </a:r>
            <a:r>
              <a:rPr lang="en-US" sz="800" dirty="0" err="1" smtClean="0"/>
              <a:t>Intergov’t</a:t>
            </a:r>
            <a:r>
              <a:rPr lang="en-US" sz="800" dirty="0" smtClean="0"/>
              <a:t> Affairs</a:t>
            </a:r>
            <a:endParaRPr lang="en-US" sz="800" dirty="0"/>
          </a:p>
        </p:txBody>
      </p:sp>
      <p:sp>
        <p:nvSpPr>
          <p:cNvPr id="24" name="Rectangle 23"/>
          <p:cNvSpPr/>
          <p:nvPr/>
        </p:nvSpPr>
        <p:spPr>
          <a:xfrm>
            <a:off x="4875516" y="2637088"/>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4813734" y="2648380"/>
            <a:ext cx="1144426" cy="338554"/>
          </a:xfrm>
          <a:prstGeom prst="rect">
            <a:avLst/>
          </a:prstGeom>
          <a:noFill/>
        </p:spPr>
        <p:txBody>
          <a:bodyPr wrap="square" rtlCol="0">
            <a:spAutoFit/>
          </a:bodyPr>
          <a:lstStyle/>
          <a:p>
            <a:pPr algn="ctr"/>
            <a:r>
              <a:rPr lang="en-US" sz="800" dirty="0" smtClean="0"/>
              <a:t>Olympic, Paralympic and Youth Sports</a:t>
            </a:r>
            <a:endParaRPr lang="en-US" sz="800" dirty="0"/>
          </a:p>
        </p:txBody>
      </p:sp>
      <p:sp>
        <p:nvSpPr>
          <p:cNvPr id="26" name="Rectangle 25"/>
          <p:cNvSpPr/>
          <p:nvPr/>
        </p:nvSpPr>
        <p:spPr>
          <a:xfrm>
            <a:off x="5949922" y="2643589"/>
            <a:ext cx="7711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5895635" y="2646643"/>
            <a:ext cx="890601" cy="338554"/>
          </a:xfrm>
          <a:prstGeom prst="rect">
            <a:avLst/>
          </a:prstGeom>
          <a:noFill/>
        </p:spPr>
        <p:txBody>
          <a:bodyPr wrap="square" rtlCol="0">
            <a:spAutoFit/>
          </a:bodyPr>
          <a:lstStyle/>
          <a:p>
            <a:pPr algn="ctr"/>
            <a:r>
              <a:rPr lang="en-US" sz="800" dirty="0" smtClean="0"/>
              <a:t>Press </a:t>
            </a:r>
            <a:r>
              <a:rPr lang="en-US" sz="800" dirty="0" err="1" smtClean="0"/>
              <a:t>Appts</a:t>
            </a:r>
            <a:r>
              <a:rPr lang="en-US" sz="800" dirty="0" smtClean="0"/>
              <a:t>. </a:t>
            </a:r>
            <a:br>
              <a:rPr lang="en-US" sz="800" dirty="0" smtClean="0"/>
            </a:br>
            <a:r>
              <a:rPr lang="en-US" sz="800" dirty="0" smtClean="0"/>
              <a:t>and Scheduling</a:t>
            </a:r>
            <a:endParaRPr lang="en-US" sz="800" dirty="0"/>
          </a:p>
        </p:txBody>
      </p:sp>
      <p:sp>
        <p:nvSpPr>
          <p:cNvPr id="28" name="Rectangle 27"/>
          <p:cNvSpPr/>
          <p:nvPr/>
        </p:nvSpPr>
        <p:spPr>
          <a:xfrm>
            <a:off x="6795217" y="2637088"/>
            <a:ext cx="722909"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6722562" y="2643589"/>
            <a:ext cx="890601" cy="338554"/>
          </a:xfrm>
          <a:prstGeom prst="rect">
            <a:avLst/>
          </a:prstGeom>
          <a:noFill/>
        </p:spPr>
        <p:txBody>
          <a:bodyPr wrap="square" rtlCol="0">
            <a:spAutoFit/>
          </a:bodyPr>
          <a:lstStyle/>
          <a:p>
            <a:pPr algn="ctr"/>
            <a:r>
              <a:rPr lang="en-US" sz="800" dirty="0" smtClean="0"/>
              <a:t>Scheduling </a:t>
            </a:r>
            <a:br>
              <a:rPr lang="en-US" sz="800" dirty="0" smtClean="0"/>
            </a:br>
            <a:r>
              <a:rPr lang="en-US" sz="800" dirty="0" smtClean="0"/>
              <a:t>and Advance</a:t>
            </a:r>
            <a:endParaRPr lang="en-US" sz="800" dirty="0"/>
          </a:p>
        </p:txBody>
      </p:sp>
      <p:sp>
        <p:nvSpPr>
          <p:cNvPr id="31" name="Rectangle 30"/>
          <p:cNvSpPr/>
          <p:nvPr/>
        </p:nvSpPr>
        <p:spPr>
          <a:xfrm>
            <a:off x="7592148" y="2634930"/>
            <a:ext cx="555995"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2" name="Rectangle 31"/>
          <p:cNvSpPr/>
          <p:nvPr/>
        </p:nvSpPr>
        <p:spPr>
          <a:xfrm>
            <a:off x="8201038" y="2633874"/>
            <a:ext cx="879189"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7433761" y="2623325"/>
            <a:ext cx="890601" cy="338554"/>
          </a:xfrm>
          <a:prstGeom prst="rect">
            <a:avLst/>
          </a:prstGeom>
          <a:noFill/>
        </p:spPr>
        <p:txBody>
          <a:bodyPr wrap="square" rtlCol="0">
            <a:spAutoFit/>
          </a:bodyPr>
          <a:lstStyle/>
          <a:p>
            <a:pPr algn="ctr"/>
            <a:r>
              <a:rPr lang="en-US" sz="800" dirty="0" smtClean="0"/>
              <a:t>Press Personnel </a:t>
            </a:r>
            <a:endParaRPr lang="en-US" sz="800" dirty="0"/>
          </a:p>
        </p:txBody>
      </p:sp>
      <p:sp>
        <p:nvSpPr>
          <p:cNvPr id="34" name="TextBox 33"/>
          <p:cNvSpPr txBox="1"/>
          <p:nvPr/>
        </p:nvSpPr>
        <p:spPr>
          <a:xfrm>
            <a:off x="8164718" y="2638315"/>
            <a:ext cx="954177" cy="338554"/>
          </a:xfrm>
          <a:prstGeom prst="rect">
            <a:avLst/>
          </a:prstGeom>
          <a:noFill/>
        </p:spPr>
        <p:txBody>
          <a:bodyPr wrap="square" rtlCol="0">
            <a:spAutoFit/>
          </a:bodyPr>
          <a:lstStyle/>
          <a:p>
            <a:pPr algn="ctr"/>
            <a:r>
              <a:rPr lang="en-US" sz="800" dirty="0" smtClean="0"/>
              <a:t>Political Strategy and Outreach</a:t>
            </a:r>
            <a:endParaRPr lang="en-US" sz="800" dirty="0"/>
          </a:p>
        </p:txBody>
      </p:sp>
      <p:sp>
        <p:nvSpPr>
          <p:cNvPr id="35" name="Rectangle 34"/>
          <p:cNvSpPr/>
          <p:nvPr/>
        </p:nvSpPr>
        <p:spPr>
          <a:xfrm>
            <a:off x="654269" y="3081862"/>
            <a:ext cx="739543" cy="27417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614037" y="3099352"/>
            <a:ext cx="844870" cy="215444"/>
          </a:xfrm>
          <a:prstGeom prst="rect">
            <a:avLst/>
          </a:prstGeom>
          <a:noFill/>
        </p:spPr>
        <p:txBody>
          <a:bodyPr wrap="square" rtlCol="0">
            <a:spAutoFit/>
          </a:bodyPr>
          <a:lstStyle/>
          <a:p>
            <a:r>
              <a:rPr lang="en-US" sz="800" dirty="0" smtClean="0"/>
              <a:t>Speechwriting</a:t>
            </a:r>
            <a:endParaRPr lang="en-US" sz="800" dirty="0"/>
          </a:p>
        </p:txBody>
      </p:sp>
      <p:sp>
        <p:nvSpPr>
          <p:cNvPr id="37" name="Rectangle 36"/>
          <p:cNvSpPr/>
          <p:nvPr/>
        </p:nvSpPr>
        <p:spPr>
          <a:xfrm>
            <a:off x="654270" y="3427117"/>
            <a:ext cx="680262" cy="24724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614037" y="3442442"/>
            <a:ext cx="925632" cy="215444"/>
          </a:xfrm>
          <a:prstGeom prst="rect">
            <a:avLst/>
          </a:prstGeom>
          <a:noFill/>
        </p:spPr>
        <p:txBody>
          <a:bodyPr wrap="square" rtlCol="0">
            <a:spAutoFit/>
          </a:bodyPr>
          <a:lstStyle/>
          <a:p>
            <a:r>
              <a:rPr lang="en-US" sz="800" dirty="0" smtClean="0"/>
              <a:t>Dig. Strategy</a:t>
            </a:r>
            <a:endParaRPr lang="en-US" sz="800" dirty="0"/>
          </a:p>
        </p:txBody>
      </p:sp>
      <p:sp>
        <p:nvSpPr>
          <p:cNvPr id="39" name="Rectangle 38"/>
          <p:cNvSpPr/>
          <p:nvPr/>
        </p:nvSpPr>
        <p:spPr>
          <a:xfrm>
            <a:off x="654269" y="3744291"/>
            <a:ext cx="680261"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614037" y="3752580"/>
            <a:ext cx="851491" cy="215444"/>
          </a:xfrm>
          <a:prstGeom prst="rect">
            <a:avLst/>
          </a:prstGeom>
          <a:noFill/>
        </p:spPr>
        <p:txBody>
          <a:bodyPr wrap="square" rtlCol="0">
            <a:spAutoFit/>
          </a:bodyPr>
          <a:lstStyle/>
          <a:p>
            <a:r>
              <a:rPr lang="en-US" sz="800" smtClean="0"/>
              <a:t>Media Affairs</a:t>
            </a:r>
            <a:endParaRPr lang="en-US" sz="800" dirty="0"/>
          </a:p>
        </p:txBody>
      </p:sp>
      <p:sp>
        <p:nvSpPr>
          <p:cNvPr id="43" name="Rectangle 42"/>
          <p:cNvSpPr/>
          <p:nvPr/>
        </p:nvSpPr>
        <p:spPr>
          <a:xfrm>
            <a:off x="654269" y="4043429"/>
            <a:ext cx="548455"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4" name="TextBox 43"/>
          <p:cNvSpPr txBox="1"/>
          <p:nvPr/>
        </p:nvSpPr>
        <p:spPr>
          <a:xfrm>
            <a:off x="614037" y="4051718"/>
            <a:ext cx="851491" cy="215444"/>
          </a:xfrm>
          <a:prstGeom prst="rect">
            <a:avLst/>
          </a:prstGeom>
          <a:noFill/>
        </p:spPr>
        <p:txBody>
          <a:bodyPr wrap="square" rtlCol="0">
            <a:spAutoFit/>
          </a:bodyPr>
          <a:lstStyle/>
          <a:p>
            <a:r>
              <a:rPr lang="en-US" sz="800" dirty="0" smtClean="0"/>
              <a:t>Research</a:t>
            </a:r>
            <a:endParaRPr lang="en-US" sz="800" dirty="0"/>
          </a:p>
        </p:txBody>
      </p:sp>
      <p:cxnSp>
        <p:nvCxnSpPr>
          <p:cNvPr id="23" name="Straight Connector 22"/>
          <p:cNvCxnSpPr/>
          <p:nvPr/>
        </p:nvCxnSpPr>
        <p:spPr>
          <a:xfrm>
            <a:off x="654269" y="2990381"/>
            <a:ext cx="0" cy="1293258"/>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1871255" y="3083219"/>
            <a:ext cx="739543" cy="27417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0" name="TextBox 49"/>
          <p:cNvSpPr txBox="1"/>
          <p:nvPr/>
        </p:nvSpPr>
        <p:spPr>
          <a:xfrm>
            <a:off x="1831023" y="3100709"/>
            <a:ext cx="844870" cy="215444"/>
          </a:xfrm>
          <a:prstGeom prst="rect">
            <a:avLst/>
          </a:prstGeom>
          <a:noFill/>
        </p:spPr>
        <p:txBody>
          <a:bodyPr wrap="square" rtlCol="0">
            <a:spAutoFit/>
          </a:bodyPr>
          <a:lstStyle/>
          <a:p>
            <a:r>
              <a:rPr lang="en-US" sz="800" dirty="0" smtClean="0"/>
              <a:t>House Liaison</a:t>
            </a:r>
            <a:endParaRPr lang="en-US" sz="800" dirty="0"/>
          </a:p>
        </p:txBody>
      </p:sp>
      <p:sp>
        <p:nvSpPr>
          <p:cNvPr id="51" name="Rectangle 50"/>
          <p:cNvSpPr/>
          <p:nvPr/>
        </p:nvSpPr>
        <p:spPr>
          <a:xfrm>
            <a:off x="1871255" y="3428474"/>
            <a:ext cx="804637" cy="24724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2" name="TextBox 51"/>
          <p:cNvSpPr txBox="1"/>
          <p:nvPr/>
        </p:nvSpPr>
        <p:spPr>
          <a:xfrm>
            <a:off x="1831023" y="3443799"/>
            <a:ext cx="925632" cy="215444"/>
          </a:xfrm>
          <a:prstGeom prst="rect">
            <a:avLst/>
          </a:prstGeom>
          <a:noFill/>
        </p:spPr>
        <p:txBody>
          <a:bodyPr wrap="square" rtlCol="0">
            <a:spAutoFit/>
          </a:bodyPr>
          <a:lstStyle/>
          <a:p>
            <a:r>
              <a:rPr lang="en-US" sz="800" dirty="0" smtClean="0"/>
              <a:t>Senate Liaison</a:t>
            </a:r>
            <a:endParaRPr lang="en-US" sz="800" dirty="0"/>
          </a:p>
        </p:txBody>
      </p:sp>
      <p:cxnSp>
        <p:nvCxnSpPr>
          <p:cNvPr id="53" name="Straight Connector 52"/>
          <p:cNvCxnSpPr/>
          <p:nvPr/>
        </p:nvCxnSpPr>
        <p:spPr>
          <a:xfrm>
            <a:off x="1871255" y="2991738"/>
            <a:ext cx="0" cy="682625"/>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131206" y="3081862"/>
            <a:ext cx="644627" cy="27417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5" name="TextBox 54"/>
          <p:cNvSpPr txBox="1"/>
          <p:nvPr/>
        </p:nvSpPr>
        <p:spPr>
          <a:xfrm>
            <a:off x="3090974" y="3129332"/>
            <a:ext cx="844870" cy="215444"/>
          </a:xfrm>
          <a:prstGeom prst="rect">
            <a:avLst/>
          </a:prstGeom>
          <a:noFill/>
        </p:spPr>
        <p:txBody>
          <a:bodyPr wrap="square" rtlCol="0">
            <a:spAutoFit/>
          </a:bodyPr>
          <a:lstStyle/>
          <a:p>
            <a:r>
              <a:rPr lang="en-US" sz="800" dirty="0" smtClean="0"/>
              <a:t>WH </a:t>
            </a:r>
            <a:r>
              <a:rPr lang="en-US" sz="800" dirty="0" err="1" smtClean="0"/>
              <a:t>Operat</a:t>
            </a:r>
            <a:r>
              <a:rPr lang="en-US" sz="800" dirty="0" smtClean="0"/>
              <a:t>.</a:t>
            </a:r>
            <a:endParaRPr lang="en-US" sz="800" dirty="0"/>
          </a:p>
        </p:txBody>
      </p:sp>
      <p:sp>
        <p:nvSpPr>
          <p:cNvPr id="56" name="Rectangle 55"/>
          <p:cNvSpPr/>
          <p:nvPr/>
        </p:nvSpPr>
        <p:spPr>
          <a:xfrm>
            <a:off x="3131207" y="3427117"/>
            <a:ext cx="739542" cy="24724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7" name="TextBox 56"/>
          <p:cNvSpPr txBox="1"/>
          <p:nvPr/>
        </p:nvSpPr>
        <p:spPr>
          <a:xfrm>
            <a:off x="3090974" y="3442442"/>
            <a:ext cx="925632" cy="215444"/>
          </a:xfrm>
          <a:prstGeom prst="rect">
            <a:avLst/>
          </a:prstGeom>
          <a:noFill/>
        </p:spPr>
        <p:txBody>
          <a:bodyPr wrap="square" rtlCol="0">
            <a:spAutoFit/>
          </a:bodyPr>
          <a:lstStyle/>
          <a:p>
            <a:r>
              <a:rPr lang="en-US" sz="800" dirty="0" smtClean="0"/>
              <a:t>WH Personnel</a:t>
            </a:r>
            <a:endParaRPr lang="en-US" sz="800" dirty="0"/>
          </a:p>
        </p:txBody>
      </p:sp>
      <p:sp>
        <p:nvSpPr>
          <p:cNvPr id="58" name="Rectangle 57"/>
          <p:cNvSpPr/>
          <p:nvPr/>
        </p:nvSpPr>
        <p:spPr>
          <a:xfrm>
            <a:off x="3131206" y="3744291"/>
            <a:ext cx="680261"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3090974" y="3767570"/>
            <a:ext cx="851491" cy="215444"/>
          </a:xfrm>
          <a:prstGeom prst="rect">
            <a:avLst/>
          </a:prstGeom>
          <a:noFill/>
        </p:spPr>
        <p:txBody>
          <a:bodyPr wrap="square" rtlCol="0">
            <a:spAutoFit/>
          </a:bodyPr>
          <a:lstStyle/>
          <a:p>
            <a:r>
              <a:rPr lang="en-US" sz="800" dirty="0" smtClean="0"/>
              <a:t>Photograph.</a:t>
            </a:r>
            <a:endParaRPr lang="en-US" sz="800" dirty="0"/>
          </a:p>
        </p:txBody>
      </p:sp>
      <p:sp>
        <p:nvSpPr>
          <p:cNvPr id="60" name="Rectangle 59"/>
          <p:cNvSpPr/>
          <p:nvPr/>
        </p:nvSpPr>
        <p:spPr>
          <a:xfrm>
            <a:off x="3131206" y="4043429"/>
            <a:ext cx="885400"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1" name="TextBox 60"/>
          <p:cNvSpPr txBox="1"/>
          <p:nvPr/>
        </p:nvSpPr>
        <p:spPr>
          <a:xfrm>
            <a:off x="3090974" y="4066708"/>
            <a:ext cx="1048330" cy="215444"/>
          </a:xfrm>
          <a:prstGeom prst="rect">
            <a:avLst/>
          </a:prstGeom>
          <a:noFill/>
        </p:spPr>
        <p:txBody>
          <a:bodyPr wrap="square" rtlCol="0">
            <a:spAutoFit/>
          </a:bodyPr>
          <a:lstStyle/>
          <a:p>
            <a:r>
              <a:rPr lang="en-US" sz="800" smtClean="0"/>
              <a:t>Telephone </a:t>
            </a:r>
            <a:r>
              <a:rPr lang="en-US" sz="800" dirty="0" smtClean="0"/>
              <a:t>Office</a:t>
            </a:r>
            <a:endParaRPr lang="en-US" sz="800" dirty="0"/>
          </a:p>
        </p:txBody>
      </p:sp>
      <p:cxnSp>
        <p:nvCxnSpPr>
          <p:cNvPr id="62" name="Straight Connector 61"/>
          <p:cNvCxnSpPr/>
          <p:nvPr/>
        </p:nvCxnSpPr>
        <p:spPr>
          <a:xfrm>
            <a:off x="3131206" y="2990381"/>
            <a:ext cx="0" cy="1919011"/>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3131206" y="4353568"/>
            <a:ext cx="710286"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4" name="TextBox 63"/>
          <p:cNvSpPr txBox="1"/>
          <p:nvPr/>
        </p:nvSpPr>
        <p:spPr>
          <a:xfrm>
            <a:off x="3099150" y="4370246"/>
            <a:ext cx="851491" cy="215444"/>
          </a:xfrm>
          <a:prstGeom prst="rect">
            <a:avLst/>
          </a:prstGeom>
          <a:noFill/>
        </p:spPr>
        <p:txBody>
          <a:bodyPr wrap="square" rtlCol="0">
            <a:spAutoFit/>
          </a:bodyPr>
          <a:lstStyle/>
          <a:p>
            <a:r>
              <a:rPr lang="en-US" sz="800" dirty="0" smtClean="0"/>
              <a:t>Travel Office</a:t>
            </a:r>
            <a:endParaRPr lang="en-US" sz="800" dirty="0"/>
          </a:p>
        </p:txBody>
      </p:sp>
      <p:sp>
        <p:nvSpPr>
          <p:cNvPr id="65" name="Rectangle 64"/>
          <p:cNvSpPr/>
          <p:nvPr/>
        </p:nvSpPr>
        <p:spPr>
          <a:xfrm>
            <a:off x="3131628" y="4669182"/>
            <a:ext cx="804215"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6" name="TextBox 65"/>
          <p:cNvSpPr txBox="1"/>
          <p:nvPr/>
        </p:nvSpPr>
        <p:spPr>
          <a:xfrm>
            <a:off x="3099574" y="4685860"/>
            <a:ext cx="836270" cy="215444"/>
          </a:xfrm>
          <a:prstGeom prst="rect">
            <a:avLst/>
          </a:prstGeom>
          <a:noFill/>
        </p:spPr>
        <p:txBody>
          <a:bodyPr wrap="square" rtlCol="0">
            <a:spAutoFit/>
          </a:bodyPr>
          <a:lstStyle/>
          <a:p>
            <a:r>
              <a:rPr lang="en-US" sz="800" dirty="0" smtClean="0"/>
              <a:t>Visitor’s Office</a:t>
            </a:r>
            <a:endParaRPr lang="en-US" sz="800" dirty="0"/>
          </a:p>
        </p:txBody>
      </p:sp>
      <p:sp>
        <p:nvSpPr>
          <p:cNvPr id="81" name="Rectangle 80"/>
          <p:cNvSpPr/>
          <p:nvPr/>
        </p:nvSpPr>
        <p:spPr>
          <a:xfrm>
            <a:off x="4067297" y="3080375"/>
            <a:ext cx="836397" cy="27417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2" name="TextBox 81"/>
          <p:cNvSpPr txBox="1"/>
          <p:nvPr/>
        </p:nvSpPr>
        <p:spPr>
          <a:xfrm>
            <a:off x="4027065" y="3112855"/>
            <a:ext cx="925632" cy="215444"/>
          </a:xfrm>
          <a:prstGeom prst="rect">
            <a:avLst/>
          </a:prstGeom>
          <a:noFill/>
        </p:spPr>
        <p:txBody>
          <a:bodyPr wrap="square" rtlCol="0">
            <a:spAutoFit/>
          </a:bodyPr>
          <a:lstStyle/>
          <a:p>
            <a:r>
              <a:rPr lang="en-US" sz="800" dirty="0" err="1" smtClean="0"/>
              <a:t>Intergov’t</a:t>
            </a:r>
            <a:r>
              <a:rPr lang="en-US" sz="800" dirty="0" smtClean="0"/>
              <a:t> Affairs</a:t>
            </a:r>
            <a:endParaRPr lang="en-US" sz="800" dirty="0"/>
          </a:p>
        </p:txBody>
      </p:sp>
      <p:sp>
        <p:nvSpPr>
          <p:cNvPr id="83" name="Rectangle 82"/>
          <p:cNvSpPr/>
          <p:nvPr/>
        </p:nvSpPr>
        <p:spPr>
          <a:xfrm>
            <a:off x="4067298" y="3425630"/>
            <a:ext cx="680262" cy="24724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4027065" y="3440955"/>
            <a:ext cx="925632" cy="215444"/>
          </a:xfrm>
          <a:prstGeom prst="rect">
            <a:avLst/>
          </a:prstGeom>
          <a:noFill/>
        </p:spPr>
        <p:txBody>
          <a:bodyPr wrap="square" rtlCol="0">
            <a:spAutoFit/>
          </a:bodyPr>
          <a:lstStyle/>
          <a:p>
            <a:r>
              <a:rPr lang="en-US" sz="800" dirty="0" smtClean="0"/>
              <a:t>Urban Affairs</a:t>
            </a:r>
            <a:endParaRPr lang="en-US" sz="800" dirty="0"/>
          </a:p>
        </p:txBody>
      </p:sp>
      <p:sp>
        <p:nvSpPr>
          <p:cNvPr id="85" name="Rectangle 84"/>
          <p:cNvSpPr/>
          <p:nvPr/>
        </p:nvSpPr>
        <p:spPr>
          <a:xfrm>
            <a:off x="4067297" y="3742804"/>
            <a:ext cx="777115"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4027065" y="3751093"/>
            <a:ext cx="925632" cy="215444"/>
          </a:xfrm>
          <a:prstGeom prst="rect">
            <a:avLst/>
          </a:prstGeom>
          <a:noFill/>
        </p:spPr>
        <p:txBody>
          <a:bodyPr wrap="square" rtlCol="0">
            <a:spAutoFit/>
          </a:bodyPr>
          <a:lstStyle/>
          <a:p>
            <a:r>
              <a:rPr lang="en-US" sz="800" dirty="0" smtClean="0"/>
              <a:t>Public Engage.</a:t>
            </a:r>
            <a:endParaRPr lang="en-US" sz="800" dirty="0"/>
          </a:p>
        </p:txBody>
      </p:sp>
      <p:cxnSp>
        <p:nvCxnSpPr>
          <p:cNvPr id="89" name="Straight Connector 88"/>
          <p:cNvCxnSpPr/>
          <p:nvPr/>
        </p:nvCxnSpPr>
        <p:spPr>
          <a:xfrm>
            <a:off x="4067297" y="2988894"/>
            <a:ext cx="0" cy="994120"/>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488205" y="1287430"/>
            <a:ext cx="1165415" cy="233082"/>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5463491" y="1299734"/>
            <a:ext cx="1242595" cy="215444"/>
          </a:xfrm>
          <a:prstGeom prst="rect">
            <a:avLst/>
          </a:prstGeom>
          <a:noFill/>
        </p:spPr>
        <p:txBody>
          <a:bodyPr wrap="square" rtlCol="0">
            <a:spAutoFit/>
          </a:bodyPr>
          <a:lstStyle/>
          <a:p>
            <a:pPr algn="ctr"/>
            <a:r>
              <a:rPr lang="en-US" sz="800" dirty="0" smtClean="0"/>
              <a:t>Oval Office Operations</a:t>
            </a:r>
            <a:endParaRPr lang="en-US" sz="800" dirty="0"/>
          </a:p>
        </p:txBody>
      </p:sp>
      <p:sp>
        <p:nvSpPr>
          <p:cNvPr id="93" name="Rectangle 92"/>
          <p:cNvSpPr/>
          <p:nvPr/>
        </p:nvSpPr>
        <p:spPr>
          <a:xfrm>
            <a:off x="6940207" y="1523692"/>
            <a:ext cx="830213" cy="233082"/>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6915493" y="1528247"/>
            <a:ext cx="1017585" cy="215444"/>
          </a:xfrm>
          <a:prstGeom prst="rect">
            <a:avLst/>
          </a:prstGeom>
          <a:noFill/>
        </p:spPr>
        <p:txBody>
          <a:bodyPr wrap="square" rtlCol="0">
            <a:spAutoFit/>
          </a:bodyPr>
          <a:lstStyle/>
          <a:p>
            <a:r>
              <a:rPr lang="en-US" sz="800" dirty="0" smtClean="0"/>
              <a:t>Staff Secretary</a:t>
            </a:r>
            <a:endParaRPr lang="en-US" sz="800" dirty="0"/>
          </a:p>
        </p:txBody>
      </p:sp>
      <p:sp>
        <p:nvSpPr>
          <p:cNvPr id="95" name="Rectangle 94"/>
          <p:cNvSpPr/>
          <p:nvPr/>
        </p:nvSpPr>
        <p:spPr>
          <a:xfrm>
            <a:off x="5181603" y="1725997"/>
            <a:ext cx="1106771" cy="319927"/>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a:off x="5112176" y="1714857"/>
            <a:ext cx="1242595" cy="338554"/>
          </a:xfrm>
          <a:prstGeom prst="rect">
            <a:avLst/>
          </a:prstGeom>
          <a:noFill/>
        </p:spPr>
        <p:txBody>
          <a:bodyPr wrap="square" rtlCol="0">
            <a:spAutoFit/>
          </a:bodyPr>
          <a:lstStyle/>
          <a:p>
            <a:pPr algn="ctr"/>
            <a:r>
              <a:rPr lang="en-US" sz="800" dirty="0" smtClean="0"/>
              <a:t>Deputy Chief of Staff for Operations</a:t>
            </a:r>
            <a:endParaRPr lang="en-US" sz="800" dirty="0"/>
          </a:p>
        </p:txBody>
      </p:sp>
      <p:sp>
        <p:nvSpPr>
          <p:cNvPr id="97" name="Rectangle 96"/>
          <p:cNvSpPr/>
          <p:nvPr/>
        </p:nvSpPr>
        <p:spPr>
          <a:xfrm>
            <a:off x="5948333" y="2101236"/>
            <a:ext cx="757753" cy="220000"/>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5901134" y="2105791"/>
            <a:ext cx="879094" cy="215444"/>
          </a:xfrm>
          <a:prstGeom prst="rect">
            <a:avLst/>
          </a:prstGeom>
          <a:noFill/>
        </p:spPr>
        <p:txBody>
          <a:bodyPr wrap="square" rtlCol="0">
            <a:spAutoFit/>
          </a:bodyPr>
          <a:lstStyle/>
          <a:p>
            <a:pPr algn="ctr"/>
            <a:r>
              <a:rPr lang="en-US" sz="800" dirty="0" smtClean="0"/>
              <a:t>Records Mgmt.</a:t>
            </a:r>
            <a:endParaRPr lang="en-US" sz="800" dirty="0"/>
          </a:p>
        </p:txBody>
      </p:sp>
      <p:sp>
        <p:nvSpPr>
          <p:cNvPr id="101" name="Rectangle 100"/>
          <p:cNvSpPr/>
          <p:nvPr/>
        </p:nvSpPr>
        <p:spPr>
          <a:xfrm>
            <a:off x="6796493" y="2095631"/>
            <a:ext cx="714545" cy="220000"/>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6719314" y="2100186"/>
            <a:ext cx="879094" cy="215444"/>
          </a:xfrm>
          <a:prstGeom prst="rect">
            <a:avLst/>
          </a:prstGeom>
          <a:noFill/>
        </p:spPr>
        <p:txBody>
          <a:bodyPr wrap="square" rtlCol="0">
            <a:spAutoFit/>
          </a:bodyPr>
          <a:lstStyle/>
          <a:p>
            <a:pPr algn="ctr"/>
            <a:r>
              <a:rPr lang="en-US" sz="800" dirty="0" smtClean="0"/>
              <a:t>Exec. Clerk</a:t>
            </a:r>
            <a:endParaRPr lang="en-US" sz="800" dirty="0"/>
          </a:p>
        </p:txBody>
      </p:sp>
      <p:sp>
        <p:nvSpPr>
          <p:cNvPr id="103" name="Rectangle 102"/>
          <p:cNvSpPr/>
          <p:nvPr/>
        </p:nvSpPr>
        <p:spPr>
          <a:xfrm>
            <a:off x="7601446" y="2102519"/>
            <a:ext cx="540788" cy="307114"/>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7445588" y="2083088"/>
            <a:ext cx="879094" cy="338554"/>
          </a:xfrm>
          <a:prstGeom prst="rect">
            <a:avLst/>
          </a:prstGeom>
          <a:noFill/>
        </p:spPr>
        <p:txBody>
          <a:bodyPr wrap="square" rtlCol="0">
            <a:spAutoFit/>
          </a:bodyPr>
          <a:lstStyle/>
          <a:p>
            <a:pPr algn="ctr"/>
            <a:r>
              <a:rPr lang="en-US" sz="800" dirty="0" smtClean="0"/>
              <a:t>Press. </a:t>
            </a:r>
            <a:r>
              <a:rPr lang="en-US" sz="800" dirty="0" err="1" smtClean="0"/>
              <a:t>Corresp</a:t>
            </a:r>
            <a:r>
              <a:rPr lang="en-US" sz="800" dirty="0" smtClean="0"/>
              <a:t>.</a:t>
            </a:r>
            <a:endParaRPr lang="en-US" sz="800" dirty="0"/>
          </a:p>
        </p:txBody>
      </p:sp>
      <p:cxnSp>
        <p:nvCxnSpPr>
          <p:cNvPr id="130" name="Straight Connector 129"/>
          <p:cNvCxnSpPr/>
          <p:nvPr/>
        </p:nvCxnSpPr>
        <p:spPr>
          <a:xfrm flipH="1">
            <a:off x="5751223" y="2359383"/>
            <a:ext cx="1381012" cy="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6446167" y="1925722"/>
            <a:ext cx="0" cy="16909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7244605"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7836435"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448486" y="1925722"/>
            <a:ext cx="138794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5809129" y="1519615"/>
            <a:ext cx="0" cy="6431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4816397" y="2830809"/>
            <a:ext cx="51957"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282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1" name="Straight Connector 160"/>
          <p:cNvCxnSpPr/>
          <p:nvPr/>
        </p:nvCxnSpPr>
        <p:spPr>
          <a:xfrm>
            <a:off x="5098690" y="2645269"/>
            <a:ext cx="0" cy="2130925"/>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743808" y="222661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79362" y="283475"/>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3">
                    <a:lumMod val="60000"/>
                    <a:lumOff val="40000"/>
                  </a:schemeClr>
                </a:solidFill>
                <a:effectLst/>
                <a:latin typeface="+mn-lt"/>
              </a:rPr>
              <a:t>BARACK OBAMA 2016</a:t>
            </a:r>
            <a:r>
              <a:rPr lang="en-US" sz="2500" dirty="0" smtClean="0"/>
              <a:t/>
            </a:r>
            <a:br>
              <a:rPr lang="en-US" sz="2500" dirty="0" smtClean="0"/>
            </a:br>
            <a:r>
              <a:rPr lang="en-US" sz="500" dirty="0" smtClean="0"/>
              <a:t/>
            </a:r>
            <a:br>
              <a:rPr lang="en-US" sz="500" dirty="0" smtClean="0"/>
            </a:br>
            <a:r>
              <a:rPr lang="en-US" sz="2500" dirty="0">
                <a:effectLst/>
              </a:rPr>
              <a:t>First L</a:t>
            </a:r>
            <a:r>
              <a:rPr lang="en-US" sz="2500" dirty="0" smtClean="0">
                <a:effectLst/>
              </a:rPr>
              <a:t>ady, Vice President, </a:t>
            </a:r>
            <a:r>
              <a:rPr lang="en-US" sz="2500" dirty="0">
                <a:effectLst/>
              </a:rPr>
              <a:t>Domestic Policy </a:t>
            </a:r>
            <a:r>
              <a:rPr lang="en-US" sz="2500" dirty="0" smtClean="0">
                <a:effectLst/>
              </a:rPr>
              <a:t>Council and National </a:t>
            </a:r>
            <a:r>
              <a:rPr lang="en-US" sz="2500" dirty="0">
                <a:effectLst/>
              </a:rPr>
              <a:t>Economic Council</a:t>
            </a:r>
          </a:p>
        </p:txBody>
      </p:sp>
      <p:cxnSp>
        <p:nvCxnSpPr>
          <p:cNvPr id="4" name="Straight Connector 3"/>
          <p:cNvCxnSpPr/>
          <p:nvPr/>
        </p:nvCxnSpPr>
        <p:spPr>
          <a:xfrm>
            <a:off x="6124933" y="2024802"/>
            <a:ext cx="0" cy="111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439393" y="2130086"/>
            <a:ext cx="0" cy="52788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534807" y="2130086"/>
            <a:ext cx="0" cy="51648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46395" y="2223688"/>
            <a:ext cx="0" cy="43049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4484" y="1591574"/>
            <a:ext cx="0" cy="63211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2046397" y="2223688"/>
            <a:ext cx="5403975" cy="1062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372530" y="2314803"/>
            <a:ext cx="1337057"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1304561" y="2390696"/>
            <a:ext cx="1460563" cy="215444"/>
          </a:xfrm>
          <a:prstGeom prst="rect">
            <a:avLst/>
          </a:prstGeom>
          <a:noFill/>
        </p:spPr>
        <p:txBody>
          <a:bodyPr wrap="square" rtlCol="0">
            <a:spAutoFit/>
          </a:bodyPr>
          <a:lstStyle/>
          <a:p>
            <a:pPr algn="ctr"/>
            <a:r>
              <a:rPr lang="en-US" sz="800" dirty="0" smtClean="0"/>
              <a:t>Office of </a:t>
            </a:r>
            <a:r>
              <a:rPr lang="en-US" sz="800" smtClean="0"/>
              <a:t>the First </a:t>
            </a:r>
            <a:r>
              <a:rPr lang="en-US" sz="800" dirty="0" smtClean="0"/>
              <a:t>Lady</a:t>
            </a:r>
            <a:endParaRPr lang="en-US" sz="800" dirty="0"/>
          </a:p>
        </p:txBody>
      </p:sp>
      <p:sp>
        <p:nvSpPr>
          <p:cNvPr id="39" name="Rectangle 38"/>
          <p:cNvSpPr/>
          <p:nvPr/>
        </p:nvSpPr>
        <p:spPr>
          <a:xfrm>
            <a:off x="2968148" y="2299813"/>
            <a:ext cx="1503005"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2953341" y="2373456"/>
            <a:ext cx="1564845" cy="215444"/>
          </a:xfrm>
          <a:prstGeom prst="rect">
            <a:avLst/>
          </a:prstGeom>
          <a:noFill/>
        </p:spPr>
        <p:txBody>
          <a:bodyPr wrap="square" rtlCol="0">
            <a:spAutoFit/>
          </a:bodyPr>
          <a:lstStyle/>
          <a:p>
            <a:pPr algn="ctr"/>
            <a:r>
              <a:rPr lang="en-US" sz="800" dirty="0" smtClean="0"/>
              <a:t>Office of the V.P.</a:t>
            </a:r>
            <a:endParaRPr lang="en-US" sz="800" dirty="0"/>
          </a:p>
        </p:txBody>
      </p:sp>
      <p:sp>
        <p:nvSpPr>
          <p:cNvPr id="41" name="Rectangle 40"/>
          <p:cNvSpPr/>
          <p:nvPr/>
        </p:nvSpPr>
        <p:spPr>
          <a:xfrm>
            <a:off x="5091526" y="2308453"/>
            <a:ext cx="1352847"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5092222" y="2376818"/>
            <a:ext cx="1415589" cy="215444"/>
          </a:xfrm>
          <a:prstGeom prst="rect">
            <a:avLst/>
          </a:prstGeom>
          <a:noFill/>
        </p:spPr>
        <p:txBody>
          <a:bodyPr wrap="square" rtlCol="0">
            <a:spAutoFit/>
          </a:bodyPr>
          <a:lstStyle/>
          <a:p>
            <a:pPr algn="ctr"/>
            <a:r>
              <a:rPr lang="en-US" sz="800" dirty="0" smtClean="0"/>
              <a:t>Domestic Policy Counci</a:t>
            </a:r>
            <a:r>
              <a:rPr lang="en-US" sz="800" dirty="0"/>
              <a:t>l</a:t>
            </a:r>
            <a:r>
              <a:rPr lang="en-US" sz="800" dirty="0" smtClean="0"/>
              <a:t> </a:t>
            </a:r>
            <a:endParaRPr lang="en-US" sz="800" dirty="0"/>
          </a:p>
        </p:txBody>
      </p:sp>
      <p:sp>
        <p:nvSpPr>
          <p:cNvPr id="43" name="Rectangle 42"/>
          <p:cNvSpPr/>
          <p:nvPr/>
        </p:nvSpPr>
        <p:spPr>
          <a:xfrm>
            <a:off x="6829010" y="2319819"/>
            <a:ext cx="1457140"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40000"/>
                    <a:lumOff val="60000"/>
                  </a:schemeClr>
                </a:solidFill>
              </a:rPr>
              <a:t> </a:t>
            </a:r>
            <a:endParaRPr lang="en-US" dirty="0">
              <a:solidFill>
                <a:schemeClr val="accent3">
                  <a:lumMod val="40000"/>
                  <a:lumOff val="60000"/>
                </a:schemeClr>
              </a:solidFill>
            </a:endParaRPr>
          </a:p>
        </p:txBody>
      </p:sp>
      <p:sp>
        <p:nvSpPr>
          <p:cNvPr id="44" name="TextBox 43"/>
          <p:cNvSpPr txBox="1"/>
          <p:nvPr/>
        </p:nvSpPr>
        <p:spPr>
          <a:xfrm>
            <a:off x="6766607" y="2358612"/>
            <a:ext cx="1486426" cy="215444"/>
          </a:xfrm>
          <a:prstGeom prst="rect">
            <a:avLst/>
          </a:prstGeom>
          <a:noFill/>
        </p:spPr>
        <p:txBody>
          <a:bodyPr wrap="square" rtlCol="0">
            <a:spAutoFit/>
          </a:bodyPr>
          <a:lstStyle/>
          <a:p>
            <a:pPr algn="ctr"/>
            <a:r>
              <a:rPr lang="en-US" sz="800" dirty="0" smtClean="0"/>
              <a:t>National Economic Council</a:t>
            </a:r>
            <a:endParaRPr lang="en-US" sz="800" dirty="0"/>
          </a:p>
        </p:txBody>
      </p:sp>
      <p:sp>
        <p:nvSpPr>
          <p:cNvPr id="65" name="Rectangle 64"/>
          <p:cNvSpPr/>
          <p:nvPr/>
        </p:nvSpPr>
        <p:spPr>
          <a:xfrm>
            <a:off x="1381004" y="2759577"/>
            <a:ext cx="915456" cy="27417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6" name="TextBox 65"/>
          <p:cNvSpPr txBox="1"/>
          <p:nvPr/>
        </p:nvSpPr>
        <p:spPr>
          <a:xfrm>
            <a:off x="1331345" y="2807047"/>
            <a:ext cx="1010085" cy="215444"/>
          </a:xfrm>
          <a:prstGeom prst="rect">
            <a:avLst/>
          </a:prstGeom>
          <a:noFill/>
        </p:spPr>
        <p:txBody>
          <a:bodyPr wrap="square" rtlCol="0">
            <a:spAutoFit/>
          </a:bodyPr>
          <a:lstStyle/>
          <a:p>
            <a:r>
              <a:rPr lang="en-US" sz="800" dirty="0" smtClean="0"/>
              <a:t>Director of Comm.</a:t>
            </a:r>
            <a:endParaRPr lang="en-US" sz="800" dirty="0"/>
          </a:p>
        </p:txBody>
      </p:sp>
      <p:sp>
        <p:nvSpPr>
          <p:cNvPr id="67" name="Rectangle 66"/>
          <p:cNvSpPr/>
          <p:nvPr/>
        </p:nvSpPr>
        <p:spPr>
          <a:xfrm>
            <a:off x="1371578" y="3112326"/>
            <a:ext cx="749921" cy="388503"/>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8" name="TextBox 67"/>
          <p:cNvSpPr txBox="1"/>
          <p:nvPr/>
        </p:nvSpPr>
        <p:spPr>
          <a:xfrm>
            <a:off x="1338841" y="3142642"/>
            <a:ext cx="925632" cy="338554"/>
          </a:xfrm>
          <a:prstGeom prst="rect">
            <a:avLst/>
          </a:prstGeom>
          <a:noFill/>
        </p:spPr>
        <p:txBody>
          <a:bodyPr wrap="square" rtlCol="0">
            <a:spAutoFit/>
          </a:bodyPr>
          <a:lstStyle/>
          <a:p>
            <a:r>
              <a:rPr lang="en-US" sz="800" dirty="0" smtClean="0"/>
              <a:t>Scheduling </a:t>
            </a:r>
            <a:br>
              <a:rPr lang="en-US" sz="800" dirty="0" smtClean="0"/>
            </a:br>
            <a:r>
              <a:rPr lang="en-US" sz="800" dirty="0" smtClean="0"/>
              <a:t>and Advance</a:t>
            </a:r>
            <a:endParaRPr lang="en-US" sz="800" dirty="0"/>
          </a:p>
        </p:txBody>
      </p:sp>
      <p:sp>
        <p:nvSpPr>
          <p:cNvPr id="69" name="Rectangle 68"/>
          <p:cNvSpPr/>
          <p:nvPr/>
        </p:nvSpPr>
        <p:spPr>
          <a:xfrm>
            <a:off x="1381004" y="3589694"/>
            <a:ext cx="760791" cy="240210"/>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70" name="TextBox 69"/>
          <p:cNvSpPr txBox="1"/>
          <p:nvPr/>
        </p:nvSpPr>
        <p:spPr>
          <a:xfrm>
            <a:off x="1331346" y="3612973"/>
            <a:ext cx="1010084" cy="215444"/>
          </a:xfrm>
          <a:prstGeom prst="rect">
            <a:avLst/>
          </a:prstGeom>
          <a:noFill/>
        </p:spPr>
        <p:txBody>
          <a:bodyPr wrap="square" rtlCol="0">
            <a:spAutoFit/>
          </a:bodyPr>
          <a:lstStyle/>
          <a:p>
            <a:r>
              <a:rPr lang="en-US" sz="800" dirty="0" smtClean="0"/>
              <a:t>Social Security</a:t>
            </a:r>
            <a:endParaRPr lang="en-US" sz="800" dirty="0"/>
          </a:p>
        </p:txBody>
      </p:sp>
      <p:cxnSp>
        <p:nvCxnSpPr>
          <p:cNvPr id="73" name="Straight Connector 72"/>
          <p:cNvCxnSpPr/>
          <p:nvPr/>
        </p:nvCxnSpPr>
        <p:spPr>
          <a:xfrm>
            <a:off x="1371578" y="2668096"/>
            <a:ext cx="0" cy="1160321"/>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2976805" y="2720615"/>
            <a:ext cx="713041" cy="239625"/>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79" name="TextBox 78"/>
          <p:cNvSpPr txBox="1"/>
          <p:nvPr/>
        </p:nvSpPr>
        <p:spPr>
          <a:xfrm>
            <a:off x="2936573" y="2740395"/>
            <a:ext cx="925632" cy="215444"/>
          </a:xfrm>
          <a:prstGeom prst="rect">
            <a:avLst/>
          </a:prstGeom>
          <a:noFill/>
        </p:spPr>
        <p:txBody>
          <a:bodyPr wrap="square" rtlCol="0">
            <a:spAutoFit/>
          </a:bodyPr>
          <a:lstStyle/>
          <a:p>
            <a:r>
              <a:rPr lang="en-US" sz="800" dirty="0" smtClean="0"/>
              <a:t>Chief of Staff</a:t>
            </a:r>
            <a:endParaRPr lang="en-US" sz="800" dirty="0"/>
          </a:p>
        </p:txBody>
      </p:sp>
      <p:sp>
        <p:nvSpPr>
          <p:cNvPr id="80" name="Rectangle 79"/>
          <p:cNvSpPr/>
          <p:nvPr/>
        </p:nvSpPr>
        <p:spPr>
          <a:xfrm>
            <a:off x="2976806" y="3043385"/>
            <a:ext cx="439593" cy="216088"/>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1" name="TextBox 80"/>
          <p:cNvSpPr txBox="1"/>
          <p:nvPr/>
        </p:nvSpPr>
        <p:spPr>
          <a:xfrm>
            <a:off x="2936573" y="3058710"/>
            <a:ext cx="925632" cy="215444"/>
          </a:xfrm>
          <a:prstGeom prst="rect">
            <a:avLst/>
          </a:prstGeom>
          <a:noFill/>
        </p:spPr>
        <p:txBody>
          <a:bodyPr wrap="square" rtlCol="0">
            <a:spAutoFit/>
          </a:bodyPr>
          <a:lstStyle/>
          <a:p>
            <a:r>
              <a:rPr lang="en-US" sz="800" dirty="0" smtClean="0"/>
              <a:t>Comm.</a:t>
            </a:r>
            <a:endParaRPr lang="en-US" sz="800" dirty="0"/>
          </a:p>
        </p:txBody>
      </p:sp>
      <p:sp>
        <p:nvSpPr>
          <p:cNvPr id="82" name="Rectangle 81"/>
          <p:cNvSpPr/>
          <p:nvPr/>
        </p:nvSpPr>
        <p:spPr>
          <a:xfrm>
            <a:off x="2974497" y="3343004"/>
            <a:ext cx="1939409" cy="232055"/>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3" name="TextBox 82"/>
          <p:cNvSpPr txBox="1"/>
          <p:nvPr/>
        </p:nvSpPr>
        <p:spPr>
          <a:xfrm>
            <a:off x="2936572" y="3346363"/>
            <a:ext cx="2163016" cy="215444"/>
          </a:xfrm>
          <a:prstGeom prst="rect">
            <a:avLst/>
          </a:prstGeom>
          <a:noFill/>
        </p:spPr>
        <p:txBody>
          <a:bodyPr wrap="square" rtlCol="0">
            <a:spAutoFit/>
          </a:bodyPr>
          <a:lstStyle/>
          <a:p>
            <a:r>
              <a:rPr lang="en-US" sz="800" dirty="0" err="1" smtClean="0"/>
              <a:t>Intergov’t</a:t>
            </a:r>
            <a:r>
              <a:rPr lang="en-US" sz="800" dirty="0" smtClean="0"/>
              <a:t> Affairs and Public Engagement</a:t>
            </a:r>
            <a:endParaRPr lang="en-US" sz="800" dirty="0"/>
          </a:p>
        </p:txBody>
      </p:sp>
      <p:cxnSp>
        <p:nvCxnSpPr>
          <p:cNvPr id="84" name="Straight Connector 83"/>
          <p:cNvCxnSpPr/>
          <p:nvPr/>
        </p:nvCxnSpPr>
        <p:spPr>
          <a:xfrm>
            <a:off x="2971089" y="2651619"/>
            <a:ext cx="2335" cy="2399024"/>
          </a:xfrm>
          <a:prstGeom prst="line">
            <a:avLst/>
          </a:prstGeom>
          <a:ln>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4359393" y="1662223"/>
            <a:ext cx="1765540" cy="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124933" y="1662223"/>
            <a:ext cx="0" cy="27208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5553797" y="1740951"/>
            <a:ext cx="1106771" cy="319927"/>
          </a:xfrm>
          <a:prstGeom prst="rect">
            <a:avLst/>
          </a:prstGeom>
          <a:solidFill>
            <a:schemeClr val="tx2">
              <a:lumMod val="25000"/>
            </a:schemeClr>
          </a:solidFill>
          <a:ln w="190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a:off x="5485884" y="1732873"/>
            <a:ext cx="1242595" cy="338554"/>
          </a:xfrm>
          <a:prstGeom prst="rect">
            <a:avLst/>
          </a:prstGeom>
          <a:noFill/>
        </p:spPr>
        <p:txBody>
          <a:bodyPr wrap="square" rtlCol="0">
            <a:spAutoFit/>
          </a:bodyPr>
          <a:lstStyle/>
          <a:p>
            <a:pPr algn="ctr"/>
            <a:r>
              <a:rPr lang="en-US" sz="800" dirty="0" smtClean="0"/>
              <a:t>Deputy Chief of Staff </a:t>
            </a:r>
            <a:r>
              <a:rPr lang="en-US" sz="800" smtClean="0"/>
              <a:t>for Operations</a:t>
            </a:r>
            <a:endParaRPr lang="en-US" sz="800" dirty="0"/>
          </a:p>
        </p:txBody>
      </p:sp>
      <p:sp>
        <p:nvSpPr>
          <p:cNvPr id="26" name="Rectangle 25"/>
          <p:cNvSpPr/>
          <p:nvPr/>
        </p:nvSpPr>
        <p:spPr>
          <a:xfrm>
            <a:off x="4164018" y="1553204"/>
            <a:ext cx="869301"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7" name="TextBox 26"/>
          <p:cNvSpPr txBox="1"/>
          <p:nvPr/>
        </p:nvSpPr>
        <p:spPr>
          <a:xfrm>
            <a:off x="4139304" y="1557759"/>
            <a:ext cx="1017585" cy="246221"/>
          </a:xfrm>
          <a:prstGeom prst="rect">
            <a:avLst/>
          </a:prstGeom>
          <a:noFill/>
        </p:spPr>
        <p:txBody>
          <a:bodyPr wrap="square" rtlCol="0">
            <a:spAutoFit/>
          </a:bodyPr>
          <a:lstStyle/>
          <a:p>
            <a:r>
              <a:rPr lang="en-US" sz="1000" dirty="0" smtClean="0"/>
              <a:t>Chief of Staff</a:t>
            </a:r>
            <a:endParaRPr lang="en-US" sz="1000" dirty="0"/>
          </a:p>
        </p:txBody>
      </p:sp>
      <p:cxnSp>
        <p:nvCxnSpPr>
          <p:cNvPr id="115" name="Straight Connector 114"/>
          <p:cNvCxnSpPr/>
          <p:nvPr/>
        </p:nvCxnSpPr>
        <p:spPr>
          <a:xfrm flipH="1">
            <a:off x="5536951" y="2130086"/>
            <a:ext cx="190244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34" name="Rectangle 133"/>
          <p:cNvSpPr/>
          <p:nvPr/>
        </p:nvSpPr>
        <p:spPr>
          <a:xfrm>
            <a:off x="2973878" y="3643213"/>
            <a:ext cx="885400" cy="239625"/>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5" name="TextBox 134"/>
          <p:cNvSpPr txBox="1"/>
          <p:nvPr/>
        </p:nvSpPr>
        <p:spPr>
          <a:xfrm>
            <a:off x="2933646" y="3675693"/>
            <a:ext cx="1033588" cy="215444"/>
          </a:xfrm>
          <a:prstGeom prst="rect">
            <a:avLst/>
          </a:prstGeom>
          <a:noFill/>
        </p:spPr>
        <p:txBody>
          <a:bodyPr wrap="square" rtlCol="0">
            <a:spAutoFit/>
          </a:bodyPr>
          <a:lstStyle/>
          <a:p>
            <a:r>
              <a:rPr lang="en-US" sz="800" dirty="0" smtClean="0"/>
              <a:t>National Security</a:t>
            </a:r>
            <a:endParaRPr lang="en-US" sz="800" dirty="0"/>
          </a:p>
        </p:txBody>
      </p:sp>
      <p:sp>
        <p:nvSpPr>
          <p:cNvPr id="136" name="Rectangle 135"/>
          <p:cNvSpPr/>
          <p:nvPr/>
        </p:nvSpPr>
        <p:spPr>
          <a:xfrm>
            <a:off x="2973879" y="3965983"/>
            <a:ext cx="381433" cy="216088"/>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7" name="TextBox 136"/>
          <p:cNvSpPr txBox="1"/>
          <p:nvPr/>
        </p:nvSpPr>
        <p:spPr>
          <a:xfrm>
            <a:off x="2933646" y="3981308"/>
            <a:ext cx="925632" cy="215444"/>
          </a:xfrm>
          <a:prstGeom prst="rect">
            <a:avLst/>
          </a:prstGeom>
          <a:noFill/>
        </p:spPr>
        <p:txBody>
          <a:bodyPr wrap="square" rtlCol="0">
            <a:spAutoFit/>
          </a:bodyPr>
          <a:lstStyle/>
          <a:p>
            <a:r>
              <a:rPr lang="en-US" sz="800" dirty="0" smtClean="0"/>
              <a:t>Policy</a:t>
            </a:r>
            <a:endParaRPr lang="en-US" sz="800" dirty="0"/>
          </a:p>
        </p:txBody>
      </p:sp>
      <p:sp>
        <p:nvSpPr>
          <p:cNvPr id="138" name="Rectangle 137"/>
          <p:cNvSpPr/>
          <p:nvPr/>
        </p:nvSpPr>
        <p:spPr>
          <a:xfrm>
            <a:off x="2973878" y="4268167"/>
            <a:ext cx="1138436" cy="195539"/>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9" name="TextBox 138"/>
          <p:cNvSpPr txBox="1"/>
          <p:nvPr/>
        </p:nvSpPr>
        <p:spPr>
          <a:xfrm>
            <a:off x="2933645" y="4276456"/>
            <a:ext cx="1178669" cy="215444"/>
          </a:xfrm>
          <a:prstGeom prst="rect">
            <a:avLst/>
          </a:prstGeom>
          <a:noFill/>
        </p:spPr>
        <p:txBody>
          <a:bodyPr wrap="square" rtlCol="0">
            <a:spAutoFit/>
          </a:bodyPr>
          <a:lstStyle/>
          <a:p>
            <a:r>
              <a:rPr lang="en-US" sz="800" dirty="0"/>
              <a:t>Office of Dr. </a:t>
            </a:r>
            <a:r>
              <a:rPr lang="en-US" sz="800" dirty="0" smtClean="0"/>
              <a:t>Jill Biden</a:t>
            </a:r>
            <a:endParaRPr lang="en-US" sz="800" dirty="0"/>
          </a:p>
        </p:txBody>
      </p:sp>
      <p:sp>
        <p:nvSpPr>
          <p:cNvPr id="140" name="Rectangle 139"/>
          <p:cNvSpPr/>
          <p:nvPr/>
        </p:nvSpPr>
        <p:spPr>
          <a:xfrm>
            <a:off x="2973425" y="4545425"/>
            <a:ext cx="885853" cy="216088"/>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1" name="TextBox 140"/>
          <p:cNvSpPr txBox="1"/>
          <p:nvPr/>
        </p:nvSpPr>
        <p:spPr>
          <a:xfrm>
            <a:off x="2933192" y="4560750"/>
            <a:ext cx="1034042" cy="215444"/>
          </a:xfrm>
          <a:prstGeom prst="rect">
            <a:avLst/>
          </a:prstGeom>
          <a:noFill/>
        </p:spPr>
        <p:txBody>
          <a:bodyPr wrap="square" rtlCol="0">
            <a:spAutoFit/>
          </a:bodyPr>
          <a:lstStyle/>
          <a:p>
            <a:r>
              <a:rPr lang="en-US" sz="800" smtClean="0"/>
              <a:t>Legislative Affairs</a:t>
            </a:r>
            <a:endParaRPr lang="en-US" sz="800" dirty="0"/>
          </a:p>
        </p:txBody>
      </p:sp>
      <p:sp>
        <p:nvSpPr>
          <p:cNvPr id="142" name="Rectangle 141"/>
          <p:cNvSpPr/>
          <p:nvPr/>
        </p:nvSpPr>
        <p:spPr>
          <a:xfrm>
            <a:off x="2973424" y="4847609"/>
            <a:ext cx="442975" cy="195539"/>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3" name="TextBox 142"/>
          <p:cNvSpPr txBox="1"/>
          <p:nvPr/>
        </p:nvSpPr>
        <p:spPr>
          <a:xfrm>
            <a:off x="2920491" y="4843198"/>
            <a:ext cx="568157" cy="215444"/>
          </a:xfrm>
          <a:prstGeom prst="rect">
            <a:avLst/>
          </a:prstGeom>
          <a:noFill/>
        </p:spPr>
        <p:txBody>
          <a:bodyPr wrap="square" rtlCol="0">
            <a:spAutoFit/>
          </a:bodyPr>
          <a:lstStyle/>
          <a:p>
            <a:r>
              <a:rPr lang="en-US" sz="800" smtClean="0"/>
              <a:t>Counsel</a:t>
            </a:r>
            <a:endParaRPr lang="en-US" sz="800" dirty="0"/>
          </a:p>
        </p:txBody>
      </p:sp>
      <p:sp>
        <p:nvSpPr>
          <p:cNvPr id="151" name="Rectangle 150"/>
          <p:cNvSpPr/>
          <p:nvPr/>
        </p:nvSpPr>
        <p:spPr>
          <a:xfrm>
            <a:off x="5096165" y="2761512"/>
            <a:ext cx="848549" cy="360902"/>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2" name="TextBox 151"/>
          <p:cNvSpPr txBox="1"/>
          <p:nvPr/>
        </p:nvSpPr>
        <p:spPr>
          <a:xfrm>
            <a:off x="5055933" y="2774683"/>
            <a:ext cx="925632" cy="338554"/>
          </a:xfrm>
          <a:prstGeom prst="rect">
            <a:avLst/>
          </a:prstGeom>
          <a:noFill/>
        </p:spPr>
        <p:txBody>
          <a:bodyPr wrap="square" rtlCol="0">
            <a:spAutoFit/>
          </a:bodyPr>
          <a:lstStyle/>
          <a:p>
            <a:r>
              <a:rPr lang="en-US" sz="800" dirty="0" smtClean="0"/>
              <a:t>Energy and Climate Change</a:t>
            </a:r>
            <a:endParaRPr lang="en-US" sz="800" dirty="0"/>
          </a:p>
        </p:txBody>
      </p:sp>
      <p:sp>
        <p:nvSpPr>
          <p:cNvPr id="153" name="Rectangle 152"/>
          <p:cNvSpPr/>
          <p:nvPr/>
        </p:nvSpPr>
        <p:spPr>
          <a:xfrm>
            <a:off x="5096166" y="3217416"/>
            <a:ext cx="1374174" cy="353853"/>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4" name="TextBox 153"/>
          <p:cNvSpPr txBox="1"/>
          <p:nvPr/>
        </p:nvSpPr>
        <p:spPr>
          <a:xfrm>
            <a:off x="5063825" y="3227979"/>
            <a:ext cx="1443986" cy="338554"/>
          </a:xfrm>
          <a:prstGeom prst="rect">
            <a:avLst/>
          </a:prstGeom>
          <a:noFill/>
        </p:spPr>
        <p:txBody>
          <a:bodyPr wrap="square" rtlCol="0">
            <a:spAutoFit/>
          </a:bodyPr>
          <a:lstStyle/>
          <a:p>
            <a:r>
              <a:rPr lang="en-US" sz="800" dirty="0"/>
              <a:t>Faith-Based </a:t>
            </a:r>
            <a:r>
              <a:rPr lang="en-US" sz="800" dirty="0" smtClean="0"/>
              <a:t>and</a:t>
            </a:r>
            <a:endParaRPr lang="en-US" sz="800" dirty="0"/>
          </a:p>
          <a:p>
            <a:r>
              <a:rPr lang="en-US" sz="800" dirty="0" smtClean="0"/>
              <a:t>Neighborhood Partnerships</a:t>
            </a:r>
            <a:endParaRPr lang="en-US" sz="800" dirty="0"/>
          </a:p>
        </p:txBody>
      </p:sp>
      <p:sp>
        <p:nvSpPr>
          <p:cNvPr id="155" name="Rectangle 154"/>
          <p:cNvSpPr/>
          <p:nvPr/>
        </p:nvSpPr>
        <p:spPr>
          <a:xfrm>
            <a:off x="5096165" y="3656639"/>
            <a:ext cx="757596" cy="232055"/>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6" name="TextBox 155"/>
          <p:cNvSpPr txBox="1"/>
          <p:nvPr/>
        </p:nvSpPr>
        <p:spPr>
          <a:xfrm>
            <a:off x="5062282" y="3664929"/>
            <a:ext cx="1921386" cy="215444"/>
          </a:xfrm>
          <a:prstGeom prst="rect">
            <a:avLst/>
          </a:prstGeom>
          <a:noFill/>
        </p:spPr>
        <p:txBody>
          <a:bodyPr wrap="square" rtlCol="0">
            <a:spAutoFit/>
          </a:bodyPr>
          <a:lstStyle/>
          <a:p>
            <a:r>
              <a:rPr lang="en-US" sz="800" dirty="0" smtClean="0"/>
              <a:t>Health Reform</a:t>
            </a:r>
            <a:endParaRPr lang="en-US" sz="800" dirty="0"/>
          </a:p>
        </p:txBody>
      </p:sp>
      <p:sp>
        <p:nvSpPr>
          <p:cNvPr id="157" name="Rectangle 156"/>
          <p:cNvSpPr/>
          <p:nvPr/>
        </p:nvSpPr>
        <p:spPr>
          <a:xfrm>
            <a:off x="5099588" y="3987035"/>
            <a:ext cx="1081064" cy="256486"/>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8" name="TextBox 157"/>
          <p:cNvSpPr txBox="1"/>
          <p:nvPr/>
        </p:nvSpPr>
        <p:spPr>
          <a:xfrm>
            <a:off x="5053005" y="3994386"/>
            <a:ext cx="1303847" cy="215444"/>
          </a:xfrm>
          <a:prstGeom prst="rect">
            <a:avLst/>
          </a:prstGeom>
          <a:noFill/>
        </p:spPr>
        <p:txBody>
          <a:bodyPr wrap="square" rtlCol="0">
            <a:spAutoFit/>
          </a:bodyPr>
          <a:lstStyle/>
          <a:p>
            <a:r>
              <a:rPr lang="en-US" sz="800" dirty="0" smtClean="0"/>
              <a:t>National </a:t>
            </a:r>
            <a:r>
              <a:rPr lang="en-US" sz="800" smtClean="0"/>
              <a:t>AIDS Policy</a:t>
            </a:r>
            <a:endParaRPr lang="en-US" sz="800" dirty="0"/>
          </a:p>
        </p:txBody>
      </p:sp>
      <p:sp>
        <p:nvSpPr>
          <p:cNvPr id="159" name="Rectangle 158"/>
          <p:cNvSpPr/>
          <p:nvPr/>
        </p:nvSpPr>
        <p:spPr>
          <a:xfrm>
            <a:off x="5099588" y="4349465"/>
            <a:ext cx="1098657" cy="412048"/>
          </a:xfrm>
          <a:prstGeom prst="rect">
            <a:avLst/>
          </a:prstGeom>
          <a:solidFill>
            <a:schemeClr val="tx2">
              <a:lumMod val="25000"/>
            </a:schemeClr>
          </a:solidFill>
          <a:ln w="19050">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0" name="TextBox 159"/>
          <p:cNvSpPr txBox="1"/>
          <p:nvPr/>
        </p:nvSpPr>
        <p:spPr>
          <a:xfrm>
            <a:off x="5053005" y="4382328"/>
            <a:ext cx="1258868" cy="338554"/>
          </a:xfrm>
          <a:prstGeom prst="rect">
            <a:avLst/>
          </a:prstGeom>
          <a:noFill/>
        </p:spPr>
        <p:txBody>
          <a:bodyPr wrap="square" rtlCol="0">
            <a:spAutoFit/>
          </a:bodyPr>
          <a:lstStyle/>
          <a:p>
            <a:r>
              <a:rPr lang="en-US" sz="800" dirty="0"/>
              <a:t>Social Innovation</a:t>
            </a:r>
          </a:p>
          <a:p>
            <a:r>
              <a:rPr lang="en-US" sz="800" dirty="0" smtClean="0"/>
              <a:t>and Civic Partnership</a:t>
            </a:r>
            <a:endParaRPr lang="en-US" sz="800" dirty="0"/>
          </a:p>
        </p:txBody>
      </p:sp>
      <p:sp>
        <p:nvSpPr>
          <p:cNvPr id="168" name="TextBox 167"/>
          <p:cNvSpPr txBox="1"/>
          <p:nvPr/>
        </p:nvSpPr>
        <p:spPr>
          <a:xfrm>
            <a:off x="0" y="4731107"/>
            <a:ext cx="3370598"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Federal Yellow Book, Winter </a:t>
            </a:r>
            <a:r>
              <a:rPr lang="en-US" sz="700" dirty="0" smtClean="0"/>
              <a:t>2016</a:t>
            </a:r>
          </a:p>
        </p:txBody>
      </p:sp>
    </p:spTree>
    <p:extLst>
      <p:ext uri="{BB962C8B-B14F-4D97-AF65-F5344CB8AC3E}">
        <p14:creationId xmlns:p14="http://schemas.microsoft.com/office/powerpoint/2010/main" val="810127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4256658" y="2182132"/>
            <a:ext cx="420886" cy="271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H="1">
            <a:off x="4668564" y="2000223"/>
            <a:ext cx="420887" cy="543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8354401"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753961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602251"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53524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39133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32891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42871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56102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942728"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8389743" y="2597987"/>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3">
                    <a:lumMod val="60000"/>
                    <a:lumOff val="40000"/>
                  </a:schemeClr>
                </a:solidFill>
                <a:effectLst/>
                <a:latin typeface="+mn-lt"/>
              </a:rPr>
              <a:t>BARACK OBAMA 2016</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7554160"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616801"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52518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381269"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18853"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1865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5096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2667"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68564" y="1537669"/>
            <a:ext cx="0" cy="10743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932668" y="2606958"/>
            <a:ext cx="7457075" cy="1014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28040" y="2750496"/>
            <a:ext cx="421364"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23" name="Rectangle 22"/>
          <p:cNvSpPr/>
          <p:nvPr/>
        </p:nvSpPr>
        <p:spPr>
          <a:xfrm>
            <a:off x="3919460" y="1500339"/>
            <a:ext cx="1544455"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4" name="TextBox 23"/>
          <p:cNvSpPr txBox="1"/>
          <p:nvPr/>
        </p:nvSpPr>
        <p:spPr>
          <a:xfrm>
            <a:off x="3885428" y="1479451"/>
            <a:ext cx="1792859"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680377" y="2827451"/>
            <a:ext cx="528756" cy="215444"/>
          </a:xfrm>
          <a:prstGeom prst="rect">
            <a:avLst/>
          </a:prstGeom>
          <a:noFill/>
        </p:spPr>
        <p:txBody>
          <a:bodyPr wrap="square" rtlCol="0">
            <a:spAutoFit/>
          </a:bodyPr>
          <a:lstStyle/>
          <a:p>
            <a:pPr algn="ctr"/>
            <a:r>
              <a:rPr lang="en-US" sz="800" dirty="0" smtClean="0"/>
              <a:t>Africa</a:t>
            </a:r>
            <a:endParaRPr lang="en-US" sz="800" dirty="0"/>
          </a:p>
        </p:txBody>
      </p:sp>
      <p:sp>
        <p:nvSpPr>
          <p:cNvPr id="29" name="Rectangle 28"/>
          <p:cNvSpPr/>
          <p:nvPr/>
        </p:nvSpPr>
        <p:spPr>
          <a:xfrm>
            <a:off x="1226766" y="2750496"/>
            <a:ext cx="6639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0" name="TextBox 29"/>
          <p:cNvSpPr txBox="1"/>
          <p:nvPr/>
        </p:nvSpPr>
        <p:spPr>
          <a:xfrm>
            <a:off x="1091742" y="2827451"/>
            <a:ext cx="910489" cy="215444"/>
          </a:xfrm>
          <a:prstGeom prst="rect">
            <a:avLst/>
          </a:prstGeom>
          <a:noFill/>
        </p:spPr>
        <p:txBody>
          <a:bodyPr wrap="square" rtlCol="0">
            <a:spAutoFit/>
          </a:bodyPr>
          <a:lstStyle/>
          <a:p>
            <a:pPr algn="ctr"/>
            <a:r>
              <a:rPr lang="en-US" sz="800" dirty="0" smtClean="0"/>
              <a:t>Asia</a:t>
            </a:r>
            <a:endParaRPr lang="en-US" sz="800" dirty="0"/>
          </a:p>
        </p:txBody>
      </p:sp>
      <p:sp>
        <p:nvSpPr>
          <p:cNvPr id="31" name="Rectangle 30"/>
          <p:cNvSpPr/>
          <p:nvPr/>
        </p:nvSpPr>
        <p:spPr>
          <a:xfrm>
            <a:off x="1968082" y="2750496"/>
            <a:ext cx="90114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2" name="TextBox 31"/>
          <p:cNvSpPr txBox="1"/>
          <p:nvPr/>
        </p:nvSpPr>
        <p:spPr>
          <a:xfrm>
            <a:off x="1906472" y="2765896"/>
            <a:ext cx="984539" cy="338554"/>
          </a:xfrm>
          <a:prstGeom prst="rect">
            <a:avLst/>
          </a:prstGeom>
          <a:noFill/>
        </p:spPr>
        <p:txBody>
          <a:bodyPr wrap="square" rtlCol="0">
            <a:spAutoFit/>
          </a:bodyPr>
          <a:lstStyle/>
          <a:p>
            <a:pPr algn="ctr"/>
            <a:r>
              <a:rPr lang="en-US" sz="800" dirty="0" smtClean="0"/>
              <a:t>Counterter</a:t>
            </a:r>
            <a:r>
              <a:rPr lang="en-US" sz="800" dirty="0"/>
              <a:t>r</a:t>
            </a:r>
            <a:r>
              <a:rPr lang="en-US" sz="800" dirty="0" smtClean="0"/>
              <a:t>orism Policy</a:t>
            </a:r>
            <a:endParaRPr lang="en-US" sz="800" dirty="0"/>
          </a:p>
        </p:txBody>
      </p:sp>
      <p:sp>
        <p:nvSpPr>
          <p:cNvPr id="33" name="Rectangle 32"/>
          <p:cNvSpPr/>
          <p:nvPr/>
        </p:nvSpPr>
        <p:spPr>
          <a:xfrm>
            <a:off x="2946588" y="2750496"/>
            <a:ext cx="747547"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4" name="TextBox 33"/>
          <p:cNvSpPr txBox="1"/>
          <p:nvPr/>
        </p:nvSpPr>
        <p:spPr>
          <a:xfrm>
            <a:off x="2869525" y="2827451"/>
            <a:ext cx="894409" cy="215444"/>
          </a:xfrm>
          <a:prstGeom prst="rect">
            <a:avLst/>
          </a:prstGeom>
          <a:noFill/>
        </p:spPr>
        <p:txBody>
          <a:bodyPr wrap="square" rtlCol="0">
            <a:spAutoFit/>
          </a:bodyPr>
          <a:lstStyle/>
          <a:p>
            <a:pPr algn="ctr"/>
            <a:r>
              <a:rPr lang="en-US" sz="800" dirty="0" smtClean="0"/>
              <a:t>Cybersecurity</a:t>
            </a:r>
            <a:endParaRPr lang="en-US" sz="800" dirty="0"/>
          </a:p>
        </p:txBody>
      </p:sp>
      <p:sp>
        <p:nvSpPr>
          <p:cNvPr id="35" name="Rectangle 34"/>
          <p:cNvSpPr/>
          <p:nvPr/>
        </p:nvSpPr>
        <p:spPr>
          <a:xfrm>
            <a:off x="3771497" y="2750496"/>
            <a:ext cx="1156236"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6" name="TextBox 35"/>
          <p:cNvSpPr txBox="1"/>
          <p:nvPr/>
        </p:nvSpPr>
        <p:spPr>
          <a:xfrm>
            <a:off x="3685769" y="2765896"/>
            <a:ext cx="1321485" cy="338554"/>
          </a:xfrm>
          <a:prstGeom prst="rect">
            <a:avLst/>
          </a:prstGeom>
          <a:noFill/>
        </p:spPr>
        <p:txBody>
          <a:bodyPr wrap="square" rtlCol="0">
            <a:spAutoFit/>
          </a:bodyPr>
          <a:lstStyle/>
          <a:p>
            <a:pPr algn="ctr"/>
            <a:r>
              <a:rPr lang="en-US" sz="800" dirty="0"/>
              <a:t>Defense </a:t>
            </a:r>
            <a:r>
              <a:rPr lang="en-US" sz="800" dirty="0" smtClean="0"/>
              <a:t>Policy, WMD and Arms Control</a:t>
            </a:r>
            <a:endParaRPr lang="en-US" sz="800" dirty="0"/>
          </a:p>
        </p:txBody>
      </p:sp>
      <p:sp>
        <p:nvSpPr>
          <p:cNvPr id="37" name="Rectangle 36"/>
          <p:cNvSpPr/>
          <p:nvPr/>
        </p:nvSpPr>
        <p:spPr>
          <a:xfrm>
            <a:off x="5005095" y="2750496"/>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8" name="TextBox 37"/>
          <p:cNvSpPr txBox="1"/>
          <p:nvPr/>
        </p:nvSpPr>
        <p:spPr>
          <a:xfrm>
            <a:off x="4952971" y="2765896"/>
            <a:ext cx="1144426" cy="338554"/>
          </a:xfrm>
          <a:prstGeom prst="rect">
            <a:avLst/>
          </a:prstGeom>
          <a:noFill/>
        </p:spPr>
        <p:txBody>
          <a:bodyPr wrap="square" rtlCol="0">
            <a:spAutoFit/>
          </a:bodyPr>
          <a:lstStyle/>
          <a:p>
            <a:pPr algn="ctr"/>
            <a:r>
              <a:rPr lang="en-US" sz="800" dirty="0" smtClean="0"/>
              <a:t>Energy and Climate Change</a:t>
            </a:r>
            <a:endParaRPr lang="en-US" sz="800" dirty="0"/>
          </a:p>
        </p:txBody>
      </p:sp>
      <p:sp>
        <p:nvSpPr>
          <p:cNvPr id="39" name="Rectangle 38"/>
          <p:cNvSpPr/>
          <p:nvPr/>
        </p:nvSpPr>
        <p:spPr>
          <a:xfrm>
            <a:off x="6086839" y="2750496"/>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40" name="TextBox 39"/>
          <p:cNvSpPr txBox="1"/>
          <p:nvPr/>
        </p:nvSpPr>
        <p:spPr>
          <a:xfrm>
            <a:off x="6035615" y="2765896"/>
            <a:ext cx="1144426" cy="338554"/>
          </a:xfrm>
          <a:prstGeom prst="rect">
            <a:avLst/>
          </a:prstGeom>
          <a:noFill/>
        </p:spPr>
        <p:txBody>
          <a:bodyPr wrap="square" rtlCol="0">
            <a:spAutoFit/>
          </a:bodyPr>
          <a:lstStyle/>
          <a:p>
            <a:pPr algn="ctr"/>
            <a:r>
              <a:rPr lang="en-US" sz="800" dirty="0" smtClean="0"/>
              <a:t>Europe, Russia and Central Asia</a:t>
            </a:r>
            <a:endParaRPr lang="en-US" sz="800" dirty="0"/>
          </a:p>
        </p:txBody>
      </p:sp>
      <p:sp>
        <p:nvSpPr>
          <p:cNvPr id="41" name="Rectangle 40"/>
          <p:cNvSpPr/>
          <p:nvPr/>
        </p:nvSpPr>
        <p:spPr>
          <a:xfrm>
            <a:off x="7168583" y="2756997"/>
            <a:ext cx="7711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42" name="TextBox 41"/>
          <p:cNvSpPr txBox="1"/>
          <p:nvPr/>
        </p:nvSpPr>
        <p:spPr>
          <a:xfrm>
            <a:off x="7117516" y="2765896"/>
            <a:ext cx="890601" cy="338554"/>
          </a:xfrm>
          <a:prstGeom prst="rect">
            <a:avLst/>
          </a:prstGeom>
          <a:noFill/>
        </p:spPr>
        <p:txBody>
          <a:bodyPr wrap="square" rtlCol="0">
            <a:spAutoFit/>
          </a:bodyPr>
          <a:lstStyle/>
          <a:p>
            <a:pPr algn="ctr"/>
            <a:r>
              <a:rPr lang="en-US" sz="800" dirty="0" smtClean="0"/>
              <a:t>International Economics</a:t>
            </a:r>
            <a:endParaRPr lang="en-US" sz="800" dirty="0"/>
          </a:p>
        </p:txBody>
      </p:sp>
      <p:sp>
        <p:nvSpPr>
          <p:cNvPr id="43" name="Rectangle 42"/>
          <p:cNvSpPr/>
          <p:nvPr/>
        </p:nvSpPr>
        <p:spPr>
          <a:xfrm>
            <a:off x="8017098" y="2750496"/>
            <a:ext cx="722909"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44" name="TextBox 43"/>
          <p:cNvSpPr txBox="1"/>
          <p:nvPr/>
        </p:nvSpPr>
        <p:spPr>
          <a:xfrm>
            <a:off x="7944443" y="2827451"/>
            <a:ext cx="890601" cy="215444"/>
          </a:xfrm>
          <a:prstGeom prst="rect">
            <a:avLst/>
          </a:prstGeom>
          <a:noFill/>
        </p:spPr>
        <p:txBody>
          <a:bodyPr wrap="square" rtlCol="0">
            <a:spAutoFit/>
          </a:bodyPr>
          <a:lstStyle/>
          <a:p>
            <a:pPr algn="ctr"/>
            <a:r>
              <a:rPr lang="en-US" sz="800" dirty="0" smtClean="0"/>
              <a:t>Legal</a:t>
            </a:r>
            <a:endParaRPr lang="en-US" sz="800" dirty="0"/>
          </a:p>
        </p:txBody>
      </p:sp>
      <p:sp>
        <p:nvSpPr>
          <p:cNvPr id="106" name="Rectangle 105"/>
          <p:cNvSpPr/>
          <p:nvPr/>
        </p:nvSpPr>
        <p:spPr>
          <a:xfrm>
            <a:off x="728040" y="3427391"/>
            <a:ext cx="421364"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7" name="TextBox 106"/>
          <p:cNvSpPr txBox="1"/>
          <p:nvPr/>
        </p:nvSpPr>
        <p:spPr>
          <a:xfrm>
            <a:off x="680377" y="3442791"/>
            <a:ext cx="528756" cy="338554"/>
          </a:xfrm>
          <a:prstGeom prst="rect">
            <a:avLst/>
          </a:prstGeom>
          <a:noFill/>
        </p:spPr>
        <p:txBody>
          <a:bodyPr wrap="square" rtlCol="0">
            <a:spAutoFit/>
          </a:bodyPr>
          <a:lstStyle/>
          <a:p>
            <a:pPr algn="ctr"/>
            <a:r>
              <a:rPr lang="en-US" sz="800" dirty="0" smtClean="0"/>
              <a:t>Leg. Affairs</a:t>
            </a:r>
            <a:endParaRPr lang="en-US" sz="800" dirty="0"/>
          </a:p>
        </p:txBody>
      </p:sp>
      <p:sp>
        <p:nvSpPr>
          <p:cNvPr id="108" name="Rectangle 107"/>
          <p:cNvSpPr/>
          <p:nvPr/>
        </p:nvSpPr>
        <p:spPr>
          <a:xfrm>
            <a:off x="1226766" y="3427391"/>
            <a:ext cx="6639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1091742" y="3451450"/>
            <a:ext cx="910489" cy="338554"/>
          </a:xfrm>
          <a:prstGeom prst="rect">
            <a:avLst/>
          </a:prstGeom>
          <a:noFill/>
        </p:spPr>
        <p:txBody>
          <a:bodyPr wrap="square" rtlCol="0">
            <a:spAutoFit/>
          </a:bodyPr>
          <a:lstStyle/>
          <a:p>
            <a:pPr algn="ctr"/>
            <a:r>
              <a:rPr lang="en-US" sz="800" smtClean="0"/>
              <a:t>MENA and </a:t>
            </a:r>
            <a:br>
              <a:rPr lang="en-US" sz="800" smtClean="0"/>
            </a:br>
            <a:r>
              <a:rPr lang="en-US" sz="800" smtClean="0"/>
              <a:t>Gulf Region</a:t>
            </a:r>
            <a:endParaRPr lang="en-US" sz="800" dirty="0"/>
          </a:p>
        </p:txBody>
      </p:sp>
      <p:sp>
        <p:nvSpPr>
          <p:cNvPr id="110" name="Rectangle 109"/>
          <p:cNvSpPr/>
          <p:nvPr/>
        </p:nvSpPr>
        <p:spPr>
          <a:xfrm>
            <a:off x="1968082" y="3427391"/>
            <a:ext cx="90114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1" name="TextBox 110"/>
          <p:cNvSpPr txBox="1"/>
          <p:nvPr/>
        </p:nvSpPr>
        <p:spPr>
          <a:xfrm>
            <a:off x="1874282" y="3442204"/>
            <a:ext cx="1124120" cy="338554"/>
          </a:xfrm>
          <a:prstGeom prst="rect">
            <a:avLst/>
          </a:prstGeom>
          <a:noFill/>
        </p:spPr>
        <p:txBody>
          <a:bodyPr wrap="square" rtlCol="0">
            <a:spAutoFit/>
          </a:bodyPr>
          <a:lstStyle/>
          <a:p>
            <a:pPr algn="ctr"/>
            <a:r>
              <a:rPr lang="en-US" sz="800" smtClean="0"/>
              <a:t>Multilateral Affairs and</a:t>
            </a:r>
            <a:r>
              <a:rPr lang="en-US" sz="800" dirty="0" smtClean="0"/>
              <a:t> </a:t>
            </a:r>
            <a:r>
              <a:rPr lang="en-US" sz="800" smtClean="0"/>
              <a:t>Human </a:t>
            </a:r>
            <a:r>
              <a:rPr lang="en-US" sz="800" dirty="0"/>
              <a:t>Rights</a:t>
            </a:r>
          </a:p>
        </p:txBody>
      </p:sp>
      <p:sp>
        <p:nvSpPr>
          <p:cNvPr id="112" name="Rectangle 111"/>
          <p:cNvSpPr/>
          <p:nvPr/>
        </p:nvSpPr>
        <p:spPr>
          <a:xfrm>
            <a:off x="2946588" y="3427391"/>
            <a:ext cx="747547" cy="345055"/>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3" name="TextBox 112"/>
          <p:cNvSpPr txBox="1"/>
          <p:nvPr/>
        </p:nvSpPr>
        <p:spPr>
          <a:xfrm>
            <a:off x="2858339" y="3430641"/>
            <a:ext cx="945420" cy="338554"/>
          </a:xfrm>
          <a:prstGeom prst="rect">
            <a:avLst/>
          </a:prstGeom>
          <a:noFill/>
        </p:spPr>
        <p:txBody>
          <a:bodyPr wrap="square" rtlCol="0">
            <a:spAutoFit/>
          </a:bodyPr>
          <a:lstStyle/>
          <a:p>
            <a:pPr algn="ctr"/>
            <a:r>
              <a:rPr lang="en-US" sz="800" dirty="0" smtClean="0"/>
              <a:t>Strategic </a:t>
            </a:r>
            <a:r>
              <a:rPr lang="en-US" sz="800" dirty="0" err="1" smtClean="0"/>
              <a:t>Comms</a:t>
            </a:r>
            <a:r>
              <a:rPr lang="en-US" sz="800" dirty="0" smtClean="0"/>
              <a:t>.</a:t>
            </a:r>
            <a:endParaRPr lang="en-US" sz="800" dirty="0"/>
          </a:p>
        </p:txBody>
      </p:sp>
      <p:sp>
        <p:nvSpPr>
          <p:cNvPr id="114" name="Rectangle 113"/>
          <p:cNvSpPr/>
          <p:nvPr/>
        </p:nvSpPr>
        <p:spPr>
          <a:xfrm>
            <a:off x="3771497" y="3427391"/>
            <a:ext cx="1156236"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5" name="TextBox 114"/>
          <p:cNvSpPr txBox="1"/>
          <p:nvPr/>
        </p:nvSpPr>
        <p:spPr>
          <a:xfrm>
            <a:off x="3685769" y="3442791"/>
            <a:ext cx="1321485" cy="338554"/>
          </a:xfrm>
          <a:prstGeom prst="rect">
            <a:avLst/>
          </a:prstGeom>
          <a:noFill/>
        </p:spPr>
        <p:txBody>
          <a:bodyPr wrap="square" rtlCol="0">
            <a:spAutoFit/>
          </a:bodyPr>
          <a:lstStyle/>
          <a:p>
            <a:pPr algn="ctr"/>
            <a:r>
              <a:rPr lang="en-US" sz="800" dirty="0" smtClean="0"/>
              <a:t>Strategic Planning Directorate</a:t>
            </a:r>
            <a:endParaRPr lang="en-US" sz="800" dirty="0"/>
          </a:p>
        </p:txBody>
      </p:sp>
      <p:sp>
        <p:nvSpPr>
          <p:cNvPr id="116" name="Rectangle 115"/>
          <p:cNvSpPr/>
          <p:nvPr/>
        </p:nvSpPr>
        <p:spPr>
          <a:xfrm>
            <a:off x="5005095" y="3427391"/>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7" name="TextBox 116"/>
          <p:cNvSpPr txBox="1"/>
          <p:nvPr/>
        </p:nvSpPr>
        <p:spPr>
          <a:xfrm>
            <a:off x="4945883" y="3504346"/>
            <a:ext cx="1144426" cy="215444"/>
          </a:xfrm>
          <a:prstGeom prst="rect">
            <a:avLst/>
          </a:prstGeom>
          <a:noFill/>
        </p:spPr>
        <p:txBody>
          <a:bodyPr wrap="square" rtlCol="0">
            <a:spAutoFit/>
          </a:bodyPr>
          <a:lstStyle/>
          <a:p>
            <a:pPr algn="ctr"/>
            <a:r>
              <a:rPr lang="en-US" sz="800" smtClean="0"/>
              <a:t>South Asia</a:t>
            </a:r>
            <a:endParaRPr lang="en-US" sz="800" dirty="0"/>
          </a:p>
        </p:txBody>
      </p:sp>
      <p:sp>
        <p:nvSpPr>
          <p:cNvPr id="118" name="Rectangle 117"/>
          <p:cNvSpPr/>
          <p:nvPr/>
        </p:nvSpPr>
        <p:spPr>
          <a:xfrm>
            <a:off x="6086839" y="3427391"/>
            <a:ext cx="1004382"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9" name="TextBox 118"/>
          <p:cNvSpPr txBox="1"/>
          <p:nvPr/>
        </p:nvSpPr>
        <p:spPr>
          <a:xfrm>
            <a:off x="6035615" y="3499776"/>
            <a:ext cx="1144426" cy="215444"/>
          </a:xfrm>
          <a:prstGeom prst="rect">
            <a:avLst/>
          </a:prstGeom>
          <a:noFill/>
        </p:spPr>
        <p:txBody>
          <a:bodyPr wrap="square" rtlCol="0">
            <a:spAutoFit/>
          </a:bodyPr>
          <a:lstStyle/>
          <a:p>
            <a:pPr algn="ctr"/>
            <a:r>
              <a:rPr lang="en-US" sz="800" dirty="0" smtClean="0"/>
              <a:t>Resilience Policy</a:t>
            </a:r>
            <a:endParaRPr lang="en-US" sz="800" dirty="0"/>
          </a:p>
        </p:txBody>
      </p:sp>
      <p:sp>
        <p:nvSpPr>
          <p:cNvPr id="120" name="Rectangle 119"/>
          <p:cNvSpPr/>
          <p:nvPr/>
        </p:nvSpPr>
        <p:spPr>
          <a:xfrm>
            <a:off x="7168583" y="3433892"/>
            <a:ext cx="771154"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1" name="TextBox 120"/>
          <p:cNvSpPr txBox="1"/>
          <p:nvPr/>
        </p:nvSpPr>
        <p:spPr>
          <a:xfrm>
            <a:off x="7117516" y="3442791"/>
            <a:ext cx="890601" cy="338554"/>
          </a:xfrm>
          <a:prstGeom prst="rect">
            <a:avLst/>
          </a:prstGeom>
          <a:noFill/>
        </p:spPr>
        <p:txBody>
          <a:bodyPr wrap="square" rtlCol="0">
            <a:spAutoFit/>
          </a:bodyPr>
          <a:lstStyle/>
          <a:p>
            <a:pPr algn="ctr"/>
            <a:r>
              <a:rPr lang="en-US" sz="800" dirty="0" err="1" smtClean="0"/>
              <a:t>Transborder</a:t>
            </a:r>
            <a:r>
              <a:rPr lang="en-US" sz="800" dirty="0" smtClean="0"/>
              <a:t> Security Policy</a:t>
            </a:r>
            <a:endParaRPr lang="en-US" sz="800" dirty="0"/>
          </a:p>
        </p:txBody>
      </p:sp>
      <p:sp>
        <p:nvSpPr>
          <p:cNvPr id="122" name="Rectangle 121"/>
          <p:cNvSpPr/>
          <p:nvPr/>
        </p:nvSpPr>
        <p:spPr>
          <a:xfrm>
            <a:off x="8017098" y="3427391"/>
            <a:ext cx="722909" cy="347213"/>
          </a:xfrm>
          <a:prstGeom prst="rect">
            <a:avLst/>
          </a:prstGeom>
          <a:solidFill>
            <a:schemeClr val="tx2">
              <a:lumMod val="25000"/>
            </a:schemeClr>
          </a:solidFill>
          <a:ln w="1905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3" name="TextBox 122"/>
          <p:cNvSpPr txBox="1"/>
          <p:nvPr/>
        </p:nvSpPr>
        <p:spPr>
          <a:xfrm>
            <a:off x="7944443" y="3459604"/>
            <a:ext cx="890601" cy="338554"/>
          </a:xfrm>
          <a:prstGeom prst="rect">
            <a:avLst/>
          </a:prstGeom>
          <a:noFill/>
        </p:spPr>
        <p:txBody>
          <a:bodyPr wrap="square" rtlCol="0">
            <a:spAutoFit/>
          </a:bodyPr>
          <a:lstStyle/>
          <a:p>
            <a:pPr algn="ctr"/>
            <a:r>
              <a:rPr lang="en-US" sz="800" dirty="0" smtClean="0"/>
              <a:t>W. Hemisphere Affairs</a:t>
            </a:r>
            <a:endParaRPr lang="en-US" sz="800" dirty="0"/>
          </a:p>
        </p:txBody>
      </p:sp>
      <p:cxnSp>
        <p:nvCxnSpPr>
          <p:cNvPr id="142" name="Straight Connector 141"/>
          <p:cNvCxnSpPr/>
          <p:nvPr/>
        </p:nvCxnSpPr>
        <p:spPr>
          <a:xfrm flipH="1">
            <a:off x="932668" y="3284349"/>
            <a:ext cx="7421733" cy="865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3763617" y="2056987"/>
            <a:ext cx="823139"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47" name="TextBox 146"/>
          <p:cNvSpPr txBox="1"/>
          <p:nvPr/>
        </p:nvSpPr>
        <p:spPr>
          <a:xfrm>
            <a:off x="3729585" y="2043848"/>
            <a:ext cx="972872" cy="246221"/>
          </a:xfrm>
          <a:prstGeom prst="rect">
            <a:avLst/>
          </a:prstGeom>
          <a:noFill/>
        </p:spPr>
        <p:txBody>
          <a:bodyPr wrap="square" rtlCol="0">
            <a:spAutoFit/>
          </a:bodyPr>
          <a:lstStyle/>
          <a:p>
            <a:r>
              <a:rPr lang="en-US" sz="1000" dirty="0" smtClean="0"/>
              <a:t>Chief of Staff</a:t>
            </a:r>
            <a:endParaRPr lang="en-US" sz="1000" dirty="0"/>
          </a:p>
        </p:txBody>
      </p:sp>
      <p:sp>
        <p:nvSpPr>
          <p:cNvPr id="148" name="Rectangle 147"/>
          <p:cNvSpPr/>
          <p:nvPr/>
        </p:nvSpPr>
        <p:spPr>
          <a:xfrm>
            <a:off x="4832435" y="1872941"/>
            <a:ext cx="1647176" cy="233082"/>
          </a:xfrm>
          <a:prstGeom prst="rect">
            <a:avLst/>
          </a:prstGeom>
          <a:solidFill>
            <a:schemeClr val="tx2">
              <a:lumMod val="2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49" name="TextBox 148"/>
          <p:cNvSpPr txBox="1"/>
          <p:nvPr/>
        </p:nvSpPr>
        <p:spPr>
          <a:xfrm>
            <a:off x="4798403" y="1870543"/>
            <a:ext cx="1752092" cy="246221"/>
          </a:xfrm>
          <a:prstGeom prst="rect">
            <a:avLst/>
          </a:prstGeom>
          <a:noFill/>
        </p:spPr>
        <p:txBody>
          <a:bodyPr wrap="square" rtlCol="0">
            <a:spAutoFit/>
          </a:bodyPr>
          <a:lstStyle/>
          <a:p>
            <a:r>
              <a:rPr lang="en-US" sz="1000" dirty="0" smtClean="0"/>
              <a:t>Homeland Security Advisor</a:t>
            </a:r>
            <a:endParaRPr lang="en-US" sz="1000" dirty="0"/>
          </a:p>
        </p:txBody>
      </p:sp>
      <p:sp>
        <p:nvSpPr>
          <p:cNvPr id="154" name="TextBox 153"/>
          <p:cNvSpPr txBox="1"/>
          <p:nvPr/>
        </p:nvSpPr>
        <p:spPr>
          <a:xfrm>
            <a:off x="0" y="4731107"/>
            <a:ext cx="3370598"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Federal Yellow Book, Winter 2016</a:t>
            </a:r>
          </a:p>
        </p:txBody>
      </p:sp>
    </p:spTree>
    <p:extLst>
      <p:ext uri="{BB962C8B-B14F-4D97-AF65-F5344CB8AC3E}">
        <p14:creationId xmlns:p14="http://schemas.microsoft.com/office/powerpoint/2010/main" val="2107805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p:nvPr/>
        </p:nvCxnSpPr>
        <p:spPr>
          <a:xfrm flipH="1">
            <a:off x="3228292" y="1586339"/>
            <a:ext cx="93572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7244605" y="1691600"/>
            <a:ext cx="0" cy="39537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448486" y="1925722"/>
            <a:ext cx="138794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92902" y="1884419"/>
            <a:ext cx="0" cy="1669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748614" y="1678517"/>
            <a:ext cx="0" cy="34628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423743" y="1884419"/>
            <a:ext cx="0" cy="1669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1334530" y="1884419"/>
            <a:ext cx="0" cy="16696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3228292" y="1357171"/>
            <a:ext cx="93572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301029" y="2548903"/>
            <a:ext cx="0" cy="3494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442686" y="2548903"/>
            <a:ext cx="0" cy="4351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385110" y="254890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841492" y="255673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3206040"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565743" y="2556731"/>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72914"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259846"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676410"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8094649" y="254128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24436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676413" y="2536878"/>
            <a:ext cx="7418236" cy="2441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4303302" y="1586339"/>
            <a:ext cx="118490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4952697" y="1751456"/>
            <a:ext cx="189086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38330" y="2637088"/>
            <a:ext cx="532198" cy="345055"/>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GEORGE </a:t>
            </a:r>
            <a:r>
              <a:rPr lang="en-US" sz="1400" b="1" dirty="0">
                <a:solidFill>
                  <a:schemeClr val="accent5">
                    <a:lumMod val="60000"/>
                    <a:lumOff val="40000"/>
                  </a:schemeClr>
                </a:solidFill>
                <a:effectLst/>
                <a:latin typeface="+mn-lt"/>
              </a:rPr>
              <a:t>W. BUSH </a:t>
            </a:r>
            <a:r>
              <a:rPr lang="en-US" sz="1400" b="1" dirty="0" smtClean="0">
                <a:solidFill>
                  <a:schemeClr val="accent5">
                    <a:lumMod val="60000"/>
                    <a:lumOff val="40000"/>
                  </a:schemeClr>
                </a:solidFill>
                <a:effectLst/>
                <a:latin typeface="+mn-lt"/>
              </a:rPr>
              <a:t>2005 </a:t>
            </a:r>
            <a:r>
              <a:rPr lang="en-US" sz="2500" dirty="0">
                <a:effectLst/>
              </a:rPr>
              <a:t/>
            </a:r>
            <a:br>
              <a:rPr lang="en-US" sz="2500" dirty="0">
                <a:effectLst/>
              </a:rPr>
            </a:br>
            <a:r>
              <a:rPr lang="en-US" sz="500" dirty="0" smtClean="0">
                <a:effectLst/>
              </a:rPr>
              <a:t/>
            </a:r>
            <a:br>
              <a:rPr lang="en-US" sz="500" dirty="0" smtClean="0">
                <a:effectLst/>
              </a:rPr>
            </a:br>
            <a:r>
              <a:rPr lang="en-US" sz="2500" dirty="0" smtClean="0">
                <a:effectLst/>
              </a:rPr>
              <a:t>White </a:t>
            </a:r>
            <a:r>
              <a:rPr lang="en-US" sz="2500" dirty="0">
                <a:effectLst/>
              </a:rPr>
              <a:t>House </a:t>
            </a:r>
            <a:r>
              <a:rPr lang="en-US" sz="2500" dirty="0" smtClean="0">
                <a:effectLst/>
              </a:rPr>
              <a:t>Office</a:t>
            </a:r>
            <a:endParaRPr lang="en-US" sz="2500" dirty="0">
              <a:effectLst/>
            </a:endParaRP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TextBox 6"/>
          <p:cNvSpPr txBox="1"/>
          <p:nvPr/>
        </p:nvSpPr>
        <p:spPr>
          <a:xfrm>
            <a:off x="4139304" y="1557759"/>
            <a:ext cx="1017585"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8" name="Rectangle 7"/>
          <p:cNvSpPr/>
          <p:nvPr/>
        </p:nvSpPr>
        <p:spPr>
          <a:xfrm>
            <a:off x="398664" y="2637088"/>
            <a:ext cx="467011"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 name="TextBox 8"/>
          <p:cNvSpPr txBox="1"/>
          <p:nvPr/>
        </p:nvSpPr>
        <p:spPr>
          <a:xfrm>
            <a:off x="225215" y="2638155"/>
            <a:ext cx="832230" cy="338554"/>
          </a:xfrm>
          <a:prstGeom prst="rect">
            <a:avLst/>
          </a:prstGeom>
          <a:noFill/>
        </p:spPr>
        <p:txBody>
          <a:bodyPr wrap="square" rtlCol="0">
            <a:spAutoFit/>
          </a:bodyPr>
          <a:lstStyle/>
          <a:p>
            <a:pPr algn="ctr"/>
            <a:r>
              <a:rPr lang="en-US" sz="800" dirty="0"/>
              <a:t>WH</a:t>
            </a:r>
          </a:p>
          <a:p>
            <a:pPr algn="ctr"/>
            <a:r>
              <a:rPr lang="en-US" sz="800" dirty="0"/>
              <a:t>Counsel</a:t>
            </a:r>
          </a:p>
        </p:txBody>
      </p:sp>
      <p:sp>
        <p:nvSpPr>
          <p:cNvPr id="11" name="TextBox 10"/>
          <p:cNvSpPr txBox="1"/>
          <p:nvPr/>
        </p:nvSpPr>
        <p:spPr>
          <a:xfrm>
            <a:off x="868940" y="2653986"/>
            <a:ext cx="667099" cy="338554"/>
          </a:xfrm>
          <a:prstGeom prst="rect">
            <a:avLst/>
          </a:prstGeom>
          <a:noFill/>
        </p:spPr>
        <p:txBody>
          <a:bodyPr wrap="square" rtlCol="0">
            <a:spAutoFit/>
          </a:bodyPr>
          <a:lstStyle/>
          <a:p>
            <a:pPr algn="ctr"/>
            <a:r>
              <a:rPr lang="en-US" sz="800" dirty="0"/>
              <a:t>Press</a:t>
            </a:r>
          </a:p>
          <a:p>
            <a:pPr algn="ctr"/>
            <a:r>
              <a:rPr lang="en-US" sz="800" dirty="0"/>
              <a:t>Secretary</a:t>
            </a:r>
          </a:p>
        </p:txBody>
      </p:sp>
      <p:sp>
        <p:nvSpPr>
          <p:cNvPr id="12" name="Rectangle 11"/>
          <p:cNvSpPr/>
          <p:nvPr/>
        </p:nvSpPr>
        <p:spPr>
          <a:xfrm>
            <a:off x="1540111" y="2637088"/>
            <a:ext cx="663954"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 name="Rectangle 13"/>
          <p:cNvSpPr/>
          <p:nvPr/>
        </p:nvSpPr>
        <p:spPr>
          <a:xfrm>
            <a:off x="2268378" y="2637088"/>
            <a:ext cx="594731"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 name="TextBox 14"/>
          <p:cNvSpPr txBox="1"/>
          <p:nvPr/>
        </p:nvSpPr>
        <p:spPr>
          <a:xfrm>
            <a:off x="1502906" y="2644010"/>
            <a:ext cx="753407" cy="338554"/>
          </a:xfrm>
          <a:prstGeom prst="rect">
            <a:avLst/>
          </a:prstGeom>
          <a:noFill/>
        </p:spPr>
        <p:txBody>
          <a:bodyPr wrap="square" rtlCol="0">
            <a:spAutoFit/>
          </a:bodyPr>
          <a:lstStyle/>
          <a:p>
            <a:pPr algn="ctr"/>
            <a:r>
              <a:rPr lang="en-US" sz="800" dirty="0" smtClean="0"/>
              <a:t>Legislative Affairs</a:t>
            </a:r>
            <a:endParaRPr lang="en-US" sz="800" dirty="0"/>
          </a:p>
        </p:txBody>
      </p:sp>
      <p:sp>
        <p:nvSpPr>
          <p:cNvPr id="16" name="Rectangle 15"/>
          <p:cNvSpPr/>
          <p:nvPr/>
        </p:nvSpPr>
        <p:spPr>
          <a:xfrm>
            <a:off x="2938144" y="2637088"/>
            <a:ext cx="517120" cy="345055"/>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 name="TextBox 16"/>
          <p:cNvSpPr txBox="1"/>
          <p:nvPr/>
        </p:nvSpPr>
        <p:spPr>
          <a:xfrm>
            <a:off x="2221956" y="2635038"/>
            <a:ext cx="707543" cy="338554"/>
          </a:xfrm>
          <a:prstGeom prst="rect">
            <a:avLst/>
          </a:prstGeom>
          <a:noFill/>
        </p:spPr>
        <p:txBody>
          <a:bodyPr wrap="square" rtlCol="0">
            <a:spAutoFit/>
          </a:bodyPr>
          <a:lstStyle/>
          <a:p>
            <a:pPr algn="ctr"/>
            <a:r>
              <a:rPr lang="en-US" sz="800" smtClean="0"/>
              <a:t>Cabinet </a:t>
            </a:r>
            <a:br>
              <a:rPr lang="en-US" sz="800" smtClean="0"/>
            </a:br>
            <a:r>
              <a:rPr lang="en-US" sz="800" smtClean="0"/>
              <a:t>Affairs</a:t>
            </a:r>
            <a:endParaRPr lang="en-US" sz="800" dirty="0"/>
          </a:p>
        </p:txBody>
      </p:sp>
      <p:sp>
        <p:nvSpPr>
          <p:cNvPr id="18" name="Rectangle 17"/>
          <p:cNvSpPr/>
          <p:nvPr/>
        </p:nvSpPr>
        <p:spPr>
          <a:xfrm>
            <a:off x="3530299" y="2637088"/>
            <a:ext cx="600393"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 name="TextBox 18"/>
          <p:cNvSpPr txBox="1"/>
          <p:nvPr/>
        </p:nvSpPr>
        <p:spPr>
          <a:xfrm>
            <a:off x="3424884" y="2699710"/>
            <a:ext cx="809949" cy="215444"/>
          </a:xfrm>
          <a:prstGeom prst="rect">
            <a:avLst/>
          </a:prstGeom>
          <a:noFill/>
        </p:spPr>
        <p:txBody>
          <a:bodyPr wrap="square" rtlCol="0">
            <a:spAutoFit/>
          </a:bodyPr>
          <a:lstStyle/>
          <a:p>
            <a:pPr algn="ctr"/>
            <a:r>
              <a:rPr lang="en-US" sz="800" dirty="0"/>
              <a:t>Scheduling</a:t>
            </a:r>
          </a:p>
        </p:txBody>
      </p:sp>
      <p:sp>
        <p:nvSpPr>
          <p:cNvPr id="20" name="Rectangle 19"/>
          <p:cNvSpPr/>
          <p:nvPr/>
        </p:nvSpPr>
        <p:spPr>
          <a:xfrm>
            <a:off x="4234442" y="2637088"/>
            <a:ext cx="559708"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1" name="TextBox 20"/>
          <p:cNvSpPr txBox="1"/>
          <p:nvPr/>
        </p:nvSpPr>
        <p:spPr>
          <a:xfrm>
            <a:off x="4130182" y="2701343"/>
            <a:ext cx="780530" cy="215444"/>
          </a:xfrm>
          <a:prstGeom prst="rect">
            <a:avLst/>
          </a:prstGeom>
          <a:noFill/>
        </p:spPr>
        <p:txBody>
          <a:bodyPr wrap="square" rtlCol="0">
            <a:spAutoFit/>
          </a:bodyPr>
          <a:lstStyle/>
          <a:p>
            <a:pPr algn="ctr"/>
            <a:r>
              <a:rPr lang="en-US" sz="800"/>
              <a:t>Advance</a:t>
            </a:r>
            <a:endParaRPr lang="en-US" sz="800" dirty="0"/>
          </a:p>
        </p:txBody>
      </p:sp>
      <p:sp>
        <p:nvSpPr>
          <p:cNvPr id="24" name="Rectangle 23"/>
          <p:cNvSpPr/>
          <p:nvPr/>
        </p:nvSpPr>
        <p:spPr>
          <a:xfrm>
            <a:off x="4873147" y="2637088"/>
            <a:ext cx="1004382"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4811365" y="2648380"/>
            <a:ext cx="1144426" cy="338554"/>
          </a:xfrm>
          <a:prstGeom prst="rect">
            <a:avLst/>
          </a:prstGeom>
          <a:noFill/>
        </p:spPr>
        <p:txBody>
          <a:bodyPr wrap="square" rtlCol="0">
            <a:spAutoFit/>
          </a:bodyPr>
          <a:lstStyle/>
          <a:p>
            <a:pPr algn="ctr"/>
            <a:r>
              <a:rPr lang="en-US" sz="800" dirty="0"/>
              <a:t>Faith-Based</a:t>
            </a:r>
          </a:p>
          <a:p>
            <a:pPr algn="ctr"/>
            <a:r>
              <a:rPr lang="en-US" sz="800" dirty="0"/>
              <a:t>Initiatives</a:t>
            </a:r>
          </a:p>
        </p:txBody>
      </p:sp>
      <p:sp>
        <p:nvSpPr>
          <p:cNvPr id="26" name="Rectangle 25"/>
          <p:cNvSpPr/>
          <p:nvPr/>
        </p:nvSpPr>
        <p:spPr>
          <a:xfrm>
            <a:off x="5973006" y="2643589"/>
            <a:ext cx="952222"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6000487" y="2710037"/>
            <a:ext cx="940454" cy="215444"/>
          </a:xfrm>
          <a:prstGeom prst="rect">
            <a:avLst/>
          </a:prstGeom>
          <a:noFill/>
        </p:spPr>
        <p:txBody>
          <a:bodyPr wrap="square" rtlCol="0">
            <a:spAutoFit/>
          </a:bodyPr>
          <a:lstStyle/>
          <a:p>
            <a:pPr algn="ctr"/>
            <a:r>
              <a:rPr lang="en-US" sz="800" smtClean="0"/>
              <a:t>Mgm’t</a:t>
            </a:r>
            <a:r>
              <a:rPr lang="en-US" sz="800" dirty="0"/>
              <a:t>. </a:t>
            </a:r>
            <a:r>
              <a:rPr lang="en-US" sz="800" dirty="0" smtClean="0"/>
              <a:t>&amp; Admin</a:t>
            </a:r>
            <a:r>
              <a:rPr lang="en-US" sz="800" dirty="0"/>
              <a:t>.</a:t>
            </a:r>
          </a:p>
        </p:txBody>
      </p:sp>
      <p:sp>
        <p:nvSpPr>
          <p:cNvPr id="28" name="Rectangle 27"/>
          <p:cNvSpPr/>
          <p:nvPr/>
        </p:nvSpPr>
        <p:spPr>
          <a:xfrm>
            <a:off x="7007845" y="2637088"/>
            <a:ext cx="590563"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6952709" y="2643589"/>
            <a:ext cx="696640" cy="338554"/>
          </a:xfrm>
          <a:prstGeom prst="rect">
            <a:avLst/>
          </a:prstGeom>
          <a:noFill/>
        </p:spPr>
        <p:txBody>
          <a:bodyPr wrap="square" rtlCol="0">
            <a:spAutoFit/>
          </a:bodyPr>
          <a:lstStyle/>
          <a:p>
            <a:pPr algn="ctr"/>
            <a:r>
              <a:rPr lang="en-US" sz="800" dirty="0"/>
              <a:t>Pres.</a:t>
            </a:r>
          </a:p>
          <a:p>
            <a:pPr algn="ctr"/>
            <a:r>
              <a:rPr lang="en-US" sz="800" dirty="0"/>
              <a:t>Personnel</a:t>
            </a:r>
          </a:p>
        </p:txBody>
      </p:sp>
      <p:sp>
        <p:nvSpPr>
          <p:cNvPr id="31" name="Rectangle 30"/>
          <p:cNvSpPr/>
          <p:nvPr/>
        </p:nvSpPr>
        <p:spPr>
          <a:xfrm>
            <a:off x="7681024" y="2634930"/>
            <a:ext cx="912052"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7592148" y="2655630"/>
            <a:ext cx="1099690" cy="338554"/>
          </a:xfrm>
          <a:prstGeom prst="rect">
            <a:avLst/>
          </a:prstGeom>
          <a:noFill/>
        </p:spPr>
        <p:txBody>
          <a:bodyPr wrap="square" rtlCol="0">
            <a:spAutoFit/>
          </a:bodyPr>
          <a:lstStyle/>
          <a:p>
            <a:pPr algn="ctr"/>
            <a:r>
              <a:rPr lang="en-US" sz="800"/>
              <a:t>Policy </a:t>
            </a:r>
            <a:r>
              <a:rPr lang="en-US" sz="800" smtClean="0"/>
              <a:t>&amp; Strategic</a:t>
            </a:r>
            <a:endParaRPr lang="en-US" sz="800" dirty="0"/>
          </a:p>
          <a:p>
            <a:pPr algn="ctr"/>
            <a:r>
              <a:rPr lang="en-US" sz="800" dirty="0"/>
              <a:t>Planning</a:t>
            </a:r>
          </a:p>
        </p:txBody>
      </p:sp>
      <p:sp>
        <p:nvSpPr>
          <p:cNvPr id="54" name="Rectangle 53"/>
          <p:cNvSpPr/>
          <p:nvPr/>
        </p:nvSpPr>
        <p:spPr>
          <a:xfrm>
            <a:off x="3131206" y="3081862"/>
            <a:ext cx="644627" cy="27417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5" name="TextBox 54"/>
          <p:cNvSpPr txBox="1"/>
          <p:nvPr/>
        </p:nvSpPr>
        <p:spPr>
          <a:xfrm>
            <a:off x="3090974" y="3129332"/>
            <a:ext cx="844870" cy="215444"/>
          </a:xfrm>
          <a:prstGeom prst="rect">
            <a:avLst/>
          </a:prstGeom>
          <a:noFill/>
        </p:spPr>
        <p:txBody>
          <a:bodyPr wrap="square" rtlCol="0">
            <a:spAutoFit/>
          </a:bodyPr>
          <a:lstStyle/>
          <a:p>
            <a:r>
              <a:rPr lang="en-US" sz="800" dirty="0"/>
              <a:t>Comm.</a:t>
            </a:r>
          </a:p>
        </p:txBody>
      </p:sp>
      <p:sp>
        <p:nvSpPr>
          <p:cNvPr id="56" name="Rectangle 55"/>
          <p:cNvSpPr/>
          <p:nvPr/>
        </p:nvSpPr>
        <p:spPr>
          <a:xfrm>
            <a:off x="3131207" y="3427117"/>
            <a:ext cx="739542" cy="24724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7" name="TextBox 56"/>
          <p:cNvSpPr txBox="1"/>
          <p:nvPr/>
        </p:nvSpPr>
        <p:spPr>
          <a:xfrm>
            <a:off x="3090974" y="3442442"/>
            <a:ext cx="925632" cy="215444"/>
          </a:xfrm>
          <a:prstGeom prst="rect">
            <a:avLst/>
          </a:prstGeom>
          <a:noFill/>
        </p:spPr>
        <p:txBody>
          <a:bodyPr wrap="square" rtlCol="0">
            <a:spAutoFit/>
          </a:bodyPr>
          <a:lstStyle/>
          <a:p>
            <a:r>
              <a:rPr lang="en-US" sz="800" dirty="0"/>
              <a:t>Speechwriting</a:t>
            </a:r>
          </a:p>
        </p:txBody>
      </p:sp>
      <p:sp>
        <p:nvSpPr>
          <p:cNvPr id="58" name="Rectangle 57"/>
          <p:cNvSpPr/>
          <p:nvPr/>
        </p:nvSpPr>
        <p:spPr>
          <a:xfrm>
            <a:off x="3131206" y="3744291"/>
            <a:ext cx="768947" cy="240210"/>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3101394" y="3760767"/>
            <a:ext cx="860225" cy="215444"/>
          </a:xfrm>
          <a:prstGeom prst="rect">
            <a:avLst/>
          </a:prstGeom>
          <a:noFill/>
        </p:spPr>
        <p:txBody>
          <a:bodyPr wrap="square" rtlCol="0">
            <a:spAutoFit/>
          </a:bodyPr>
          <a:lstStyle/>
          <a:p>
            <a:r>
              <a:rPr lang="en-US" sz="800" smtClean="0"/>
              <a:t>Media Affairs</a:t>
            </a:r>
            <a:endParaRPr lang="en-US" sz="800" dirty="0"/>
          </a:p>
        </p:txBody>
      </p:sp>
      <p:cxnSp>
        <p:nvCxnSpPr>
          <p:cNvPr id="62" name="Straight Connector 61"/>
          <p:cNvCxnSpPr/>
          <p:nvPr/>
        </p:nvCxnSpPr>
        <p:spPr>
          <a:xfrm>
            <a:off x="3131206" y="2990381"/>
            <a:ext cx="0" cy="992633"/>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6445957" y="3425630"/>
            <a:ext cx="739541" cy="24724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6402512" y="3442442"/>
            <a:ext cx="817348" cy="215444"/>
          </a:xfrm>
          <a:prstGeom prst="rect">
            <a:avLst/>
          </a:prstGeom>
          <a:noFill/>
        </p:spPr>
        <p:txBody>
          <a:bodyPr wrap="square" rtlCol="0">
            <a:spAutoFit/>
          </a:bodyPr>
          <a:lstStyle/>
          <a:p>
            <a:r>
              <a:rPr lang="en-US" sz="800" dirty="0" smtClean="0"/>
              <a:t>Military Office</a:t>
            </a:r>
            <a:endParaRPr lang="en-US" sz="800" dirty="0"/>
          </a:p>
        </p:txBody>
      </p:sp>
      <p:sp>
        <p:nvSpPr>
          <p:cNvPr id="85" name="Rectangle 84"/>
          <p:cNvSpPr/>
          <p:nvPr/>
        </p:nvSpPr>
        <p:spPr>
          <a:xfrm>
            <a:off x="6445957" y="3742804"/>
            <a:ext cx="777115"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6405725" y="3751093"/>
            <a:ext cx="925632" cy="215444"/>
          </a:xfrm>
          <a:prstGeom prst="rect">
            <a:avLst/>
          </a:prstGeom>
          <a:noFill/>
        </p:spPr>
        <p:txBody>
          <a:bodyPr wrap="square" rtlCol="0">
            <a:spAutoFit/>
          </a:bodyPr>
          <a:lstStyle/>
          <a:p>
            <a:r>
              <a:rPr lang="en-US" sz="800" dirty="0"/>
              <a:t>WH </a:t>
            </a:r>
            <a:r>
              <a:rPr lang="en-US" sz="800" dirty="0" err="1"/>
              <a:t>Mgm’t</a:t>
            </a:r>
            <a:r>
              <a:rPr lang="en-US" sz="800" dirty="0"/>
              <a:t>.</a:t>
            </a:r>
          </a:p>
        </p:txBody>
      </p:sp>
      <p:cxnSp>
        <p:nvCxnSpPr>
          <p:cNvPr id="89" name="Straight Connector 88"/>
          <p:cNvCxnSpPr/>
          <p:nvPr/>
        </p:nvCxnSpPr>
        <p:spPr>
          <a:xfrm>
            <a:off x="6445957" y="2988894"/>
            <a:ext cx="0" cy="99412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293216" y="1447224"/>
            <a:ext cx="1109296" cy="233082"/>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5221485" y="1453454"/>
            <a:ext cx="1261698" cy="215444"/>
          </a:xfrm>
          <a:prstGeom prst="rect">
            <a:avLst/>
          </a:prstGeom>
          <a:noFill/>
        </p:spPr>
        <p:txBody>
          <a:bodyPr wrap="square" rtlCol="0">
            <a:spAutoFit/>
          </a:bodyPr>
          <a:lstStyle/>
          <a:p>
            <a:pPr algn="ctr"/>
            <a:r>
              <a:rPr lang="en-US" sz="800" dirty="0" smtClean="0"/>
              <a:t>Oval Office Operations</a:t>
            </a:r>
            <a:endParaRPr lang="en-US" sz="800" dirty="0"/>
          </a:p>
        </p:txBody>
      </p:sp>
      <p:sp>
        <p:nvSpPr>
          <p:cNvPr id="93" name="Rectangle 92"/>
          <p:cNvSpPr/>
          <p:nvPr/>
        </p:nvSpPr>
        <p:spPr>
          <a:xfrm>
            <a:off x="6843564" y="1586339"/>
            <a:ext cx="830213" cy="233082"/>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6818850" y="1590894"/>
            <a:ext cx="1017585" cy="215444"/>
          </a:xfrm>
          <a:prstGeom prst="rect">
            <a:avLst/>
          </a:prstGeom>
          <a:noFill/>
        </p:spPr>
        <p:txBody>
          <a:bodyPr wrap="square" rtlCol="0">
            <a:spAutoFit/>
          </a:bodyPr>
          <a:lstStyle/>
          <a:p>
            <a:r>
              <a:rPr lang="en-US" sz="800" dirty="0" smtClean="0"/>
              <a:t>Staff Secretary</a:t>
            </a:r>
            <a:endParaRPr lang="en-US" sz="800" dirty="0"/>
          </a:p>
        </p:txBody>
      </p:sp>
      <p:sp>
        <p:nvSpPr>
          <p:cNvPr id="97" name="Rectangle 96"/>
          <p:cNvSpPr/>
          <p:nvPr/>
        </p:nvSpPr>
        <p:spPr>
          <a:xfrm>
            <a:off x="5948333" y="2101236"/>
            <a:ext cx="757753" cy="220000"/>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5901134" y="2105791"/>
            <a:ext cx="879094" cy="215444"/>
          </a:xfrm>
          <a:prstGeom prst="rect">
            <a:avLst/>
          </a:prstGeom>
          <a:noFill/>
        </p:spPr>
        <p:txBody>
          <a:bodyPr wrap="square" rtlCol="0">
            <a:spAutoFit/>
          </a:bodyPr>
          <a:lstStyle/>
          <a:p>
            <a:pPr algn="ctr"/>
            <a:r>
              <a:rPr lang="en-US" sz="800" dirty="0" smtClean="0"/>
              <a:t>Records Mgmt.</a:t>
            </a:r>
            <a:endParaRPr lang="en-US" sz="800" dirty="0"/>
          </a:p>
        </p:txBody>
      </p:sp>
      <p:sp>
        <p:nvSpPr>
          <p:cNvPr id="101" name="Rectangle 100"/>
          <p:cNvSpPr/>
          <p:nvPr/>
        </p:nvSpPr>
        <p:spPr>
          <a:xfrm>
            <a:off x="6796493" y="2095631"/>
            <a:ext cx="714545" cy="220000"/>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6719314" y="2100186"/>
            <a:ext cx="879094" cy="215444"/>
          </a:xfrm>
          <a:prstGeom prst="rect">
            <a:avLst/>
          </a:prstGeom>
          <a:noFill/>
        </p:spPr>
        <p:txBody>
          <a:bodyPr wrap="square" rtlCol="0">
            <a:spAutoFit/>
          </a:bodyPr>
          <a:lstStyle/>
          <a:p>
            <a:pPr algn="ctr"/>
            <a:r>
              <a:rPr lang="en-US" sz="800" dirty="0" smtClean="0"/>
              <a:t>Exec. Clerk</a:t>
            </a:r>
            <a:endParaRPr lang="en-US" sz="800" dirty="0"/>
          </a:p>
        </p:txBody>
      </p:sp>
      <p:sp>
        <p:nvSpPr>
          <p:cNvPr id="103" name="Rectangle 102"/>
          <p:cNvSpPr/>
          <p:nvPr/>
        </p:nvSpPr>
        <p:spPr>
          <a:xfrm>
            <a:off x="7601446" y="2102519"/>
            <a:ext cx="793108" cy="198506"/>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7530738" y="2099344"/>
            <a:ext cx="925877" cy="215444"/>
          </a:xfrm>
          <a:prstGeom prst="rect">
            <a:avLst/>
          </a:prstGeom>
          <a:noFill/>
        </p:spPr>
        <p:txBody>
          <a:bodyPr wrap="square" rtlCol="0">
            <a:spAutoFit/>
          </a:bodyPr>
          <a:lstStyle/>
          <a:p>
            <a:pPr algn="ctr"/>
            <a:r>
              <a:rPr lang="en-US" sz="800" dirty="0" smtClean="0"/>
              <a:t>Press. </a:t>
            </a:r>
            <a:r>
              <a:rPr lang="en-US" sz="800" dirty="0" err="1" smtClean="0"/>
              <a:t>Corresp</a:t>
            </a:r>
            <a:r>
              <a:rPr lang="en-US" sz="800" dirty="0" smtClean="0"/>
              <a:t>.</a:t>
            </a:r>
            <a:endParaRPr lang="en-US" sz="800" dirty="0"/>
          </a:p>
        </p:txBody>
      </p:sp>
      <p:cxnSp>
        <p:nvCxnSpPr>
          <p:cNvPr id="156" name="Straight Connector 155"/>
          <p:cNvCxnSpPr/>
          <p:nvPr/>
        </p:nvCxnSpPr>
        <p:spPr>
          <a:xfrm>
            <a:off x="6444999"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7836435"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Bureau of National Affairs, White House Telephone Directory, </a:t>
            </a:r>
            <a:r>
              <a:rPr lang="en-US" sz="700" dirty="0" smtClean="0"/>
              <a:t>2005</a:t>
            </a:r>
            <a:endParaRPr lang="en-US" sz="700" dirty="0"/>
          </a:p>
        </p:txBody>
      </p:sp>
      <p:sp>
        <p:nvSpPr>
          <p:cNvPr id="109" name="Rectangle 108"/>
          <p:cNvSpPr/>
          <p:nvPr/>
        </p:nvSpPr>
        <p:spPr>
          <a:xfrm>
            <a:off x="2294690" y="1458518"/>
            <a:ext cx="1165415" cy="233082"/>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2269976" y="1463073"/>
            <a:ext cx="1242595" cy="215444"/>
          </a:xfrm>
          <a:prstGeom prst="rect">
            <a:avLst/>
          </a:prstGeom>
          <a:noFill/>
        </p:spPr>
        <p:txBody>
          <a:bodyPr wrap="square" rtlCol="0">
            <a:spAutoFit/>
          </a:bodyPr>
          <a:lstStyle/>
          <a:p>
            <a:pPr algn="ctr"/>
            <a:r>
              <a:rPr lang="en-US" sz="800" dirty="0" smtClean="0"/>
              <a:t>Senior Advisor</a:t>
            </a:r>
            <a:endParaRPr lang="en-US" sz="800" dirty="0"/>
          </a:p>
        </p:txBody>
      </p:sp>
      <p:sp>
        <p:nvSpPr>
          <p:cNvPr id="117" name="Rectangle 116"/>
          <p:cNvSpPr/>
          <p:nvPr/>
        </p:nvSpPr>
        <p:spPr>
          <a:xfrm>
            <a:off x="1013774" y="1995794"/>
            <a:ext cx="690770"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8" name="TextBox 117"/>
          <p:cNvSpPr txBox="1"/>
          <p:nvPr/>
        </p:nvSpPr>
        <p:spPr>
          <a:xfrm>
            <a:off x="1064083" y="1996861"/>
            <a:ext cx="832230" cy="338554"/>
          </a:xfrm>
          <a:prstGeom prst="rect">
            <a:avLst/>
          </a:prstGeom>
          <a:noFill/>
        </p:spPr>
        <p:txBody>
          <a:bodyPr wrap="square" rtlCol="0">
            <a:spAutoFit/>
          </a:bodyPr>
          <a:lstStyle/>
          <a:p>
            <a:r>
              <a:rPr lang="en-US" sz="800" dirty="0"/>
              <a:t>Strategic</a:t>
            </a:r>
          </a:p>
          <a:p>
            <a:r>
              <a:rPr lang="en-US" sz="800" dirty="0"/>
              <a:t>Initiatives</a:t>
            </a:r>
          </a:p>
        </p:txBody>
      </p:sp>
      <p:sp>
        <p:nvSpPr>
          <p:cNvPr id="124" name="Rectangle 123"/>
          <p:cNvSpPr/>
          <p:nvPr/>
        </p:nvSpPr>
        <p:spPr>
          <a:xfrm>
            <a:off x="1792596" y="1995794"/>
            <a:ext cx="596671"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6" name="TextBox 125"/>
          <p:cNvSpPr txBox="1"/>
          <p:nvPr/>
        </p:nvSpPr>
        <p:spPr>
          <a:xfrm>
            <a:off x="1681385" y="2005908"/>
            <a:ext cx="832230" cy="338554"/>
          </a:xfrm>
          <a:prstGeom prst="rect">
            <a:avLst/>
          </a:prstGeom>
          <a:noFill/>
        </p:spPr>
        <p:txBody>
          <a:bodyPr wrap="square" rtlCol="0">
            <a:spAutoFit/>
          </a:bodyPr>
          <a:lstStyle/>
          <a:p>
            <a:pPr algn="ctr"/>
            <a:r>
              <a:rPr lang="en-US" sz="800" dirty="0"/>
              <a:t>Political</a:t>
            </a:r>
          </a:p>
          <a:p>
            <a:pPr algn="ctr"/>
            <a:r>
              <a:rPr lang="en-US" sz="800" dirty="0"/>
              <a:t>Affairs</a:t>
            </a:r>
          </a:p>
        </p:txBody>
      </p:sp>
      <p:sp>
        <p:nvSpPr>
          <p:cNvPr id="129" name="Rectangle 128"/>
          <p:cNvSpPr/>
          <p:nvPr/>
        </p:nvSpPr>
        <p:spPr>
          <a:xfrm>
            <a:off x="2475704" y="1995794"/>
            <a:ext cx="511158"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131" name="TextBox 130"/>
          <p:cNvSpPr txBox="1"/>
          <p:nvPr/>
        </p:nvSpPr>
        <p:spPr>
          <a:xfrm>
            <a:off x="2403299" y="2007958"/>
            <a:ext cx="645685" cy="338554"/>
          </a:xfrm>
          <a:prstGeom prst="rect">
            <a:avLst/>
          </a:prstGeom>
          <a:noFill/>
        </p:spPr>
        <p:txBody>
          <a:bodyPr wrap="square" rtlCol="0">
            <a:spAutoFit/>
          </a:bodyPr>
          <a:lstStyle/>
          <a:p>
            <a:pPr algn="ctr"/>
            <a:r>
              <a:rPr lang="en-US" sz="800" dirty="0"/>
              <a:t>Public</a:t>
            </a:r>
          </a:p>
          <a:p>
            <a:pPr algn="ctr"/>
            <a:r>
              <a:rPr lang="en-US" sz="800" dirty="0"/>
              <a:t>Liaison</a:t>
            </a:r>
          </a:p>
        </p:txBody>
      </p:sp>
      <p:sp>
        <p:nvSpPr>
          <p:cNvPr id="132" name="Rectangle 131"/>
          <p:cNvSpPr/>
          <p:nvPr/>
        </p:nvSpPr>
        <p:spPr>
          <a:xfrm>
            <a:off x="3053051" y="1995794"/>
            <a:ext cx="527191"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3" name="TextBox 132"/>
          <p:cNvSpPr txBox="1"/>
          <p:nvPr/>
        </p:nvSpPr>
        <p:spPr>
          <a:xfrm>
            <a:off x="3006971" y="2005520"/>
            <a:ext cx="619350" cy="338554"/>
          </a:xfrm>
          <a:prstGeom prst="rect">
            <a:avLst/>
          </a:prstGeom>
          <a:noFill/>
        </p:spPr>
        <p:txBody>
          <a:bodyPr wrap="square" rtlCol="0">
            <a:spAutoFit/>
          </a:bodyPr>
          <a:lstStyle/>
          <a:p>
            <a:pPr algn="ctr"/>
            <a:r>
              <a:rPr lang="en-US" sz="800" dirty="0" err="1"/>
              <a:t>Intergov’t</a:t>
            </a:r>
            <a:endParaRPr lang="en-US" sz="800" dirty="0"/>
          </a:p>
          <a:p>
            <a:pPr algn="ctr"/>
            <a:r>
              <a:rPr lang="en-US" sz="800" dirty="0"/>
              <a:t>Affairs</a:t>
            </a:r>
          </a:p>
        </p:txBody>
      </p:sp>
      <p:cxnSp>
        <p:nvCxnSpPr>
          <p:cNvPr id="136" name="Straight Connector 135"/>
          <p:cNvCxnSpPr/>
          <p:nvPr/>
        </p:nvCxnSpPr>
        <p:spPr>
          <a:xfrm flipH="1">
            <a:off x="1334530" y="1889288"/>
            <a:ext cx="209831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228292" y="1357171"/>
            <a:ext cx="0" cy="9913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2794210" y="2645771"/>
            <a:ext cx="809949" cy="338554"/>
          </a:xfrm>
          <a:prstGeom prst="rect">
            <a:avLst/>
          </a:prstGeom>
          <a:noFill/>
        </p:spPr>
        <p:txBody>
          <a:bodyPr wrap="square" rtlCol="0">
            <a:spAutoFit/>
          </a:bodyPr>
          <a:lstStyle/>
          <a:p>
            <a:pPr algn="ctr"/>
            <a:r>
              <a:rPr lang="en-US" sz="800"/>
              <a:t>Counselor</a:t>
            </a:r>
          </a:p>
          <a:p>
            <a:pPr algn="ctr"/>
            <a:r>
              <a:rPr lang="en-US" sz="800" dirty="0"/>
              <a:t>Office</a:t>
            </a:r>
          </a:p>
        </p:txBody>
      </p:sp>
    </p:spTree>
    <p:extLst>
      <p:ext uri="{BB962C8B-B14F-4D97-AF65-F5344CB8AC3E}">
        <p14:creationId xmlns:p14="http://schemas.microsoft.com/office/powerpoint/2010/main" val="2744270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p:cNvCxnSpPr/>
          <p:nvPr/>
        </p:nvCxnSpPr>
        <p:spPr>
          <a:xfrm>
            <a:off x="4373588"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8316398" y="3141416"/>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198634" y="2463029"/>
            <a:ext cx="0" cy="191686"/>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694162" y="2654715"/>
            <a:ext cx="2077725" cy="0"/>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565456"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007870"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277036"/>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GEORGE W. BUSH 2005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a:effectLst/>
              </a:rPr>
              <a:t>First L</a:t>
            </a:r>
            <a:r>
              <a:rPr lang="en-US" sz="2500" dirty="0" smtClean="0">
                <a:effectLst/>
              </a:rPr>
              <a:t>ady</a:t>
            </a:r>
            <a:r>
              <a:rPr lang="en-US" sz="2500" dirty="0">
                <a:effectLst/>
              </a:rPr>
              <a:t>, </a:t>
            </a:r>
            <a:r>
              <a:rPr lang="en-US" sz="2500" dirty="0" smtClean="0">
                <a:effectLst/>
              </a:rPr>
              <a:t>Vice </a:t>
            </a:r>
            <a:r>
              <a:rPr lang="en-US" sz="2500" dirty="0">
                <a:effectLst/>
              </a:rPr>
              <a:t>P</a:t>
            </a:r>
            <a:r>
              <a:rPr lang="en-US" sz="2500" dirty="0" smtClean="0">
                <a:effectLst/>
              </a:rPr>
              <a:t>resident</a:t>
            </a:r>
            <a:r>
              <a:rPr lang="en-US" sz="2500" dirty="0">
                <a:effectLst/>
              </a:rPr>
              <a:t>, Domestic Policy </a:t>
            </a:r>
            <a:r>
              <a:rPr lang="en-US" sz="2500" dirty="0" smtClean="0">
                <a:effectLst/>
              </a:rPr>
              <a:t>Council and National </a:t>
            </a:r>
            <a:r>
              <a:rPr lang="en-US" sz="2500" dirty="0">
                <a:effectLst/>
              </a:rPr>
              <a:t>Economic Council</a:t>
            </a:r>
          </a:p>
        </p:txBody>
      </p:sp>
      <p:cxnSp>
        <p:nvCxnSpPr>
          <p:cNvPr id="6" name="Straight Connector 5"/>
          <p:cNvCxnSpPr/>
          <p:nvPr/>
        </p:nvCxnSpPr>
        <p:spPr>
          <a:xfrm>
            <a:off x="7070884" y="1996001"/>
            <a:ext cx="0" cy="1135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046395"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4484" y="1591574"/>
            <a:ext cx="0" cy="403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046395" y="1995520"/>
            <a:ext cx="502448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372531" y="2128187"/>
            <a:ext cx="991584"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1342194" y="2142800"/>
            <a:ext cx="1047888" cy="338554"/>
          </a:xfrm>
          <a:prstGeom prst="rect">
            <a:avLst/>
          </a:prstGeom>
          <a:noFill/>
        </p:spPr>
        <p:txBody>
          <a:bodyPr wrap="square" rtlCol="0">
            <a:spAutoFit/>
          </a:bodyPr>
          <a:lstStyle/>
          <a:p>
            <a:pPr algn="ctr"/>
            <a:r>
              <a:rPr lang="en-US" sz="800" dirty="0"/>
              <a:t>Homeland Security</a:t>
            </a:r>
          </a:p>
          <a:p>
            <a:pPr algn="ctr"/>
            <a:r>
              <a:rPr lang="en-US" sz="800" dirty="0"/>
              <a:t>Council</a:t>
            </a:r>
          </a:p>
        </p:txBody>
      </p:sp>
      <p:sp>
        <p:nvSpPr>
          <p:cNvPr id="39" name="Rectangle 38"/>
          <p:cNvSpPr/>
          <p:nvPr/>
        </p:nvSpPr>
        <p:spPr>
          <a:xfrm>
            <a:off x="2539677" y="2113197"/>
            <a:ext cx="1184565"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2524871" y="2186840"/>
            <a:ext cx="1215952" cy="215444"/>
          </a:xfrm>
          <a:prstGeom prst="rect">
            <a:avLst/>
          </a:prstGeom>
          <a:noFill/>
        </p:spPr>
        <p:txBody>
          <a:bodyPr wrap="square" rtlCol="0">
            <a:spAutoFit/>
          </a:bodyPr>
          <a:lstStyle/>
          <a:p>
            <a:pPr algn="ctr"/>
            <a:r>
              <a:rPr lang="en-US" sz="800" dirty="0" smtClean="0"/>
              <a:t>Office of the First Lady</a:t>
            </a:r>
            <a:endParaRPr lang="en-US" sz="800" dirty="0"/>
          </a:p>
        </p:txBody>
      </p:sp>
      <p:sp>
        <p:nvSpPr>
          <p:cNvPr id="41" name="Rectangle 40"/>
          <p:cNvSpPr/>
          <p:nvPr/>
        </p:nvSpPr>
        <p:spPr>
          <a:xfrm>
            <a:off x="3843676" y="2110978"/>
            <a:ext cx="876380"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3800342" y="2175609"/>
            <a:ext cx="991235" cy="215444"/>
          </a:xfrm>
          <a:prstGeom prst="rect">
            <a:avLst/>
          </a:prstGeom>
          <a:noFill/>
        </p:spPr>
        <p:txBody>
          <a:bodyPr wrap="square" rtlCol="0">
            <a:spAutoFit/>
          </a:bodyPr>
          <a:lstStyle/>
          <a:p>
            <a:pPr algn="ctr"/>
            <a:r>
              <a:rPr lang="en-US" sz="800" dirty="0"/>
              <a:t>Office of </a:t>
            </a:r>
            <a:r>
              <a:rPr lang="en-US" sz="800" dirty="0" smtClean="0"/>
              <a:t>the V.P</a:t>
            </a:r>
            <a:r>
              <a:rPr lang="en-US" sz="800" dirty="0"/>
              <a:t>.</a:t>
            </a:r>
          </a:p>
        </p:txBody>
      </p:sp>
      <p:sp>
        <p:nvSpPr>
          <p:cNvPr id="43" name="Rectangle 42"/>
          <p:cNvSpPr/>
          <p:nvPr/>
        </p:nvSpPr>
        <p:spPr>
          <a:xfrm>
            <a:off x="6386067" y="2110166"/>
            <a:ext cx="1319658"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4" name="TextBox 43"/>
          <p:cNvSpPr txBox="1"/>
          <p:nvPr/>
        </p:nvSpPr>
        <p:spPr>
          <a:xfrm>
            <a:off x="6301457" y="2170334"/>
            <a:ext cx="1486426" cy="215444"/>
          </a:xfrm>
          <a:prstGeom prst="rect">
            <a:avLst/>
          </a:prstGeom>
          <a:noFill/>
        </p:spPr>
        <p:txBody>
          <a:bodyPr wrap="square" rtlCol="0">
            <a:spAutoFit/>
          </a:bodyPr>
          <a:lstStyle/>
          <a:p>
            <a:pPr algn="ctr"/>
            <a:r>
              <a:rPr lang="en-US" sz="800" dirty="0" smtClean="0"/>
              <a:t>National Economic Council</a:t>
            </a:r>
            <a:endParaRPr lang="en-US" sz="800" dirty="0"/>
          </a:p>
        </p:txBody>
      </p:sp>
      <p:sp>
        <p:nvSpPr>
          <p:cNvPr id="78" name="Rectangle 77"/>
          <p:cNvSpPr/>
          <p:nvPr/>
        </p:nvSpPr>
        <p:spPr>
          <a:xfrm>
            <a:off x="1168642" y="2736197"/>
            <a:ext cx="918595" cy="223204"/>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79" name="TextBox 78"/>
          <p:cNvSpPr txBox="1"/>
          <p:nvPr/>
        </p:nvSpPr>
        <p:spPr>
          <a:xfrm>
            <a:off x="1128409" y="2739555"/>
            <a:ext cx="1087415" cy="215444"/>
          </a:xfrm>
          <a:prstGeom prst="rect">
            <a:avLst/>
          </a:prstGeom>
          <a:noFill/>
        </p:spPr>
        <p:txBody>
          <a:bodyPr wrap="square" rtlCol="0">
            <a:spAutoFit/>
          </a:bodyPr>
          <a:lstStyle/>
          <a:p>
            <a:r>
              <a:rPr lang="en-US" sz="800" dirty="0"/>
              <a:t>Director of Comm.</a:t>
            </a:r>
          </a:p>
        </p:txBody>
      </p:sp>
      <p:sp>
        <p:nvSpPr>
          <p:cNvPr id="80" name="Rectangle 79"/>
          <p:cNvSpPr/>
          <p:nvPr/>
        </p:nvSpPr>
        <p:spPr>
          <a:xfrm>
            <a:off x="2173923" y="2742422"/>
            <a:ext cx="925631" cy="216088"/>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1" name="TextBox 80"/>
          <p:cNvSpPr txBox="1"/>
          <p:nvPr/>
        </p:nvSpPr>
        <p:spPr>
          <a:xfrm>
            <a:off x="2153806" y="2742616"/>
            <a:ext cx="925632" cy="215444"/>
          </a:xfrm>
          <a:prstGeom prst="rect">
            <a:avLst/>
          </a:prstGeom>
          <a:noFill/>
        </p:spPr>
        <p:txBody>
          <a:bodyPr wrap="square" rtlCol="0">
            <a:spAutoFit/>
          </a:bodyPr>
          <a:lstStyle/>
          <a:p>
            <a:r>
              <a:rPr lang="en-US" sz="800" dirty="0"/>
              <a:t>Press Secretary</a:t>
            </a:r>
          </a:p>
        </p:txBody>
      </p:sp>
      <p:sp>
        <p:nvSpPr>
          <p:cNvPr id="82" name="Rectangle 81"/>
          <p:cNvSpPr/>
          <p:nvPr/>
        </p:nvSpPr>
        <p:spPr>
          <a:xfrm>
            <a:off x="3163778" y="2736196"/>
            <a:ext cx="1120928" cy="232055"/>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3" name="TextBox 82"/>
          <p:cNvSpPr txBox="1"/>
          <p:nvPr/>
        </p:nvSpPr>
        <p:spPr>
          <a:xfrm>
            <a:off x="3125852" y="2739555"/>
            <a:ext cx="1292070" cy="215444"/>
          </a:xfrm>
          <a:prstGeom prst="rect">
            <a:avLst/>
          </a:prstGeom>
          <a:noFill/>
        </p:spPr>
        <p:txBody>
          <a:bodyPr wrap="square" rtlCol="0">
            <a:spAutoFit/>
          </a:bodyPr>
          <a:lstStyle/>
          <a:p>
            <a:r>
              <a:rPr lang="en-US" sz="800"/>
              <a:t>Scheduling </a:t>
            </a:r>
            <a:r>
              <a:rPr lang="en-US" sz="800" smtClean="0"/>
              <a:t>&amp; Advance</a:t>
            </a:r>
            <a:endParaRPr lang="en-US" sz="800" dirty="0"/>
          </a:p>
        </p:txBody>
      </p:sp>
      <p:sp>
        <p:nvSpPr>
          <p:cNvPr id="26" name="Rectangle 25"/>
          <p:cNvSpPr/>
          <p:nvPr/>
        </p:nvSpPr>
        <p:spPr>
          <a:xfrm>
            <a:off x="4164018" y="1553204"/>
            <a:ext cx="869301" cy="233082"/>
          </a:xfrm>
          <a:prstGeom prst="rect">
            <a:avLst/>
          </a:prstGeom>
          <a:solidFill>
            <a:schemeClr val="tx2">
              <a:lumMod val="2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7" name="TextBox 26"/>
          <p:cNvSpPr txBox="1"/>
          <p:nvPr/>
        </p:nvSpPr>
        <p:spPr>
          <a:xfrm>
            <a:off x="4139304" y="1557759"/>
            <a:ext cx="1017585" cy="246221"/>
          </a:xfrm>
          <a:prstGeom prst="rect">
            <a:avLst/>
          </a:prstGeom>
          <a:noFill/>
        </p:spPr>
        <p:txBody>
          <a:bodyPr wrap="square" rtlCol="0">
            <a:spAutoFit/>
          </a:bodyPr>
          <a:lstStyle/>
          <a:p>
            <a:r>
              <a:rPr lang="en-US" sz="1000" dirty="0" smtClean="0"/>
              <a:t>Chief of Staff</a:t>
            </a:r>
            <a:endParaRPr lang="en-US" sz="1000" dirty="0"/>
          </a:p>
        </p:txBody>
      </p:sp>
      <p:sp>
        <p:nvSpPr>
          <p:cNvPr id="85" name="Rectangle 84"/>
          <p:cNvSpPr/>
          <p:nvPr/>
        </p:nvSpPr>
        <p:spPr>
          <a:xfrm>
            <a:off x="4791577" y="2110166"/>
            <a:ext cx="1509880" cy="347213"/>
          </a:xfrm>
          <a:prstGeom prst="rect">
            <a:avLst/>
          </a:prstGeom>
          <a:solidFill>
            <a:schemeClr val="tx2">
              <a:lumMod val="25000"/>
            </a:schemeClr>
          </a:solidFill>
          <a:ln w="1905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4630695" y="2170334"/>
            <a:ext cx="1880618" cy="215444"/>
          </a:xfrm>
          <a:prstGeom prst="rect">
            <a:avLst/>
          </a:prstGeom>
          <a:noFill/>
        </p:spPr>
        <p:txBody>
          <a:bodyPr wrap="square" rtlCol="0">
            <a:spAutoFit/>
          </a:bodyPr>
          <a:lstStyle/>
          <a:p>
            <a:pPr algn="ctr"/>
            <a:r>
              <a:rPr lang="en-US" sz="800" dirty="0"/>
              <a:t>Domestic </a:t>
            </a:r>
            <a:r>
              <a:rPr lang="en-US" sz="800" dirty="0" smtClean="0"/>
              <a:t>Policy Council</a:t>
            </a:r>
            <a:endParaRPr lang="en-US" sz="800" dirty="0"/>
          </a:p>
        </p:txBody>
      </p:sp>
      <p:cxnSp>
        <p:nvCxnSpPr>
          <p:cNvPr id="91" name="Straight Connector 90"/>
          <p:cNvCxnSpPr/>
          <p:nvPr/>
        </p:nvCxnSpPr>
        <p:spPr>
          <a:xfrm>
            <a:off x="3765358" y="2641762"/>
            <a:ext cx="0" cy="100854"/>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694162" y="2641762"/>
            <a:ext cx="0" cy="94434"/>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716483" y="2475400"/>
            <a:ext cx="0" cy="1418103"/>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945114" y="3503161"/>
            <a:ext cx="800577" cy="215639"/>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924997" y="3503356"/>
            <a:ext cx="859724" cy="215444"/>
          </a:xfrm>
          <a:prstGeom prst="rect">
            <a:avLst/>
          </a:prstGeom>
          <a:noFill/>
        </p:spPr>
        <p:txBody>
          <a:bodyPr wrap="square" rtlCol="0">
            <a:spAutoFit/>
          </a:bodyPr>
          <a:lstStyle/>
          <a:p>
            <a:r>
              <a:rPr lang="en-US" sz="800" dirty="0"/>
              <a:t>Staff Secretary</a:t>
            </a:r>
          </a:p>
        </p:txBody>
      </p:sp>
      <p:sp>
        <p:nvSpPr>
          <p:cNvPr id="111" name="Rectangle 110"/>
          <p:cNvSpPr/>
          <p:nvPr/>
        </p:nvSpPr>
        <p:spPr>
          <a:xfrm>
            <a:off x="2764533" y="3505653"/>
            <a:ext cx="1120928" cy="212488"/>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2" name="TextBox 111"/>
          <p:cNvSpPr txBox="1"/>
          <p:nvPr/>
        </p:nvSpPr>
        <p:spPr>
          <a:xfrm>
            <a:off x="2828519" y="3513957"/>
            <a:ext cx="1056942" cy="215444"/>
          </a:xfrm>
          <a:prstGeom prst="rect">
            <a:avLst/>
          </a:prstGeom>
          <a:noFill/>
        </p:spPr>
        <p:txBody>
          <a:bodyPr wrap="square" rtlCol="0">
            <a:spAutoFit/>
          </a:bodyPr>
          <a:lstStyle/>
          <a:p>
            <a:r>
              <a:rPr lang="en-US" sz="800" dirty="0"/>
              <a:t>Counselor’s Office</a:t>
            </a:r>
          </a:p>
        </p:txBody>
      </p:sp>
      <p:sp>
        <p:nvSpPr>
          <p:cNvPr id="113" name="Rectangle 112"/>
          <p:cNvSpPr/>
          <p:nvPr/>
        </p:nvSpPr>
        <p:spPr>
          <a:xfrm>
            <a:off x="185984" y="3506648"/>
            <a:ext cx="678087"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4" name="TextBox 113"/>
          <p:cNvSpPr txBox="1"/>
          <p:nvPr/>
        </p:nvSpPr>
        <p:spPr>
          <a:xfrm>
            <a:off x="125242" y="3503909"/>
            <a:ext cx="972647" cy="215444"/>
          </a:xfrm>
          <a:prstGeom prst="rect">
            <a:avLst/>
          </a:prstGeom>
          <a:noFill/>
        </p:spPr>
        <p:txBody>
          <a:bodyPr wrap="square" rtlCol="0">
            <a:spAutoFit/>
          </a:bodyPr>
          <a:lstStyle/>
          <a:p>
            <a:r>
              <a:rPr lang="en-US" sz="800" dirty="0"/>
              <a:t>Chief of Staff</a:t>
            </a:r>
            <a:r>
              <a:rPr lang="en-US" sz="800" dirty="0" smtClean="0"/>
              <a:t>.</a:t>
            </a:r>
            <a:endParaRPr lang="en-US" sz="800" dirty="0"/>
          </a:p>
        </p:txBody>
      </p:sp>
      <p:cxnSp>
        <p:nvCxnSpPr>
          <p:cNvPr id="116" name="Straight Connector 115"/>
          <p:cNvCxnSpPr/>
          <p:nvPr/>
        </p:nvCxnSpPr>
        <p:spPr>
          <a:xfrm>
            <a:off x="502388" y="3404605"/>
            <a:ext cx="4214095" cy="0"/>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02388"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349881"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1824457" y="3503161"/>
            <a:ext cx="862414" cy="215639"/>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4" name="TextBox 123"/>
          <p:cNvSpPr txBox="1"/>
          <p:nvPr/>
        </p:nvSpPr>
        <p:spPr>
          <a:xfrm>
            <a:off x="1774766" y="3503356"/>
            <a:ext cx="989941" cy="215444"/>
          </a:xfrm>
          <a:prstGeom prst="rect">
            <a:avLst/>
          </a:prstGeom>
          <a:noFill/>
        </p:spPr>
        <p:txBody>
          <a:bodyPr wrap="square" rtlCol="0">
            <a:spAutoFit/>
          </a:bodyPr>
          <a:lstStyle/>
          <a:p>
            <a:r>
              <a:rPr lang="en-US" sz="800"/>
              <a:t>General Counsel</a:t>
            </a:r>
            <a:endParaRPr lang="en-US" sz="800" dirty="0"/>
          </a:p>
        </p:txBody>
      </p:sp>
      <p:cxnSp>
        <p:nvCxnSpPr>
          <p:cNvPr id="125" name="Straight Connector 124"/>
          <p:cNvCxnSpPr/>
          <p:nvPr/>
        </p:nvCxnSpPr>
        <p:spPr>
          <a:xfrm>
            <a:off x="2255664"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310862"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3959808" y="3506095"/>
            <a:ext cx="708659"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1" name="TextBox 130"/>
          <p:cNvSpPr txBox="1"/>
          <p:nvPr/>
        </p:nvSpPr>
        <p:spPr>
          <a:xfrm>
            <a:off x="3902259" y="3513957"/>
            <a:ext cx="972647" cy="215444"/>
          </a:xfrm>
          <a:prstGeom prst="rect">
            <a:avLst/>
          </a:prstGeom>
          <a:noFill/>
        </p:spPr>
        <p:txBody>
          <a:bodyPr wrap="square" rtlCol="0">
            <a:spAutoFit/>
          </a:bodyPr>
          <a:lstStyle/>
          <a:p>
            <a:r>
              <a:rPr lang="en-US" sz="800" dirty="0"/>
              <a:t>Speechwriting</a:t>
            </a:r>
          </a:p>
        </p:txBody>
      </p:sp>
      <p:sp>
        <p:nvSpPr>
          <p:cNvPr id="144" name="Rectangle 143"/>
          <p:cNvSpPr/>
          <p:nvPr/>
        </p:nvSpPr>
        <p:spPr>
          <a:xfrm>
            <a:off x="188498" y="3988162"/>
            <a:ext cx="868029"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5" name="TextBox 144"/>
          <p:cNvSpPr txBox="1"/>
          <p:nvPr/>
        </p:nvSpPr>
        <p:spPr>
          <a:xfrm>
            <a:off x="142656" y="3985423"/>
            <a:ext cx="1014232" cy="215444"/>
          </a:xfrm>
          <a:prstGeom prst="rect">
            <a:avLst/>
          </a:prstGeom>
          <a:noFill/>
        </p:spPr>
        <p:txBody>
          <a:bodyPr wrap="square" rtlCol="0">
            <a:spAutoFit/>
          </a:bodyPr>
          <a:lstStyle/>
          <a:p>
            <a:r>
              <a:rPr lang="en-US" sz="800" dirty="0"/>
              <a:t>Legislative Affairs</a:t>
            </a:r>
          </a:p>
        </p:txBody>
      </p:sp>
      <p:sp>
        <p:nvSpPr>
          <p:cNvPr id="146" name="Rectangle 145"/>
          <p:cNvSpPr/>
          <p:nvPr/>
        </p:nvSpPr>
        <p:spPr>
          <a:xfrm>
            <a:off x="1129498" y="3988162"/>
            <a:ext cx="868029"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7" name="TextBox 146"/>
          <p:cNvSpPr txBox="1"/>
          <p:nvPr/>
        </p:nvSpPr>
        <p:spPr>
          <a:xfrm>
            <a:off x="1111672" y="3985423"/>
            <a:ext cx="1014232" cy="215444"/>
          </a:xfrm>
          <a:prstGeom prst="rect">
            <a:avLst/>
          </a:prstGeom>
          <a:noFill/>
        </p:spPr>
        <p:txBody>
          <a:bodyPr wrap="square" rtlCol="0">
            <a:spAutoFit/>
          </a:bodyPr>
          <a:lstStyle/>
          <a:p>
            <a:r>
              <a:rPr lang="en-US" sz="800" dirty="0"/>
              <a:t>Domestic Policy</a:t>
            </a:r>
          </a:p>
        </p:txBody>
      </p:sp>
      <p:sp>
        <p:nvSpPr>
          <p:cNvPr id="149" name="Rectangle 148"/>
          <p:cNvSpPr/>
          <p:nvPr/>
        </p:nvSpPr>
        <p:spPr>
          <a:xfrm>
            <a:off x="2089455" y="3988162"/>
            <a:ext cx="959623"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2" name="Rectangle 161"/>
          <p:cNvSpPr/>
          <p:nvPr/>
        </p:nvSpPr>
        <p:spPr>
          <a:xfrm>
            <a:off x="3124281" y="3988162"/>
            <a:ext cx="625516"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64" name="Straight Connector 163"/>
          <p:cNvCxnSpPr/>
          <p:nvPr/>
        </p:nvCxnSpPr>
        <p:spPr>
          <a:xfrm>
            <a:off x="502388" y="3900804"/>
            <a:ext cx="4214095" cy="0"/>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259329" y="3893503"/>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1349881" y="3886201"/>
            <a:ext cx="0" cy="99222"/>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2255664" y="3886201"/>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310862" y="3886201"/>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2046232" y="3985423"/>
            <a:ext cx="1209409" cy="215444"/>
          </a:xfrm>
          <a:prstGeom prst="rect">
            <a:avLst/>
          </a:prstGeom>
          <a:noFill/>
        </p:spPr>
        <p:txBody>
          <a:bodyPr wrap="square" rtlCol="0">
            <a:spAutoFit/>
          </a:bodyPr>
          <a:lstStyle/>
          <a:p>
            <a:r>
              <a:rPr lang="en-US" sz="800"/>
              <a:t>Homeland Security</a:t>
            </a:r>
            <a:endParaRPr lang="en-US" sz="800" dirty="0"/>
          </a:p>
        </p:txBody>
      </p:sp>
      <p:sp>
        <p:nvSpPr>
          <p:cNvPr id="170" name="TextBox 169"/>
          <p:cNvSpPr txBox="1"/>
          <p:nvPr/>
        </p:nvSpPr>
        <p:spPr>
          <a:xfrm>
            <a:off x="3097140" y="3991226"/>
            <a:ext cx="732842" cy="215444"/>
          </a:xfrm>
          <a:prstGeom prst="rect">
            <a:avLst/>
          </a:prstGeom>
          <a:noFill/>
        </p:spPr>
        <p:txBody>
          <a:bodyPr wrap="square" rtlCol="0">
            <a:spAutoFit/>
          </a:bodyPr>
          <a:lstStyle/>
          <a:p>
            <a:r>
              <a:rPr lang="en-US" sz="800"/>
              <a:t>Operations</a:t>
            </a:r>
            <a:endParaRPr lang="en-US" sz="800" dirty="0"/>
          </a:p>
        </p:txBody>
      </p:sp>
      <p:cxnSp>
        <p:nvCxnSpPr>
          <p:cNvPr id="171" name="Straight Connector 170"/>
          <p:cNvCxnSpPr/>
          <p:nvPr/>
        </p:nvCxnSpPr>
        <p:spPr>
          <a:xfrm>
            <a:off x="502388" y="3900804"/>
            <a:ext cx="0" cy="84619"/>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3843677" y="3988162"/>
            <a:ext cx="1138632"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3" name="TextBox 172"/>
          <p:cNvSpPr txBox="1"/>
          <p:nvPr/>
        </p:nvSpPr>
        <p:spPr>
          <a:xfrm>
            <a:off x="3817396" y="3985423"/>
            <a:ext cx="1287930" cy="215444"/>
          </a:xfrm>
          <a:prstGeom prst="rect">
            <a:avLst/>
          </a:prstGeom>
          <a:noFill/>
        </p:spPr>
        <p:txBody>
          <a:bodyPr wrap="square" rtlCol="0">
            <a:spAutoFit/>
          </a:bodyPr>
          <a:lstStyle/>
          <a:p>
            <a:r>
              <a:rPr lang="en-US" sz="800" dirty="0"/>
              <a:t>Advance </a:t>
            </a:r>
            <a:r>
              <a:rPr lang="en-US" sz="800" dirty="0" smtClean="0"/>
              <a:t>&amp; Scheduling</a:t>
            </a:r>
            <a:endParaRPr lang="en-US" sz="800" dirty="0"/>
          </a:p>
        </p:txBody>
      </p:sp>
      <p:cxnSp>
        <p:nvCxnSpPr>
          <p:cNvPr id="174" name="Straight Connector 173"/>
          <p:cNvCxnSpPr/>
          <p:nvPr/>
        </p:nvCxnSpPr>
        <p:spPr>
          <a:xfrm>
            <a:off x="5359583" y="2457379"/>
            <a:ext cx="0" cy="97823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4954816" y="3239972"/>
            <a:ext cx="800577" cy="391277"/>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6" name="TextBox 175"/>
          <p:cNvSpPr txBox="1"/>
          <p:nvPr/>
        </p:nvSpPr>
        <p:spPr>
          <a:xfrm>
            <a:off x="4918948" y="3213017"/>
            <a:ext cx="915211" cy="471466"/>
          </a:xfrm>
          <a:prstGeom prst="rect">
            <a:avLst/>
          </a:prstGeom>
          <a:noFill/>
        </p:spPr>
        <p:txBody>
          <a:bodyPr wrap="square" rtlCol="0">
            <a:spAutoFit/>
          </a:bodyPr>
          <a:lstStyle/>
          <a:p>
            <a:r>
              <a:rPr lang="en-US" sz="800" dirty="0"/>
              <a:t>Labor,</a:t>
            </a:r>
          </a:p>
          <a:p>
            <a:r>
              <a:rPr lang="en-US" sz="800" dirty="0" smtClean="0"/>
              <a:t>Transportation,</a:t>
            </a:r>
          </a:p>
          <a:p>
            <a:r>
              <a:rPr lang="en-US" sz="800" dirty="0" smtClean="0"/>
              <a:t>U.S. Post</a:t>
            </a:r>
            <a:endParaRPr lang="en-US" sz="800" dirty="0"/>
          </a:p>
        </p:txBody>
      </p:sp>
      <p:sp>
        <p:nvSpPr>
          <p:cNvPr id="177" name="Rectangle 176"/>
          <p:cNvSpPr/>
          <p:nvPr/>
        </p:nvSpPr>
        <p:spPr>
          <a:xfrm>
            <a:off x="6472295" y="3242464"/>
            <a:ext cx="493940" cy="212488"/>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8" name="TextBox 177"/>
          <p:cNvSpPr txBox="1"/>
          <p:nvPr/>
        </p:nvSpPr>
        <p:spPr>
          <a:xfrm>
            <a:off x="6463590" y="3249494"/>
            <a:ext cx="502645" cy="215444"/>
          </a:xfrm>
          <a:prstGeom prst="rect">
            <a:avLst/>
          </a:prstGeom>
          <a:noFill/>
        </p:spPr>
        <p:txBody>
          <a:bodyPr wrap="square" rtlCol="0">
            <a:spAutoFit/>
          </a:bodyPr>
          <a:lstStyle/>
          <a:p>
            <a:r>
              <a:rPr lang="en-US" sz="800" dirty="0"/>
              <a:t>Health</a:t>
            </a:r>
          </a:p>
        </p:txBody>
      </p:sp>
      <p:cxnSp>
        <p:nvCxnSpPr>
          <p:cNvPr id="179" name="Straight Connector 178"/>
          <p:cNvCxnSpPr/>
          <p:nvPr/>
        </p:nvCxnSpPr>
        <p:spPr>
          <a:xfrm>
            <a:off x="5359583" y="3141416"/>
            <a:ext cx="2964256" cy="0"/>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82" name="Rectangle 181"/>
          <p:cNvSpPr/>
          <p:nvPr/>
        </p:nvSpPr>
        <p:spPr>
          <a:xfrm>
            <a:off x="5834159" y="3239972"/>
            <a:ext cx="546329" cy="215639"/>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3" name="TextBox 182"/>
          <p:cNvSpPr txBox="1"/>
          <p:nvPr/>
        </p:nvSpPr>
        <p:spPr>
          <a:xfrm>
            <a:off x="5791245" y="3242464"/>
            <a:ext cx="693764" cy="215444"/>
          </a:xfrm>
          <a:prstGeom prst="rect">
            <a:avLst/>
          </a:prstGeom>
          <a:noFill/>
        </p:spPr>
        <p:txBody>
          <a:bodyPr wrap="square" rtlCol="0">
            <a:spAutoFit/>
          </a:bodyPr>
          <a:lstStyle/>
          <a:p>
            <a:r>
              <a:rPr lang="en-US" sz="800" dirty="0"/>
              <a:t>Education</a:t>
            </a:r>
          </a:p>
        </p:txBody>
      </p:sp>
      <p:cxnSp>
        <p:nvCxnSpPr>
          <p:cNvPr id="184" name="Straight Connector 183"/>
          <p:cNvCxnSpPr/>
          <p:nvPr/>
        </p:nvCxnSpPr>
        <p:spPr>
          <a:xfrm>
            <a:off x="6265366" y="3141416"/>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86" name="Rectangle 185"/>
          <p:cNvSpPr/>
          <p:nvPr/>
        </p:nvSpPr>
        <p:spPr>
          <a:xfrm>
            <a:off x="7055930" y="3242906"/>
            <a:ext cx="1027154" cy="344602"/>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7" name="TextBox 186"/>
          <p:cNvSpPr txBox="1"/>
          <p:nvPr/>
        </p:nvSpPr>
        <p:spPr>
          <a:xfrm>
            <a:off x="7049337" y="3249494"/>
            <a:ext cx="1080806" cy="338554"/>
          </a:xfrm>
          <a:prstGeom prst="rect">
            <a:avLst/>
          </a:prstGeom>
          <a:noFill/>
        </p:spPr>
        <p:txBody>
          <a:bodyPr wrap="square" rtlCol="0">
            <a:spAutoFit/>
          </a:bodyPr>
          <a:lstStyle/>
          <a:p>
            <a:r>
              <a:rPr lang="en-US" sz="800" dirty="0"/>
              <a:t>Welfare, Housing,</a:t>
            </a:r>
          </a:p>
          <a:p>
            <a:r>
              <a:rPr lang="en-US" sz="800" dirty="0"/>
              <a:t>District </a:t>
            </a:r>
            <a:r>
              <a:rPr lang="en-US" sz="800" dirty="0" smtClean="0"/>
              <a:t>of Columbia</a:t>
            </a:r>
            <a:endParaRPr lang="en-US" sz="800" dirty="0"/>
          </a:p>
        </p:txBody>
      </p:sp>
      <p:cxnSp>
        <p:nvCxnSpPr>
          <p:cNvPr id="188" name="Straight Connector 187"/>
          <p:cNvCxnSpPr/>
          <p:nvPr/>
        </p:nvCxnSpPr>
        <p:spPr>
          <a:xfrm>
            <a:off x="7361627" y="3141416"/>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699011" y="3141416"/>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a:off x="8168081" y="3236044"/>
            <a:ext cx="517854" cy="212706"/>
          </a:xfrm>
          <a:prstGeom prst="rect">
            <a:avLst/>
          </a:prstGeom>
          <a:solidFill>
            <a:schemeClr val="tx2">
              <a:lumMod val="25000"/>
            </a:schemeClr>
          </a:solidFill>
          <a:ln w="190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9" name="TextBox 198"/>
          <p:cNvSpPr txBox="1"/>
          <p:nvPr/>
        </p:nvSpPr>
        <p:spPr>
          <a:xfrm>
            <a:off x="8168080" y="3232445"/>
            <a:ext cx="517854" cy="215444"/>
          </a:xfrm>
          <a:prstGeom prst="rect">
            <a:avLst/>
          </a:prstGeom>
          <a:noFill/>
        </p:spPr>
        <p:txBody>
          <a:bodyPr wrap="square" rtlCol="0">
            <a:spAutoFit/>
          </a:bodyPr>
          <a:lstStyle/>
          <a:p>
            <a:r>
              <a:rPr lang="en-US" sz="800" dirty="0"/>
              <a:t>Justice</a:t>
            </a:r>
          </a:p>
        </p:txBody>
      </p:sp>
      <p:sp>
        <p:nvSpPr>
          <p:cNvPr id="204" name="TextBox 203"/>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Bureau of National Affairs, White House Telephone Directory, </a:t>
            </a:r>
            <a:r>
              <a:rPr lang="en-US" sz="700" dirty="0" smtClean="0"/>
              <a:t>2005</a:t>
            </a:r>
            <a:endParaRPr lang="en-US" sz="700" dirty="0"/>
          </a:p>
        </p:txBody>
      </p:sp>
      <p:cxnSp>
        <p:nvCxnSpPr>
          <p:cNvPr id="88" name="Straight Connector 87"/>
          <p:cNvCxnSpPr/>
          <p:nvPr/>
        </p:nvCxnSpPr>
        <p:spPr>
          <a:xfrm>
            <a:off x="2635058" y="2641762"/>
            <a:ext cx="0" cy="100854"/>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541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6696" y="4767263"/>
            <a:ext cx="7621544" cy="200055"/>
            <a:chOff x="790595" y="4596098"/>
            <a:chExt cx="7621544" cy="200055"/>
          </a:xfrm>
        </p:grpSpPr>
        <p:grpSp>
          <p:nvGrpSpPr>
            <p:cNvPr id="14" name="Group 13"/>
            <p:cNvGrpSpPr/>
            <p:nvPr/>
          </p:nvGrpSpPr>
          <p:grpSpPr>
            <a:xfrm>
              <a:off x="790595" y="4596098"/>
              <a:ext cx="1462179" cy="200055"/>
              <a:chOff x="646559" y="4881992"/>
              <a:chExt cx="1462179" cy="200055"/>
            </a:xfrm>
          </p:grpSpPr>
          <p:sp>
            <p:nvSpPr>
              <p:cNvPr id="33" name="Oval 32"/>
              <p:cNvSpPr/>
              <p:nvPr/>
            </p:nvSpPr>
            <p:spPr>
              <a:xfrm>
                <a:off x="646559" y="4930584"/>
                <a:ext cx="102870" cy="102870"/>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600" b="1" dirty="0"/>
              </a:p>
            </p:txBody>
          </p:sp>
          <p:sp>
            <p:nvSpPr>
              <p:cNvPr id="34" name="TextBox 33"/>
              <p:cNvSpPr txBox="1"/>
              <p:nvPr/>
            </p:nvSpPr>
            <p:spPr>
              <a:xfrm>
                <a:off x="720216" y="4881992"/>
                <a:ext cx="1388522" cy="200055"/>
              </a:xfrm>
              <a:prstGeom prst="rect">
                <a:avLst/>
              </a:prstGeom>
              <a:noFill/>
            </p:spPr>
            <p:txBody>
              <a:bodyPr wrap="none" rtlCol="0">
                <a:spAutoFit/>
              </a:bodyPr>
              <a:lstStyle/>
              <a:p>
                <a:r>
                  <a:rPr lang="en-US" sz="700" b="1" dirty="0"/>
                  <a:t>Presidential Policy Councils</a:t>
                </a:r>
              </a:p>
            </p:txBody>
          </p:sp>
        </p:grpSp>
        <p:grpSp>
          <p:nvGrpSpPr>
            <p:cNvPr id="16" name="Group 15"/>
            <p:cNvGrpSpPr/>
            <p:nvPr/>
          </p:nvGrpSpPr>
          <p:grpSpPr>
            <a:xfrm>
              <a:off x="2332595" y="4596098"/>
              <a:ext cx="1210507" cy="200055"/>
              <a:chOff x="2091135" y="4888552"/>
              <a:chExt cx="1210507" cy="200055"/>
            </a:xfrm>
          </p:grpSpPr>
          <p:sp>
            <p:nvSpPr>
              <p:cNvPr id="35" name="Oval 34"/>
              <p:cNvSpPr/>
              <p:nvPr/>
            </p:nvSpPr>
            <p:spPr>
              <a:xfrm>
                <a:off x="2091135" y="4937144"/>
                <a:ext cx="102870" cy="102870"/>
              </a:xfrm>
              <a:prstGeom prst="ellipse">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700" b="1" dirty="0"/>
              </a:p>
            </p:txBody>
          </p:sp>
          <p:sp>
            <p:nvSpPr>
              <p:cNvPr id="36" name="TextBox 35"/>
              <p:cNvSpPr txBox="1"/>
              <p:nvPr/>
            </p:nvSpPr>
            <p:spPr>
              <a:xfrm>
                <a:off x="2164792" y="4888552"/>
                <a:ext cx="1136850" cy="200055"/>
              </a:xfrm>
              <a:prstGeom prst="rect">
                <a:avLst/>
              </a:prstGeom>
              <a:noFill/>
            </p:spPr>
            <p:txBody>
              <a:bodyPr wrap="none" rtlCol="0">
                <a:spAutoFit/>
              </a:bodyPr>
              <a:lstStyle/>
              <a:p>
                <a:r>
                  <a:rPr lang="en-US" sz="700" b="1" dirty="0"/>
                  <a:t>Management Councils</a:t>
                </a:r>
              </a:p>
            </p:txBody>
          </p:sp>
        </p:grpSp>
        <p:grpSp>
          <p:nvGrpSpPr>
            <p:cNvPr id="18" name="Group 17"/>
            <p:cNvGrpSpPr/>
            <p:nvPr/>
          </p:nvGrpSpPr>
          <p:grpSpPr>
            <a:xfrm>
              <a:off x="3622923" y="4596098"/>
              <a:ext cx="1344261" cy="200055"/>
              <a:chOff x="3375232" y="4884916"/>
              <a:chExt cx="1344261" cy="200055"/>
            </a:xfrm>
          </p:grpSpPr>
          <p:sp>
            <p:nvSpPr>
              <p:cNvPr id="91" name="TextBox 90"/>
              <p:cNvSpPr txBox="1"/>
              <p:nvPr/>
            </p:nvSpPr>
            <p:spPr>
              <a:xfrm>
                <a:off x="3542568" y="4884916"/>
                <a:ext cx="1176925" cy="200055"/>
              </a:xfrm>
              <a:prstGeom prst="rect">
                <a:avLst/>
              </a:prstGeom>
              <a:noFill/>
            </p:spPr>
            <p:txBody>
              <a:bodyPr wrap="none" rtlCol="0">
                <a:spAutoFit/>
              </a:bodyPr>
              <a:lstStyle/>
              <a:p>
                <a:r>
                  <a:rPr lang="en-US" sz="700" b="1" dirty="0"/>
                  <a:t>Coordination pathways</a:t>
                </a:r>
              </a:p>
            </p:txBody>
          </p:sp>
          <p:cxnSp>
            <p:nvCxnSpPr>
              <p:cNvPr id="66" name="Straight Arrow Connector 65"/>
              <p:cNvCxnSpPr/>
              <p:nvPr/>
            </p:nvCxnSpPr>
            <p:spPr>
              <a:xfrm>
                <a:off x="3375232" y="4982019"/>
                <a:ext cx="228600" cy="0"/>
              </a:xfrm>
              <a:prstGeom prst="straightConnector1">
                <a:avLst/>
              </a:prstGeom>
              <a:ln w="28575">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047005" y="4596098"/>
              <a:ext cx="1440500" cy="200055"/>
              <a:chOff x="4770908" y="4862094"/>
              <a:chExt cx="1440500" cy="200055"/>
            </a:xfrm>
          </p:grpSpPr>
          <p:sp>
            <p:nvSpPr>
              <p:cNvPr id="98" name="TextBox 97"/>
              <p:cNvSpPr txBox="1"/>
              <p:nvPr/>
            </p:nvSpPr>
            <p:spPr>
              <a:xfrm>
                <a:off x="4927081" y="4862094"/>
                <a:ext cx="1284327" cy="200055"/>
              </a:xfrm>
              <a:prstGeom prst="rect">
                <a:avLst/>
              </a:prstGeom>
              <a:noFill/>
            </p:spPr>
            <p:txBody>
              <a:bodyPr wrap="none" rtlCol="0">
                <a:spAutoFit/>
              </a:bodyPr>
              <a:lstStyle/>
              <a:p>
                <a:r>
                  <a:rPr lang="en-US" sz="700" b="1" dirty="0"/>
                  <a:t>Implementation pathways</a:t>
                </a:r>
              </a:p>
            </p:txBody>
          </p:sp>
          <p:cxnSp>
            <p:nvCxnSpPr>
              <p:cNvPr id="99" name="Straight Arrow Connector 98"/>
              <p:cNvCxnSpPr/>
              <p:nvPr/>
            </p:nvCxnSpPr>
            <p:spPr>
              <a:xfrm>
                <a:off x="4770908" y="4962121"/>
                <a:ext cx="228600" cy="0"/>
              </a:xfrm>
              <a:prstGeom prst="straightConnector1">
                <a:avLst/>
              </a:prstGeom>
              <a:ln w="28575">
                <a:solidFill>
                  <a:srgbClr val="00B050"/>
                </a:solidFill>
                <a:headEnd type="stealth"/>
                <a:tailEnd type="stealth"/>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6567326" y="4596098"/>
              <a:ext cx="1844813" cy="200055"/>
              <a:chOff x="6368858" y="4858365"/>
              <a:chExt cx="1844813" cy="200055"/>
            </a:xfrm>
          </p:grpSpPr>
          <p:sp>
            <p:nvSpPr>
              <p:cNvPr id="79" name="TextBox 78"/>
              <p:cNvSpPr txBox="1"/>
              <p:nvPr/>
            </p:nvSpPr>
            <p:spPr>
              <a:xfrm>
                <a:off x="6506306" y="4858365"/>
                <a:ext cx="1707365" cy="200055"/>
              </a:xfrm>
              <a:prstGeom prst="rect">
                <a:avLst/>
              </a:prstGeom>
              <a:noFill/>
            </p:spPr>
            <p:txBody>
              <a:bodyPr wrap="square" rtlCol="0">
                <a:spAutoFit/>
              </a:bodyPr>
              <a:lstStyle/>
              <a:p>
                <a:r>
                  <a:rPr lang="en-US" sz="700" b="1" dirty="0"/>
                  <a:t>Accountability to </a:t>
                </a:r>
                <a:r>
                  <a:rPr lang="en-US" sz="700" b="1" dirty="0" smtClean="0"/>
                  <a:t>CG </a:t>
                </a:r>
                <a:r>
                  <a:rPr lang="en-US" sz="700" b="1" dirty="0"/>
                  <a:t>on progress</a:t>
                </a:r>
              </a:p>
            </p:txBody>
          </p:sp>
          <p:cxnSp>
            <p:nvCxnSpPr>
              <p:cNvPr id="71" name="Straight Arrow Connector 70"/>
              <p:cNvCxnSpPr/>
              <p:nvPr/>
            </p:nvCxnSpPr>
            <p:spPr>
              <a:xfrm>
                <a:off x="6368858" y="4958392"/>
                <a:ext cx="182880" cy="0"/>
              </a:xfrm>
              <a:prstGeom prst="straightConnector1">
                <a:avLst/>
              </a:prstGeom>
              <a:ln>
                <a:prstDash val="solid"/>
                <a:tailEnd type="stealth" w="med" len="med"/>
              </a:ln>
            </p:spPr>
            <p:style>
              <a:lnRef idx="2">
                <a:schemeClr val="accent1"/>
              </a:lnRef>
              <a:fillRef idx="0">
                <a:schemeClr val="accent1"/>
              </a:fillRef>
              <a:effectRef idx="1">
                <a:schemeClr val="accent1"/>
              </a:effectRef>
              <a:fontRef idx="minor">
                <a:schemeClr val="tx1"/>
              </a:fontRef>
            </p:style>
          </p:cxnSp>
        </p:grpSp>
      </p:grpSp>
      <p:sp>
        <p:nvSpPr>
          <p:cNvPr id="77" name="Rectangle 76"/>
          <p:cNvSpPr/>
          <p:nvPr/>
        </p:nvSpPr>
        <p:spPr>
          <a:xfrm>
            <a:off x="5304261" y="1331424"/>
            <a:ext cx="2377440" cy="322326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8" name="Rectangle 77"/>
          <p:cNvSpPr/>
          <p:nvPr/>
        </p:nvSpPr>
        <p:spPr>
          <a:xfrm>
            <a:off x="3013270" y="1331424"/>
            <a:ext cx="2286000" cy="3223260"/>
          </a:xfrm>
          <a:prstGeom prst="rect">
            <a:avLst/>
          </a:prstGeom>
          <a:solidFill>
            <a:schemeClr val="tx2">
              <a:lumMod val="9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0" name="Rectangle 79"/>
          <p:cNvSpPr/>
          <p:nvPr/>
        </p:nvSpPr>
        <p:spPr>
          <a:xfrm>
            <a:off x="1567012" y="1331424"/>
            <a:ext cx="1463040" cy="322326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6" name="Rounded Rectangle 85"/>
          <p:cNvSpPr/>
          <p:nvPr/>
        </p:nvSpPr>
        <p:spPr>
          <a:xfrm rot="16200000">
            <a:off x="1448811" y="2559554"/>
            <a:ext cx="1234440" cy="274320"/>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Congress</a:t>
            </a:r>
          </a:p>
        </p:txBody>
      </p:sp>
      <p:sp>
        <p:nvSpPr>
          <p:cNvPr id="87" name="Rounded Rectangle 86"/>
          <p:cNvSpPr/>
          <p:nvPr/>
        </p:nvSpPr>
        <p:spPr>
          <a:xfrm rot="5400000">
            <a:off x="5471409" y="2044028"/>
            <a:ext cx="1234440" cy="342900"/>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Federal Agencies</a:t>
            </a:r>
          </a:p>
        </p:txBody>
      </p:sp>
      <p:sp>
        <p:nvSpPr>
          <p:cNvPr id="88" name="Rounded Rectangle 87"/>
          <p:cNvSpPr/>
          <p:nvPr/>
        </p:nvSpPr>
        <p:spPr>
          <a:xfrm rot="5400000">
            <a:off x="6350385" y="2732370"/>
            <a:ext cx="1234440" cy="342900"/>
          </a:xfrm>
          <a:prstGeom prst="round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State/Local Governments</a:t>
            </a:r>
          </a:p>
        </p:txBody>
      </p:sp>
      <p:sp>
        <p:nvSpPr>
          <p:cNvPr id="89" name="TextBox 88"/>
          <p:cNvSpPr txBox="1"/>
          <p:nvPr/>
        </p:nvSpPr>
        <p:spPr>
          <a:xfrm>
            <a:off x="3015572" y="4260530"/>
            <a:ext cx="2286000" cy="219291"/>
          </a:xfrm>
          <a:prstGeom prst="rect">
            <a:avLst/>
          </a:prstGeom>
          <a:noFill/>
          <a:ln>
            <a:noFill/>
          </a:ln>
        </p:spPr>
        <p:txBody>
          <a:bodyPr wrap="square" rtlCol="0">
            <a:spAutoFit/>
          </a:bodyPr>
          <a:lstStyle/>
          <a:p>
            <a:pPr algn="ctr"/>
            <a:r>
              <a:rPr lang="en-US" sz="825" b="1" dirty="0">
                <a:solidFill>
                  <a:schemeClr val="bg1"/>
                </a:solidFill>
              </a:rPr>
              <a:t>Center of Government </a:t>
            </a:r>
          </a:p>
        </p:txBody>
      </p:sp>
      <p:sp>
        <p:nvSpPr>
          <p:cNvPr id="90" name="TextBox 89"/>
          <p:cNvSpPr txBox="1"/>
          <p:nvPr/>
        </p:nvSpPr>
        <p:spPr>
          <a:xfrm>
            <a:off x="5643495" y="4263415"/>
            <a:ext cx="1603324" cy="219291"/>
          </a:xfrm>
          <a:prstGeom prst="rect">
            <a:avLst/>
          </a:prstGeom>
          <a:noFill/>
          <a:ln>
            <a:noFill/>
          </a:ln>
        </p:spPr>
        <p:txBody>
          <a:bodyPr wrap="none" rtlCol="0">
            <a:spAutoFit/>
          </a:bodyPr>
          <a:lstStyle/>
          <a:p>
            <a:pPr algn="ctr"/>
            <a:r>
              <a:rPr lang="en-US" sz="825" b="1" dirty="0">
                <a:solidFill>
                  <a:schemeClr val="bg1"/>
                </a:solidFill>
              </a:rPr>
              <a:t>Implementing Organizations</a:t>
            </a:r>
          </a:p>
        </p:txBody>
      </p:sp>
      <p:sp>
        <p:nvSpPr>
          <p:cNvPr id="93" name="TextBox 92"/>
          <p:cNvSpPr txBox="1"/>
          <p:nvPr/>
        </p:nvSpPr>
        <p:spPr>
          <a:xfrm>
            <a:off x="1968268" y="4263415"/>
            <a:ext cx="748924" cy="219291"/>
          </a:xfrm>
          <a:prstGeom prst="rect">
            <a:avLst/>
          </a:prstGeom>
          <a:noFill/>
          <a:ln>
            <a:noFill/>
          </a:ln>
        </p:spPr>
        <p:txBody>
          <a:bodyPr wrap="none" rtlCol="0">
            <a:spAutoFit/>
          </a:bodyPr>
          <a:lstStyle/>
          <a:p>
            <a:pPr algn="ctr"/>
            <a:r>
              <a:rPr lang="en-US" sz="825" b="1" dirty="0">
                <a:solidFill>
                  <a:schemeClr val="bg1"/>
                </a:solidFill>
              </a:rPr>
              <a:t>Legislature</a:t>
            </a:r>
          </a:p>
        </p:txBody>
      </p:sp>
      <p:sp>
        <p:nvSpPr>
          <p:cNvPr id="100" name="Rounded Rectangle 99"/>
          <p:cNvSpPr/>
          <p:nvPr/>
        </p:nvSpPr>
        <p:spPr>
          <a:xfrm>
            <a:off x="1560713" y="1102151"/>
            <a:ext cx="6126480" cy="229236"/>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t>American People</a:t>
            </a:r>
          </a:p>
        </p:txBody>
      </p:sp>
      <p:cxnSp>
        <p:nvCxnSpPr>
          <p:cNvPr id="101" name="Straight Arrow Connector 100"/>
          <p:cNvCxnSpPr/>
          <p:nvPr/>
        </p:nvCxnSpPr>
        <p:spPr>
          <a:xfrm flipH="1">
            <a:off x="2338015" y="2310100"/>
            <a:ext cx="754380" cy="0"/>
          </a:xfrm>
          <a:prstGeom prst="straightConnector1">
            <a:avLst/>
          </a:prstGeom>
          <a:ln w="47625">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5173804" y="3174902"/>
            <a:ext cx="1554480" cy="0"/>
          </a:xfrm>
          <a:prstGeom prst="straightConnector1">
            <a:avLst/>
          </a:prstGeom>
          <a:ln w="47625">
            <a:solidFill>
              <a:srgbClr val="00B050"/>
            </a:solidFill>
            <a:tailEnd type="stealth"/>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5126942" y="2213537"/>
            <a:ext cx="731520" cy="0"/>
          </a:xfrm>
          <a:prstGeom prst="straightConnector1">
            <a:avLst/>
          </a:prstGeom>
          <a:ln w="47625">
            <a:solidFill>
              <a:srgbClr val="00B050"/>
            </a:solidFill>
            <a:tailEnd type="stealth"/>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6321688" y="2632496"/>
            <a:ext cx="480060" cy="0"/>
          </a:xfrm>
          <a:prstGeom prst="straightConnector1">
            <a:avLst/>
          </a:prstGeom>
          <a:ln w="47625">
            <a:solidFill>
              <a:srgbClr val="00B050"/>
            </a:solidFill>
            <a:tailEnd type="stealth"/>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7194357" y="3017461"/>
            <a:ext cx="342900" cy="0"/>
          </a:xfrm>
          <a:prstGeom prst="straightConnector1">
            <a:avLst/>
          </a:prstGeom>
          <a:ln w="47625">
            <a:solidFill>
              <a:srgbClr val="00B050"/>
            </a:solidFill>
            <a:tailEnd type="none"/>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6312318" y="2070845"/>
            <a:ext cx="685800" cy="0"/>
          </a:xfrm>
          <a:prstGeom prst="straightConnector1">
            <a:avLst/>
          </a:prstGeom>
          <a:ln w="47625">
            <a:solidFill>
              <a:srgbClr val="00B050"/>
            </a:solidFill>
            <a:tailEnd type="none"/>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a:off x="5173804" y="3054574"/>
            <a:ext cx="1554480" cy="0"/>
          </a:xfrm>
          <a:prstGeom prst="straightConnector1">
            <a:avLst/>
          </a:prstGeom>
          <a:ln w="47625">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5126942" y="2344125"/>
            <a:ext cx="731520" cy="0"/>
          </a:xfrm>
          <a:prstGeom prst="straightConnector1">
            <a:avLst/>
          </a:prstGeom>
          <a:ln w="47625">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H="1">
            <a:off x="6321688" y="2494248"/>
            <a:ext cx="480060" cy="0"/>
          </a:xfrm>
          <a:prstGeom prst="straightConnector1">
            <a:avLst/>
          </a:prstGeom>
          <a:ln w="47625">
            <a:solidFill>
              <a:schemeClr val="tx1"/>
            </a:solidFill>
            <a:headEnd type="stealth"/>
            <a:tailEnd type="stealth"/>
          </a:ln>
        </p:spPr>
        <p:style>
          <a:lnRef idx="2">
            <a:schemeClr val="accent1"/>
          </a:lnRef>
          <a:fillRef idx="0">
            <a:schemeClr val="accent1"/>
          </a:fillRef>
          <a:effectRef idx="1">
            <a:schemeClr val="accent1"/>
          </a:effectRef>
          <a:fontRef idx="minor">
            <a:schemeClr val="tx1"/>
          </a:fontRef>
        </p:style>
      </p:cxnSp>
      <p:grpSp>
        <p:nvGrpSpPr>
          <p:cNvPr id="139" name="Group 138"/>
          <p:cNvGrpSpPr/>
          <p:nvPr/>
        </p:nvGrpSpPr>
        <p:grpSpPr>
          <a:xfrm>
            <a:off x="5306689" y="3323178"/>
            <a:ext cx="480060" cy="480060"/>
            <a:chOff x="9644929" y="3763714"/>
            <a:chExt cx="822960" cy="822960"/>
          </a:xfrm>
          <a:effectLst/>
        </p:grpSpPr>
        <p:sp>
          <p:nvSpPr>
            <p:cNvPr id="140" name="Oval 139"/>
            <p:cNvSpPr>
              <a:spLocks noChangeAspect="1"/>
            </p:cNvSpPr>
            <p:nvPr/>
          </p:nvSpPr>
          <p:spPr>
            <a:xfrm>
              <a:off x="9644929" y="3763714"/>
              <a:ext cx="822960" cy="82296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41" name="Text Box 12"/>
            <p:cNvSpPr txBox="1">
              <a:spLocks noChangeArrowheads="1"/>
            </p:cNvSpPr>
            <p:nvPr/>
          </p:nvSpPr>
          <p:spPr bwMode="gray">
            <a:xfrm>
              <a:off x="9736369" y="3917990"/>
              <a:ext cx="640080" cy="495632"/>
            </a:xfrm>
            <a:prstGeom prst="rect">
              <a:avLst/>
            </a:prstGeom>
            <a:noFill/>
            <a:ln w="9525">
              <a:noFill/>
              <a:miter lim="800000"/>
              <a:headEnd/>
              <a:tailEnd/>
            </a:ln>
          </p:spPr>
          <p:txBody>
            <a:bodyPr wrap="none">
              <a:prstTxWarp prst="textArchUp">
                <a:avLst/>
              </a:prstTxWarp>
              <a:spAutoFit/>
            </a:bodyPr>
            <a:lstStyle/>
            <a:p>
              <a:pPr algn="ctr"/>
              <a:r>
                <a:rPr lang="de-DE" sz="675" b="1" dirty="0">
                  <a:solidFill>
                    <a:schemeClr val="bg2"/>
                  </a:solidFill>
                  <a:latin typeface="+mj-lt"/>
                  <a:cs typeface="Arial" charset="0"/>
                </a:rPr>
                <a:t>OPM</a:t>
              </a:r>
            </a:p>
          </p:txBody>
        </p:sp>
      </p:grpSp>
      <p:grpSp>
        <p:nvGrpSpPr>
          <p:cNvPr id="23" name="Group 22"/>
          <p:cNvGrpSpPr/>
          <p:nvPr/>
        </p:nvGrpSpPr>
        <p:grpSpPr>
          <a:xfrm>
            <a:off x="5306689" y="1588406"/>
            <a:ext cx="480060" cy="480060"/>
            <a:chOff x="5313758" y="1502843"/>
            <a:chExt cx="480060" cy="480060"/>
          </a:xfrm>
          <a:effectLst/>
        </p:grpSpPr>
        <p:sp>
          <p:nvSpPr>
            <p:cNvPr id="143" name="Oval 142"/>
            <p:cNvSpPr>
              <a:spLocks noChangeAspect="1"/>
            </p:cNvSpPr>
            <p:nvPr/>
          </p:nvSpPr>
          <p:spPr>
            <a:xfrm>
              <a:off x="5313758" y="1502843"/>
              <a:ext cx="480060" cy="48006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44" name="Text Box 12"/>
            <p:cNvSpPr txBox="1">
              <a:spLocks noChangeArrowheads="1"/>
            </p:cNvSpPr>
            <p:nvPr/>
          </p:nvSpPr>
          <p:spPr bwMode="gray">
            <a:xfrm>
              <a:off x="5357576" y="1581293"/>
              <a:ext cx="404628" cy="272674"/>
            </a:xfrm>
            <a:prstGeom prst="rect">
              <a:avLst/>
            </a:prstGeom>
            <a:noFill/>
            <a:ln w="9525">
              <a:noFill/>
              <a:miter lim="800000"/>
              <a:headEnd/>
              <a:tailEnd/>
            </a:ln>
          </p:spPr>
          <p:txBody>
            <a:bodyPr wrap="none">
              <a:prstTxWarp prst="textArchUp">
                <a:avLst/>
              </a:prstTxWarp>
              <a:spAutoFit/>
            </a:bodyPr>
            <a:lstStyle/>
            <a:p>
              <a:pPr algn="ctr"/>
              <a:r>
                <a:rPr lang="de-DE" sz="675" b="1" dirty="0">
                  <a:solidFill>
                    <a:schemeClr val="bg2"/>
                  </a:solidFill>
                  <a:latin typeface="+mj-lt"/>
                  <a:cs typeface="Arial" charset="0"/>
                </a:rPr>
                <a:t>GSA</a:t>
              </a:r>
            </a:p>
          </p:txBody>
        </p:sp>
      </p:grpSp>
      <p:sp>
        <p:nvSpPr>
          <p:cNvPr id="145" name="Oval 144"/>
          <p:cNvSpPr>
            <a:spLocks noChangeAspect="1"/>
          </p:cNvSpPr>
          <p:nvPr/>
        </p:nvSpPr>
        <p:spPr>
          <a:xfrm>
            <a:off x="3141302" y="1706732"/>
            <a:ext cx="2011680" cy="201168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47" name="Oval 146"/>
          <p:cNvSpPr>
            <a:spLocks noChangeAspect="1"/>
          </p:cNvSpPr>
          <p:nvPr/>
        </p:nvSpPr>
        <p:spPr>
          <a:xfrm>
            <a:off x="3369903" y="1935332"/>
            <a:ext cx="1554479" cy="155448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825" b="1" dirty="0"/>
          </a:p>
        </p:txBody>
      </p:sp>
      <p:sp>
        <p:nvSpPr>
          <p:cNvPr id="148" name="Text Box 12"/>
          <p:cNvSpPr txBox="1">
            <a:spLocks noChangeArrowheads="1"/>
          </p:cNvSpPr>
          <p:nvPr/>
        </p:nvSpPr>
        <p:spPr bwMode="gray">
          <a:xfrm rot="18840000">
            <a:off x="3389492" y="2114013"/>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a:t>
            </a:r>
            <a:r>
              <a:rPr lang="de-DE" sz="700" b="1" dirty="0" smtClean="0">
                <a:solidFill>
                  <a:schemeClr val="bg2"/>
                </a:solidFill>
                <a:latin typeface="+mj-lt"/>
                <a:cs typeface="Arial" charset="0"/>
              </a:rPr>
              <a:t>HOUSE</a:t>
            </a:r>
            <a:endParaRPr lang="de-DE" sz="700" b="1" dirty="0">
              <a:solidFill>
                <a:schemeClr val="bg2"/>
              </a:solidFill>
              <a:latin typeface="+mj-lt"/>
              <a:cs typeface="Arial" charset="0"/>
            </a:endParaRPr>
          </a:p>
        </p:txBody>
      </p:sp>
      <p:sp>
        <p:nvSpPr>
          <p:cNvPr id="149" name="Text Box 12"/>
          <p:cNvSpPr txBox="1">
            <a:spLocks noChangeArrowheads="1"/>
          </p:cNvSpPr>
          <p:nvPr/>
        </p:nvSpPr>
        <p:spPr bwMode="gray">
          <a:xfrm rot="2820000">
            <a:off x="3902941" y="2114013"/>
            <a:ext cx="998928" cy="705125"/>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WHITE HOUSE</a:t>
            </a:r>
          </a:p>
        </p:txBody>
      </p:sp>
      <p:sp>
        <p:nvSpPr>
          <p:cNvPr id="150" name="Oval 149"/>
          <p:cNvSpPr/>
          <p:nvPr/>
        </p:nvSpPr>
        <p:spPr>
          <a:xfrm>
            <a:off x="3875632" y="2441062"/>
            <a:ext cx="548640" cy="548640"/>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000" b="1" u="sng" dirty="0"/>
              <a:t>POTUS</a:t>
            </a:r>
          </a:p>
          <a:p>
            <a:pPr algn="ctr"/>
            <a:r>
              <a:rPr lang="en-US" sz="1000" b="1" dirty="0"/>
              <a:t>VP</a:t>
            </a:r>
          </a:p>
        </p:txBody>
      </p:sp>
      <p:sp>
        <p:nvSpPr>
          <p:cNvPr id="151" name="TextBox 150"/>
          <p:cNvSpPr txBox="1"/>
          <p:nvPr/>
        </p:nvSpPr>
        <p:spPr>
          <a:xfrm>
            <a:off x="3721143" y="3082182"/>
            <a:ext cx="856325" cy="276999"/>
          </a:xfrm>
          <a:prstGeom prst="rect">
            <a:avLst/>
          </a:prstGeom>
          <a:noFill/>
        </p:spPr>
        <p:txBody>
          <a:bodyPr wrap="none" rtlCol="0">
            <a:spAutoFit/>
          </a:bodyPr>
          <a:lstStyle/>
          <a:p>
            <a:pPr algn="ctr"/>
            <a:r>
              <a:rPr lang="en-US" sz="600" b="1" dirty="0">
                <a:solidFill>
                  <a:schemeClr val="bg1"/>
                </a:solidFill>
              </a:rPr>
              <a:t>Intergovernmental</a:t>
            </a:r>
          </a:p>
          <a:p>
            <a:pPr algn="ctr"/>
            <a:r>
              <a:rPr lang="en-US" sz="600" b="1" dirty="0">
                <a:solidFill>
                  <a:schemeClr val="bg1"/>
                </a:solidFill>
              </a:rPr>
              <a:t>Affairs</a:t>
            </a:r>
          </a:p>
        </p:txBody>
      </p:sp>
      <p:sp>
        <p:nvSpPr>
          <p:cNvPr id="152" name="TextBox 151"/>
          <p:cNvSpPr txBox="1"/>
          <p:nvPr/>
        </p:nvSpPr>
        <p:spPr>
          <a:xfrm>
            <a:off x="3503915" y="2355748"/>
            <a:ext cx="429926" cy="276999"/>
          </a:xfrm>
          <a:prstGeom prst="rect">
            <a:avLst/>
          </a:prstGeom>
          <a:noFill/>
        </p:spPr>
        <p:txBody>
          <a:bodyPr wrap="none" rtlCol="0">
            <a:spAutoFit/>
          </a:bodyPr>
          <a:lstStyle/>
          <a:p>
            <a:pPr algn="ctr"/>
            <a:r>
              <a:rPr lang="en-US" sz="600" b="1" dirty="0">
                <a:solidFill>
                  <a:schemeClr val="bg1"/>
                </a:solidFill>
              </a:rPr>
              <a:t>Legis.</a:t>
            </a:r>
          </a:p>
          <a:p>
            <a:pPr algn="ctr"/>
            <a:r>
              <a:rPr lang="en-US" sz="600" b="1" dirty="0">
                <a:solidFill>
                  <a:schemeClr val="bg1"/>
                </a:solidFill>
              </a:rPr>
              <a:t>Affairs</a:t>
            </a:r>
          </a:p>
        </p:txBody>
      </p:sp>
      <p:sp>
        <p:nvSpPr>
          <p:cNvPr id="153" name="TextBox 152"/>
          <p:cNvSpPr txBox="1"/>
          <p:nvPr/>
        </p:nvSpPr>
        <p:spPr>
          <a:xfrm>
            <a:off x="4431655" y="2607421"/>
            <a:ext cx="466795" cy="276999"/>
          </a:xfrm>
          <a:prstGeom prst="rect">
            <a:avLst/>
          </a:prstGeom>
          <a:noFill/>
        </p:spPr>
        <p:txBody>
          <a:bodyPr wrap="none" rtlCol="0">
            <a:spAutoFit/>
          </a:bodyPr>
          <a:lstStyle/>
          <a:p>
            <a:pPr algn="ctr"/>
            <a:r>
              <a:rPr lang="en-US" sz="600" b="1" dirty="0">
                <a:solidFill>
                  <a:schemeClr val="bg1"/>
                </a:solidFill>
              </a:rPr>
              <a:t>Cabinet</a:t>
            </a:r>
          </a:p>
          <a:p>
            <a:pPr algn="ctr"/>
            <a:r>
              <a:rPr lang="en-US" sz="600" b="1" dirty="0">
                <a:solidFill>
                  <a:schemeClr val="bg1"/>
                </a:solidFill>
              </a:rPr>
              <a:t>Affairs</a:t>
            </a:r>
          </a:p>
        </p:txBody>
      </p:sp>
      <p:sp>
        <p:nvSpPr>
          <p:cNvPr id="154" name="TextBox 153"/>
          <p:cNvSpPr txBox="1"/>
          <p:nvPr/>
        </p:nvSpPr>
        <p:spPr>
          <a:xfrm>
            <a:off x="3404507" y="2749751"/>
            <a:ext cx="468398" cy="184666"/>
          </a:xfrm>
          <a:prstGeom prst="rect">
            <a:avLst/>
          </a:prstGeom>
          <a:noFill/>
        </p:spPr>
        <p:txBody>
          <a:bodyPr wrap="none" rtlCol="0">
            <a:spAutoFit/>
          </a:bodyPr>
          <a:lstStyle/>
          <a:p>
            <a:pPr algn="ctr"/>
            <a:r>
              <a:rPr lang="en-US" sz="600" b="1" dirty="0">
                <a:solidFill>
                  <a:schemeClr val="bg1"/>
                </a:solidFill>
              </a:rPr>
              <a:t>Comms</a:t>
            </a:r>
          </a:p>
        </p:txBody>
      </p:sp>
      <p:sp>
        <p:nvSpPr>
          <p:cNvPr id="155" name="Oval 154"/>
          <p:cNvSpPr/>
          <p:nvPr/>
        </p:nvSpPr>
        <p:spPr>
          <a:xfrm>
            <a:off x="4012296" y="1800987"/>
            <a:ext cx="274320" cy="274320"/>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t>NSC</a:t>
            </a:r>
          </a:p>
        </p:txBody>
      </p:sp>
      <p:sp>
        <p:nvSpPr>
          <p:cNvPr id="156" name="Oval 155"/>
          <p:cNvSpPr/>
          <p:nvPr/>
        </p:nvSpPr>
        <p:spPr>
          <a:xfrm>
            <a:off x="4667785" y="2969848"/>
            <a:ext cx="274320" cy="274320"/>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t>DPC</a:t>
            </a:r>
          </a:p>
        </p:txBody>
      </p:sp>
      <p:sp>
        <p:nvSpPr>
          <p:cNvPr id="157" name="Oval 156"/>
          <p:cNvSpPr/>
          <p:nvPr/>
        </p:nvSpPr>
        <p:spPr>
          <a:xfrm>
            <a:off x="3291808" y="2927555"/>
            <a:ext cx="274320" cy="274320"/>
          </a:xfrm>
          <a:prstGeom prst="ellips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t>NEC</a:t>
            </a:r>
          </a:p>
        </p:txBody>
      </p:sp>
      <p:sp>
        <p:nvSpPr>
          <p:cNvPr id="158" name="Text Box 12"/>
          <p:cNvSpPr txBox="1">
            <a:spLocks noChangeArrowheads="1"/>
          </p:cNvSpPr>
          <p:nvPr/>
        </p:nvSpPr>
        <p:spPr bwMode="gray">
          <a:xfrm rot="3240000">
            <a:off x="4218403" y="2125712"/>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OMB</a:t>
            </a:r>
            <a:endParaRPr lang="de-DE" sz="800" b="1" dirty="0">
              <a:solidFill>
                <a:schemeClr val="bg2"/>
              </a:solidFill>
              <a:latin typeface="+mj-lt"/>
              <a:cs typeface="Arial" charset="0"/>
            </a:endParaRPr>
          </a:p>
        </p:txBody>
      </p:sp>
      <p:sp>
        <p:nvSpPr>
          <p:cNvPr id="159" name="Text Box 12"/>
          <p:cNvSpPr txBox="1">
            <a:spLocks noChangeArrowheads="1"/>
          </p:cNvSpPr>
          <p:nvPr/>
        </p:nvSpPr>
        <p:spPr bwMode="gray">
          <a:xfrm rot="18240000">
            <a:off x="3027120" y="2125712"/>
            <a:ext cx="1033730" cy="277186"/>
          </a:xfrm>
          <a:prstGeom prst="rect">
            <a:avLst/>
          </a:prstGeom>
          <a:noFill/>
          <a:ln w="9525">
            <a:noFill/>
            <a:miter lim="800000"/>
            <a:headEnd/>
            <a:tailEnd/>
          </a:ln>
        </p:spPr>
        <p:txBody>
          <a:bodyPr wrap="none">
            <a:prstTxWarp prst="textArchUp">
              <a:avLst/>
            </a:prstTxWarp>
            <a:spAutoFit/>
          </a:bodyPr>
          <a:lstStyle/>
          <a:p>
            <a:pPr algn="ctr"/>
            <a:r>
              <a:rPr lang="de-DE" sz="700" b="1" dirty="0">
                <a:solidFill>
                  <a:schemeClr val="bg2"/>
                </a:solidFill>
                <a:latin typeface="+mj-lt"/>
                <a:cs typeface="Arial" charset="0"/>
              </a:rPr>
              <a:t>OMB</a:t>
            </a:r>
            <a:endParaRPr lang="de-DE" sz="800" b="1" dirty="0">
              <a:solidFill>
                <a:schemeClr val="bg2"/>
              </a:solidFill>
              <a:latin typeface="+mj-lt"/>
              <a:cs typeface="Arial" charset="0"/>
            </a:endParaRPr>
          </a:p>
        </p:txBody>
      </p:sp>
      <p:sp>
        <p:nvSpPr>
          <p:cNvPr id="160" name="Oval 159"/>
          <p:cNvSpPr/>
          <p:nvPr/>
        </p:nvSpPr>
        <p:spPr>
          <a:xfrm>
            <a:off x="4527893" y="1695505"/>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CAO</a:t>
            </a:r>
          </a:p>
        </p:txBody>
      </p:sp>
      <p:sp>
        <p:nvSpPr>
          <p:cNvPr id="161" name="Oval 160"/>
          <p:cNvSpPr/>
          <p:nvPr/>
        </p:nvSpPr>
        <p:spPr>
          <a:xfrm>
            <a:off x="4527893" y="3454104"/>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50" b="1" dirty="0">
                <a:solidFill>
                  <a:schemeClr val="bg1"/>
                </a:solidFill>
              </a:rPr>
              <a:t>CHCO</a:t>
            </a:r>
          </a:p>
        </p:txBody>
      </p:sp>
      <p:sp>
        <p:nvSpPr>
          <p:cNvPr id="162" name="Oval 161"/>
          <p:cNvSpPr/>
          <p:nvPr/>
        </p:nvSpPr>
        <p:spPr>
          <a:xfrm>
            <a:off x="4995225" y="2575412"/>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PMC</a:t>
            </a:r>
          </a:p>
        </p:txBody>
      </p:sp>
      <p:sp>
        <p:nvSpPr>
          <p:cNvPr id="163" name="Oval 162"/>
          <p:cNvSpPr/>
          <p:nvPr/>
        </p:nvSpPr>
        <p:spPr>
          <a:xfrm>
            <a:off x="3467990" y="1695505"/>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PIC</a:t>
            </a:r>
          </a:p>
        </p:txBody>
      </p:sp>
      <p:sp>
        <p:nvSpPr>
          <p:cNvPr id="164" name="Oval 163"/>
          <p:cNvSpPr/>
          <p:nvPr/>
        </p:nvSpPr>
        <p:spPr>
          <a:xfrm>
            <a:off x="3303659" y="3333045"/>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700" b="1" dirty="0">
                <a:solidFill>
                  <a:schemeClr val="bg1"/>
                </a:solidFill>
              </a:rPr>
              <a:t>CIO</a:t>
            </a:r>
          </a:p>
        </p:txBody>
      </p:sp>
      <p:sp>
        <p:nvSpPr>
          <p:cNvPr id="165" name="Oval 164"/>
          <p:cNvSpPr/>
          <p:nvPr/>
        </p:nvSpPr>
        <p:spPr>
          <a:xfrm>
            <a:off x="3035402" y="2406002"/>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700" b="1" dirty="0">
                <a:solidFill>
                  <a:schemeClr val="bg1"/>
                </a:solidFill>
              </a:rPr>
              <a:t>CFO</a:t>
            </a:r>
          </a:p>
        </p:txBody>
      </p:sp>
      <p:sp>
        <p:nvSpPr>
          <p:cNvPr id="166" name="Right Brace 165"/>
          <p:cNvSpPr/>
          <p:nvPr/>
        </p:nvSpPr>
        <p:spPr>
          <a:xfrm rot="5400000">
            <a:off x="6509867" y="2947704"/>
            <a:ext cx="188396" cy="1371600"/>
          </a:xfrm>
          <a:prstGeom prst="rightBrace">
            <a:avLst>
              <a:gd name="adj1" fmla="val 8333"/>
              <a:gd name="adj2" fmla="val 50000"/>
            </a:avLst>
          </a:prstGeom>
          <a:ln>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cxnSp>
        <p:nvCxnSpPr>
          <p:cNvPr id="167" name="Elbow Connector 166"/>
          <p:cNvCxnSpPr/>
          <p:nvPr/>
        </p:nvCxnSpPr>
        <p:spPr>
          <a:xfrm rot="16200000" flipV="1">
            <a:off x="5272162" y="2600798"/>
            <a:ext cx="182880" cy="2468880"/>
          </a:xfrm>
          <a:prstGeom prst="bentConnector5">
            <a:avLst>
              <a:gd name="adj1" fmla="val -4068"/>
              <a:gd name="adj2" fmla="val 30535"/>
              <a:gd name="adj3" fmla="val -4022"/>
            </a:avLst>
          </a:prstGeom>
          <a:ln>
            <a:prstDash val="solid"/>
            <a:tailEnd type="stealth"/>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a:stCxn id="166" idx="1"/>
          </p:cNvCxnSpPr>
          <p:nvPr/>
        </p:nvCxnSpPr>
        <p:spPr>
          <a:xfrm flipH="1">
            <a:off x="6602313" y="3727702"/>
            <a:ext cx="1753" cy="20574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rot="16200000">
            <a:off x="6636479" y="1737466"/>
            <a:ext cx="685800" cy="0"/>
          </a:xfrm>
          <a:prstGeom prst="straightConnector1">
            <a:avLst/>
          </a:prstGeom>
          <a:ln w="47625">
            <a:solidFill>
              <a:srgbClr val="00B050"/>
            </a:solidFill>
            <a:tailEnd type="stealth"/>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rot="16200000">
            <a:off x="6704481" y="2217526"/>
            <a:ext cx="1645920" cy="0"/>
          </a:xfrm>
          <a:prstGeom prst="straightConnector1">
            <a:avLst/>
          </a:prstGeom>
          <a:ln w="47625">
            <a:solidFill>
              <a:srgbClr val="00B050"/>
            </a:solidFill>
            <a:tailEnd type="stealth"/>
          </a:ln>
        </p:spPr>
        <p:style>
          <a:lnRef idx="2">
            <a:schemeClr val="accent1"/>
          </a:lnRef>
          <a:fillRef idx="0">
            <a:schemeClr val="accent1"/>
          </a:fillRef>
          <a:effectRef idx="1">
            <a:schemeClr val="accent1"/>
          </a:effectRef>
          <a:fontRef idx="minor">
            <a:schemeClr val="tx1"/>
          </a:fontRef>
        </p:style>
      </p:cxnSp>
      <p:sp>
        <p:nvSpPr>
          <p:cNvPr id="171" name="Text Box 9"/>
          <p:cNvSpPr txBox="1">
            <a:spLocks noChangeArrowheads="1"/>
          </p:cNvSpPr>
          <p:nvPr/>
        </p:nvSpPr>
        <p:spPr bwMode="gray">
          <a:xfrm>
            <a:off x="3578727" y="2185507"/>
            <a:ext cx="1136536" cy="1470317"/>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OMB</a:t>
            </a:r>
            <a:endParaRPr lang="de-DE" sz="675" b="1" dirty="0">
              <a:solidFill>
                <a:schemeClr val="bg2"/>
              </a:solidFill>
              <a:latin typeface="+mj-lt"/>
              <a:cs typeface="Arial" charset="0"/>
            </a:endParaRPr>
          </a:p>
        </p:txBody>
      </p:sp>
      <p:sp>
        <p:nvSpPr>
          <p:cNvPr id="172" name="Text Box 9"/>
          <p:cNvSpPr txBox="1">
            <a:spLocks noChangeArrowheads="1"/>
          </p:cNvSpPr>
          <p:nvPr/>
        </p:nvSpPr>
        <p:spPr bwMode="gray">
          <a:xfrm>
            <a:off x="3587752" y="2700578"/>
            <a:ext cx="1136536" cy="743694"/>
          </a:xfrm>
          <a:prstGeom prst="rect">
            <a:avLst/>
          </a:prstGeom>
          <a:noFill/>
          <a:ln w="9525">
            <a:noFill/>
            <a:miter lim="800000"/>
            <a:headEnd/>
            <a:tailEnd/>
          </a:ln>
        </p:spPr>
        <p:txBody>
          <a:bodyPr wrap="none">
            <a:prstTxWarp prst="textArchDown">
              <a:avLst/>
            </a:prstTxWarp>
            <a:spAutoFit/>
          </a:bodyPr>
          <a:lstStyle/>
          <a:p>
            <a:pPr algn="ctr"/>
            <a:r>
              <a:rPr lang="de-DE" sz="700" b="1" dirty="0">
                <a:solidFill>
                  <a:schemeClr val="bg2"/>
                </a:solidFill>
                <a:latin typeface="+mj-lt"/>
                <a:cs typeface="Arial" charset="0"/>
              </a:rPr>
              <a:t>WHITE HOUSE</a:t>
            </a:r>
          </a:p>
        </p:txBody>
      </p:sp>
      <p:cxnSp>
        <p:nvCxnSpPr>
          <p:cNvPr id="173" name="Straight Arrow Connector 172"/>
          <p:cNvCxnSpPr/>
          <p:nvPr/>
        </p:nvCxnSpPr>
        <p:spPr>
          <a:xfrm>
            <a:off x="2338015" y="3068133"/>
            <a:ext cx="754380" cy="0"/>
          </a:xfrm>
          <a:prstGeom prst="straightConnector1">
            <a:avLst/>
          </a:prstGeom>
          <a:ln w="47625">
            <a:solidFill>
              <a:srgbClr val="00B050"/>
            </a:solidFill>
            <a:headEnd type="stealth"/>
            <a:tailEnd type="stealth"/>
          </a:ln>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a:off x="4000941" y="2149359"/>
            <a:ext cx="620684" cy="276999"/>
          </a:xfrm>
          <a:prstGeom prst="rect">
            <a:avLst/>
          </a:prstGeom>
          <a:noFill/>
        </p:spPr>
        <p:txBody>
          <a:bodyPr wrap="none" rtlCol="0">
            <a:spAutoFit/>
          </a:bodyPr>
          <a:lstStyle/>
          <a:p>
            <a:pPr algn="ctr"/>
            <a:r>
              <a:rPr lang="en-US" sz="600" b="1" dirty="0">
                <a:solidFill>
                  <a:schemeClr val="bg1"/>
                </a:solidFill>
              </a:rPr>
              <a:t>Presidential</a:t>
            </a:r>
          </a:p>
          <a:p>
            <a:pPr algn="ctr"/>
            <a:r>
              <a:rPr lang="en-US" sz="600" b="1" dirty="0">
                <a:solidFill>
                  <a:schemeClr val="bg1"/>
                </a:solidFill>
              </a:rPr>
              <a:t>Personnel</a:t>
            </a:r>
          </a:p>
        </p:txBody>
      </p:sp>
      <p:sp>
        <p:nvSpPr>
          <p:cNvPr id="3" name="Slide Number Placeholder 2"/>
          <p:cNvSpPr>
            <a:spLocks noGrp="1"/>
          </p:cNvSpPr>
          <p:nvPr>
            <p:ph type="sldNum" sz="quarter" idx="11"/>
          </p:nvPr>
        </p:nvSpPr>
        <p:spPr/>
        <p:txBody>
          <a:bodyPr/>
          <a:lstStyle/>
          <a:p>
            <a:fld id="{FD63A201-83EB-417A-9E8F-A2C13DB2C730}" type="slidenum">
              <a:rPr lang="en-US" smtClean="0"/>
              <a:t>4</a:t>
            </a:fld>
            <a:endParaRPr lang="en-US" dirty="0"/>
          </a:p>
        </p:txBody>
      </p:sp>
      <p:sp>
        <p:nvSpPr>
          <p:cNvPr id="2" name="Title 1"/>
          <p:cNvSpPr>
            <a:spLocks noGrp="1"/>
          </p:cNvSpPr>
          <p:nvPr>
            <p:ph type="title"/>
          </p:nvPr>
        </p:nvSpPr>
        <p:spPr>
          <a:xfrm>
            <a:off x="779835" y="218680"/>
            <a:ext cx="7162738" cy="562111"/>
          </a:xfrm>
        </p:spPr>
        <p:txBody>
          <a:bodyPr>
            <a:normAutofit fontScale="90000"/>
          </a:bodyPr>
          <a:lstStyle/>
          <a:p>
            <a:pPr algn="ctr"/>
            <a:r>
              <a:rPr lang="en-US" dirty="0" smtClean="0">
                <a:effectLst/>
              </a:rPr>
              <a:t>Mapping the </a:t>
            </a:r>
            <a:r>
              <a:rPr lang="en-US" dirty="0" smtClean="0">
                <a:effectLst/>
              </a:rPr>
              <a:t/>
            </a:r>
            <a:br>
              <a:rPr lang="en-US" dirty="0" smtClean="0">
                <a:effectLst/>
              </a:rPr>
            </a:br>
            <a:r>
              <a:rPr lang="en-US" dirty="0" smtClean="0">
                <a:effectLst/>
              </a:rPr>
              <a:t>Center </a:t>
            </a:r>
            <a:r>
              <a:rPr lang="en-US" dirty="0" smtClean="0">
                <a:effectLst/>
              </a:rPr>
              <a:t>of Government</a:t>
            </a:r>
            <a:endParaRPr lang="en-US" dirty="0">
              <a:effectLst/>
            </a:endParaRPr>
          </a:p>
        </p:txBody>
      </p:sp>
      <p:sp>
        <p:nvSpPr>
          <p:cNvPr id="74" name="Oval 73"/>
          <p:cNvSpPr/>
          <p:nvPr/>
        </p:nvSpPr>
        <p:spPr>
          <a:xfrm>
            <a:off x="3711374" y="3548860"/>
            <a:ext cx="274320" cy="274320"/>
          </a:xfrm>
          <a:prstGeom prst="ellipse">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600" b="1" dirty="0" smtClean="0">
                <a:solidFill>
                  <a:schemeClr val="bg1"/>
                </a:solidFill>
              </a:rPr>
              <a:t>ASAM</a:t>
            </a:r>
            <a:endParaRPr lang="en-US" sz="600" b="1" dirty="0">
              <a:solidFill>
                <a:schemeClr val="bg1"/>
              </a:solidFill>
            </a:endParaRPr>
          </a:p>
        </p:txBody>
      </p:sp>
    </p:spTree>
    <p:extLst>
      <p:ext uri="{BB962C8B-B14F-4D97-AF65-F5344CB8AC3E}">
        <p14:creationId xmlns:p14="http://schemas.microsoft.com/office/powerpoint/2010/main" val="3025537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Connector 133"/>
          <p:cNvCxnSpPr/>
          <p:nvPr/>
        </p:nvCxnSpPr>
        <p:spPr>
          <a:xfrm>
            <a:off x="7837649"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90029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83328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689369"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626953"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72675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85906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1240767"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8389743" y="2597987"/>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GEORGE W. BUSH 2005</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7554160"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616801"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52518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40318"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67265"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66121"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447443"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210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72452" y="1521269"/>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782104" y="2606958"/>
            <a:ext cx="7607640" cy="103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01255" y="2750496"/>
            <a:ext cx="419161" cy="345055"/>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3" name="Rectangle 22"/>
          <p:cNvSpPr/>
          <p:nvPr/>
        </p:nvSpPr>
        <p:spPr>
          <a:xfrm>
            <a:off x="3919460" y="1500339"/>
            <a:ext cx="1544455" cy="233082"/>
          </a:xfrm>
          <a:prstGeom prst="rect">
            <a:avLst/>
          </a:prstGeom>
          <a:solidFill>
            <a:schemeClr val="tx2">
              <a:lumMod val="2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4" name="TextBox 23"/>
          <p:cNvSpPr txBox="1"/>
          <p:nvPr/>
        </p:nvSpPr>
        <p:spPr>
          <a:xfrm>
            <a:off x="3885428" y="1479451"/>
            <a:ext cx="1792859"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421137" y="2814741"/>
            <a:ext cx="528756" cy="215444"/>
          </a:xfrm>
          <a:prstGeom prst="rect">
            <a:avLst/>
          </a:prstGeom>
          <a:noFill/>
        </p:spPr>
        <p:txBody>
          <a:bodyPr wrap="square" rtlCol="0">
            <a:spAutoFit/>
          </a:bodyPr>
          <a:lstStyle/>
          <a:p>
            <a:pPr algn="ctr"/>
            <a:r>
              <a:rPr lang="en-US" sz="800" dirty="0" smtClean="0"/>
              <a:t>Africa</a:t>
            </a:r>
            <a:endParaRPr lang="en-US" sz="800" dirty="0"/>
          </a:p>
        </p:txBody>
      </p:sp>
      <p:sp>
        <p:nvSpPr>
          <p:cNvPr id="29" name="Rectangle 28"/>
          <p:cNvSpPr/>
          <p:nvPr/>
        </p:nvSpPr>
        <p:spPr>
          <a:xfrm>
            <a:off x="1027254" y="2750496"/>
            <a:ext cx="779381"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975029" y="2827451"/>
            <a:ext cx="910489" cy="215444"/>
          </a:xfrm>
          <a:prstGeom prst="rect">
            <a:avLst/>
          </a:prstGeom>
          <a:noFill/>
        </p:spPr>
        <p:txBody>
          <a:bodyPr wrap="square" rtlCol="0">
            <a:spAutoFit/>
          </a:bodyPr>
          <a:lstStyle/>
          <a:p>
            <a:pPr algn="ctr"/>
            <a:r>
              <a:rPr lang="en-US" sz="800" dirty="0"/>
              <a:t>Administration</a:t>
            </a:r>
          </a:p>
        </p:txBody>
      </p:sp>
      <p:sp>
        <p:nvSpPr>
          <p:cNvPr id="31" name="Rectangle 30"/>
          <p:cNvSpPr/>
          <p:nvPr/>
        </p:nvSpPr>
        <p:spPr>
          <a:xfrm>
            <a:off x="1883997" y="2750496"/>
            <a:ext cx="758220"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2" name="TextBox 31"/>
          <p:cNvSpPr txBox="1"/>
          <p:nvPr/>
        </p:nvSpPr>
        <p:spPr>
          <a:xfrm>
            <a:off x="1822387" y="2765896"/>
            <a:ext cx="850727" cy="338554"/>
          </a:xfrm>
          <a:prstGeom prst="rect">
            <a:avLst/>
          </a:prstGeom>
          <a:noFill/>
        </p:spPr>
        <p:txBody>
          <a:bodyPr wrap="square" rtlCol="0">
            <a:spAutoFit/>
          </a:bodyPr>
          <a:lstStyle/>
          <a:p>
            <a:pPr algn="ctr"/>
            <a:r>
              <a:rPr lang="en-US" sz="800" dirty="0"/>
              <a:t>Combating</a:t>
            </a:r>
          </a:p>
          <a:p>
            <a:pPr algn="ctr"/>
            <a:r>
              <a:rPr lang="en-US" sz="800" dirty="0"/>
              <a:t>Terrorism</a:t>
            </a:r>
          </a:p>
        </p:txBody>
      </p:sp>
      <p:sp>
        <p:nvSpPr>
          <p:cNvPr id="33" name="Rectangle 32"/>
          <p:cNvSpPr/>
          <p:nvPr/>
        </p:nvSpPr>
        <p:spPr>
          <a:xfrm>
            <a:off x="2734725" y="2750496"/>
            <a:ext cx="857650" cy="345055"/>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4" name="TextBox 33"/>
          <p:cNvSpPr txBox="1"/>
          <p:nvPr/>
        </p:nvSpPr>
        <p:spPr>
          <a:xfrm>
            <a:off x="2688866" y="2753186"/>
            <a:ext cx="944827" cy="338554"/>
          </a:xfrm>
          <a:prstGeom prst="rect">
            <a:avLst/>
          </a:prstGeom>
          <a:noFill/>
        </p:spPr>
        <p:txBody>
          <a:bodyPr wrap="square" rtlCol="0">
            <a:spAutoFit/>
          </a:bodyPr>
          <a:lstStyle/>
          <a:p>
            <a:pPr algn="ctr"/>
            <a:r>
              <a:rPr lang="en-US" sz="800"/>
              <a:t>Comm., Press &amp;</a:t>
            </a:r>
          </a:p>
          <a:p>
            <a:pPr algn="ctr"/>
            <a:r>
              <a:rPr lang="en-US" sz="800" dirty="0"/>
              <a:t>Speechwriting</a:t>
            </a:r>
          </a:p>
        </p:txBody>
      </p:sp>
      <p:sp>
        <p:nvSpPr>
          <p:cNvPr id="35" name="Rectangle 34"/>
          <p:cNvSpPr/>
          <p:nvPr/>
        </p:nvSpPr>
        <p:spPr>
          <a:xfrm>
            <a:off x="3687412" y="2750496"/>
            <a:ext cx="1156236"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3579575" y="2760368"/>
            <a:ext cx="1321485" cy="338554"/>
          </a:xfrm>
          <a:prstGeom prst="rect">
            <a:avLst/>
          </a:prstGeom>
          <a:noFill/>
        </p:spPr>
        <p:txBody>
          <a:bodyPr wrap="square" rtlCol="0">
            <a:spAutoFit/>
          </a:bodyPr>
          <a:lstStyle/>
          <a:p>
            <a:pPr algn="ctr"/>
            <a:r>
              <a:rPr lang="en-US" sz="800" dirty="0" smtClean="0"/>
              <a:t>Counter-proliferation</a:t>
            </a:r>
            <a:endParaRPr lang="en-US" sz="800" dirty="0"/>
          </a:p>
          <a:p>
            <a:pPr algn="ctr"/>
            <a:r>
              <a:rPr lang="en-US" sz="800" dirty="0"/>
              <a:t>Strategy</a:t>
            </a:r>
          </a:p>
        </p:txBody>
      </p:sp>
      <p:sp>
        <p:nvSpPr>
          <p:cNvPr id="37" name="Rectangle 36"/>
          <p:cNvSpPr/>
          <p:nvPr/>
        </p:nvSpPr>
        <p:spPr>
          <a:xfrm>
            <a:off x="4995321" y="2739063"/>
            <a:ext cx="982882"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4906095" y="2766383"/>
            <a:ext cx="1144426" cy="338554"/>
          </a:xfrm>
          <a:prstGeom prst="rect">
            <a:avLst/>
          </a:prstGeom>
          <a:noFill/>
        </p:spPr>
        <p:txBody>
          <a:bodyPr wrap="square" rtlCol="0">
            <a:spAutoFit/>
          </a:bodyPr>
          <a:lstStyle/>
          <a:p>
            <a:pPr algn="ctr"/>
            <a:r>
              <a:rPr lang="en-US" sz="800" dirty="0"/>
              <a:t>Defense Policy &amp;</a:t>
            </a:r>
          </a:p>
          <a:p>
            <a:pPr algn="ctr"/>
            <a:r>
              <a:rPr lang="en-US" sz="800" dirty="0"/>
              <a:t>Strategy</a:t>
            </a:r>
          </a:p>
        </p:txBody>
      </p:sp>
      <p:sp>
        <p:nvSpPr>
          <p:cNvPr id="39" name="Rectangle 38"/>
          <p:cNvSpPr/>
          <p:nvPr/>
        </p:nvSpPr>
        <p:spPr>
          <a:xfrm>
            <a:off x="6086839" y="2750496"/>
            <a:ext cx="1004382"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6035615" y="2765896"/>
            <a:ext cx="1144426" cy="215444"/>
          </a:xfrm>
          <a:prstGeom prst="rect">
            <a:avLst/>
          </a:prstGeom>
          <a:noFill/>
        </p:spPr>
        <p:txBody>
          <a:bodyPr wrap="square" rtlCol="0">
            <a:spAutoFit/>
          </a:bodyPr>
          <a:lstStyle/>
          <a:p>
            <a:pPr algn="ctr"/>
            <a:r>
              <a:rPr lang="en-US" sz="800" dirty="0"/>
              <a:t>East Asia</a:t>
            </a:r>
          </a:p>
        </p:txBody>
      </p:sp>
      <p:sp>
        <p:nvSpPr>
          <p:cNvPr id="41" name="Rectangle 40"/>
          <p:cNvSpPr/>
          <p:nvPr/>
        </p:nvSpPr>
        <p:spPr>
          <a:xfrm>
            <a:off x="7168583" y="2756997"/>
            <a:ext cx="771154"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7126022" y="2812394"/>
            <a:ext cx="890601" cy="215444"/>
          </a:xfrm>
          <a:prstGeom prst="rect">
            <a:avLst/>
          </a:prstGeom>
          <a:noFill/>
        </p:spPr>
        <p:txBody>
          <a:bodyPr wrap="square" rtlCol="0">
            <a:spAutoFit/>
          </a:bodyPr>
          <a:lstStyle/>
          <a:p>
            <a:pPr algn="ctr"/>
            <a:r>
              <a:rPr lang="en-US" sz="800"/>
              <a:t>European</a:t>
            </a:r>
            <a:endParaRPr lang="en-US" sz="800" dirty="0"/>
          </a:p>
        </p:txBody>
      </p:sp>
      <p:sp>
        <p:nvSpPr>
          <p:cNvPr id="43" name="Rectangle 42"/>
          <p:cNvSpPr/>
          <p:nvPr/>
        </p:nvSpPr>
        <p:spPr>
          <a:xfrm>
            <a:off x="8017098" y="2750496"/>
            <a:ext cx="722909" cy="347213"/>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4" name="TextBox 43"/>
          <p:cNvSpPr txBox="1"/>
          <p:nvPr/>
        </p:nvSpPr>
        <p:spPr>
          <a:xfrm>
            <a:off x="7944443" y="2809604"/>
            <a:ext cx="890601" cy="215444"/>
          </a:xfrm>
          <a:prstGeom prst="rect">
            <a:avLst/>
          </a:prstGeom>
          <a:noFill/>
        </p:spPr>
        <p:txBody>
          <a:bodyPr wrap="square" rtlCol="0">
            <a:spAutoFit/>
          </a:bodyPr>
          <a:lstStyle/>
          <a:p>
            <a:pPr algn="ctr"/>
            <a:r>
              <a:rPr lang="en-US" sz="800"/>
              <a:t>Russia</a:t>
            </a:r>
            <a:endParaRPr lang="en-US" sz="800" dirty="0"/>
          </a:p>
        </p:txBody>
      </p:sp>
      <p:sp>
        <p:nvSpPr>
          <p:cNvPr id="106" name="Rectangle 105"/>
          <p:cNvSpPr/>
          <p:nvPr/>
        </p:nvSpPr>
        <p:spPr>
          <a:xfrm>
            <a:off x="792059" y="3427391"/>
            <a:ext cx="655384" cy="420041"/>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7" name="TextBox 106"/>
          <p:cNvSpPr txBox="1"/>
          <p:nvPr/>
        </p:nvSpPr>
        <p:spPr>
          <a:xfrm>
            <a:off x="715486" y="3472412"/>
            <a:ext cx="789664" cy="338554"/>
          </a:xfrm>
          <a:prstGeom prst="rect">
            <a:avLst/>
          </a:prstGeom>
          <a:noFill/>
        </p:spPr>
        <p:txBody>
          <a:bodyPr wrap="square" rtlCol="0">
            <a:spAutoFit/>
          </a:bodyPr>
          <a:lstStyle/>
          <a:p>
            <a:pPr algn="ctr"/>
            <a:r>
              <a:rPr lang="en-US" sz="800"/>
              <a:t>Global</a:t>
            </a:r>
          </a:p>
          <a:p>
            <a:pPr algn="ctr"/>
            <a:r>
              <a:rPr lang="en-US" sz="800" dirty="0"/>
              <a:t>Democracy</a:t>
            </a:r>
          </a:p>
        </p:txBody>
      </p:sp>
      <p:sp>
        <p:nvSpPr>
          <p:cNvPr id="108" name="Rectangle 107"/>
          <p:cNvSpPr/>
          <p:nvPr/>
        </p:nvSpPr>
        <p:spPr>
          <a:xfrm>
            <a:off x="1524805" y="3427391"/>
            <a:ext cx="663954" cy="424558"/>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1389781" y="3432788"/>
            <a:ext cx="910489" cy="338554"/>
          </a:xfrm>
          <a:prstGeom prst="rect">
            <a:avLst/>
          </a:prstGeom>
          <a:noFill/>
        </p:spPr>
        <p:txBody>
          <a:bodyPr wrap="square" rtlCol="0">
            <a:spAutoFit/>
          </a:bodyPr>
          <a:lstStyle/>
          <a:p>
            <a:pPr algn="ctr"/>
            <a:r>
              <a:rPr lang="en-US" sz="800" dirty="0"/>
              <a:t>Iraq &amp;</a:t>
            </a:r>
          </a:p>
          <a:p>
            <a:pPr algn="ctr"/>
            <a:r>
              <a:rPr lang="en-US" sz="800" dirty="0"/>
              <a:t>Afghanistan</a:t>
            </a:r>
          </a:p>
        </p:txBody>
      </p:sp>
      <p:sp>
        <p:nvSpPr>
          <p:cNvPr id="110" name="Rectangle 109"/>
          <p:cNvSpPr/>
          <p:nvPr/>
        </p:nvSpPr>
        <p:spPr>
          <a:xfrm>
            <a:off x="2266121" y="3427391"/>
            <a:ext cx="901144" cy="424558"/>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1" name="TextBox 110"/>
          <p:cNvSpPr txBox="1"/>
          <p:nvPr/>
        </p:nvSpPr>
        <p:spPr>
          <a:xfrm>
            <a:off x="2168545" y="3390285"/>
            <a:ext cx="1082629" cy="461665"/>
          </a:xfrm>
          <a:prstGeom prst="rect">
            <a:avLst/>
          </a:prstGeom>
          <a:noFill/>
        </p:spPr>
        <p:txBody>
          <a:bodyPr wrap="square" rtlCol="0">
            <a:spAutoFit/>
          </a:bodyPr>
          <a:lstStyle/>
          <a:p>
            <a:pPr algn="ctr"/>
            <a:r>
              <a:rPr lang="en-US" sz="800" dirty="0"/>
              <a:t>Intelligence</a:t>
            </a:r>
          </a:p>
          <a:p>
            <a:pPr algn="ctr"/>
            <a:r>
              <a:rPr lang="en-US" sz="800" dirty="0"/>
              <a:t>Programs &amp;</a:t>
            </a:r>
          </a:p>
          <a:p>
            <a:pPr algn="ctr"/>
            <a:r>
              <a:rPr lang="en-US" sz="800" dirty="0"/>
              <a:t>Reform</a:t>
            </a:r>
          </a:p>
        </p:txBody>
      </p:sp>
      <p:sp>
        <p:nvSpPr>
          <p:cNvPr id="112" name="Rectangle 111"/>
          <p:cNvSpPr/>
          <p:nvPr/>
        </p:nvSpPr>
        <p:spPr>
          <a:xfrm>
            <a:off x="3244627" y="3427391"/>
            <a:ext cx="747547" cy="420041"/>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3" name="TextBox 112"/>
          <p:cNvSpPr txBox="1"/>
          <p:nvPr/>
        </p:nvSpPr>
        <p:spPr>
          <a:xfrm>
            <a:off x="3148964" y="3457377"/>
            <a:ext cx="945420" cy="338554"/>
          </a:xfrm>
          <a:prstGeom prst="rect">
            <a:avLst/>
          </a:prstGeom>
          <a:noFill/>
        </p:spPr>
        <p:txBody>
          <a:bodyPr wrap="square" rtlCol="0">
            <a:spAutoFit/>
          </a:bodyPr>
          <a:lstStyle/>
          <a:p>
            <a:pPr algn="ctr"/>
            <a:r>
              <a:rPr lang="en-US" sz="800" dirty="0"/>
              <a:t>International</a:t>
            </a:r>
          </a:p>
          <a:p>
            <a:pPr algn="ctr"/>
            <a:r>
              <a:rPr lang="en-US" sz="800" dirty="0"/>
              <a:t>Economics</a:t>
            </a:r>
          </a:p>
        </p:txBody>
      </p:sp>
      <p:sp>
        <p:nvSpPr>
          <p:cNvPr id="114" name="Rectangle 113"/>
          <p:cNvSpPr/>
          <p:nvPr/>
        </p:nvSpPr>
        <p:spPr>
          <a:xfrm>
            <a:off x="4069536" y="3427391"/>
            <a:ext cx="1156236" cy="420041"/>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5" name="TextBox 114"/>
          <p:cNvSpPr txBox="1"/>
          <p:nvPr/>
        </p:nvSpPr>
        <p:spPr>
          <a:xfrm>
            <a:off x="4011257" y="3526766"/>
            <a:ext cx="1321485" cy="215444"/>
          </a:xfrm>
          <a:prstGeom prst="rect">
            <a:avLst/>
          </a:prstGeom>
          <a:noFill/>
        </p:spPr>
        <p:txBody>
          <a:bodyPr wrap="square" rtlCol="0">
            <a:spAutoFit/>
          </a:bodyPr>
          <a:lstStyle/>
          <a:p>
            <a:pPr algn="ctr"/>
            <a:r>
              <a:rPr lang="en-US" sz="800"/>
              <a:t>Legal Affairs</a:t>
            </a:r>
            <a:endParaRPr lang="en-US" sz="800" dirty="0"/>
          </a:p>
        </p:txBody>
      </p:sp>
      <p:sp>
        <p:nvSpPr>
          <p:cNvPr id="116" name="Rectangle 115"/>
          <p:cNvSpPr/>
          <p:nvPr/>
        </p:nvSpPr>
        <p:spPr>
          <a:xfrm>
            <a:off x="5303134" y="3427391"/>
            <a:ext cx="1004382" cy="420041"/>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7" name="TextBox 116"/>
          <p:cNvSpPr txBox="1"/>
          <p:nvPr/>
        </p:nvSpPr>
        <p:spPr>
          <a:xfrm>
            <a:off x="5243922" y="3504346"/>
            <a:ext cx="1144426" cy="215444"/>
          </a:xfrm>
          <a:prstGeom prst="rect">
            <a:avLst/>
          </a:prstGeom>
          <a:noFill/>
        </p:spPr>
        <p:txBody>
          <a:bodyPr wrap="square" rtlCol="0">
            <a:spAutoFit/>
          </a:bodyPr>
          <a:lstStyle/>
          <a:p>
            <a:pPr algn="ctr"/>
            <a:r>
              <a:rPr lang="en-US" sz="800" dirty="0"/>
              <a:t>Legislative Affairs</a:t>
            </a:r>
          </a:p>
        </p:txBody>
      </p:sp>
      <p:sp>
        <p:nvSpPr>
          <p:cNvPr id="118" name="Rectangle 117"/>
          <p:cNvSpPr/>
          <p:nvPr/>
        </p:nvSpPr>
        <p:spPr>
          <a:xfrm>
            <a:off x="6384878" y="3427391"/>
            <a:ext cx="1004382" cy="420041"/>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9" name="TextBox 118"/>
          <p:cNvSpPr txBox="1"/>
          <p:nvPr/>
        </p:nvSpPr>
        <p:spPr>
          <a:xfrm>
            <a:off x="6342627" y="3472154"/>
            <a:ext cx="1144426" cy="338554"/>
          </a:xfrm>
          <a:prstGeom prst="rect">
            <a:avLst/>
          </a:prstGeom>
          <a:noFill/>
        </p:spPr>
        <p:txBody>
          <a:bodyPr wrap="square" rtlCol="0">
            <a:spAutoFit/>
          </a:bodyPr>
          <a:lstStyle/>
          <a:p>
            <a:pPr algn="ctr"/>
            <a:r>
              <a:rPr lang="en-US" sz="800" dirty="0"/>
              <a:t>Western</a:t>
            </a:r>
          </a:p>
          <a:p>
            <a:pPr algn="ctr"/>
            <a:r>
              <a:rPr lang="en-US" sz="800" dirty="0"/>
              <a:t>Hemispheres</a:t>
            </a:r>
          </a:p>
        </p:txBody>
      </p:sp>
      <p:sp>
        <p:nvSpPr>
          <p:cNvPr id="120" name="Rectangle 119"/>
          <p:cNvSpPr/>
          <p:nvPr/>
        </p:nvSpPr>
        <p:spPr>
          <a:xfrm>
            <a:off x="7466621" y="3433892"/>
            <a:ext cx="989643" cy="413540"/>
          </a:xfrm>
          <a:prstGeom prst="rect">
            <a:avLst/>
          </a:prstGeom>
          <a:solidFill>
            <a:schemeClr val="tx2">
              <a:lumMod val="25000"/>
            </a:schemeClr>
          </a:solidFill>
          <a:ln w="190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1" name="TextBox 120"/>
          <p:cNvSpPr txBox="1"/>
          <p:nvPr/>
        </p:nvSpPr>
        <p:spPr>
          <a:xfrm>
            <a:off x="7369508" y="3451840"/>
            <a:ext cx="1138503" cy="338554"/>
          </a:xfrm>
          <a:prstGeom prst="rect">
            <a:avLst/>
          </a:prstGeom>
          <a:noFill/>
        </p:spPr>
        <p:txBody>
          <a:bodyPr wrap="square" rtlCol="0">
            <a:spAutoFit/>
          </a:bodyPr>
          <a:lstStyle/>
          <a:p>
            <a:pPr algn="ctr"/>
            <a:r>
              <a:rPr lang="en-US" sz="800" dirty="0"/>
              <a:t>Records &amp; Asset</a:t>
            </a:r>
          </a:p>
          <a:p>
            <a:pPr algn="ctr"/>
            <a:r>
              <a:rPr lang="en-US" sz="800" dirty="0"/>
              <a:t>Management</a:t>
            </a:r>
          </a:p>
        </p:txBody>
      </p:sp>
      <p:cxnSp>
        <p:nvCxnSpPr>
          <p:cNvPr id="142" name="Straight Connector 141"/>
          <p:cNvCxnSpPr/>
          <p:nvPr/>
        </p:nvCxnSpPr>
        <p:spPr>
          <a:xfrm flipH="1">
            <a:off x="1230708" y="3286357"/>
            <a:ext cx="6621491" cy="664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4260882" y="1941502"/>
            <a:ext cx="823139" cy="233082"/>
          </a:xfrm>
          <a:prstGeom prst="rect">
            <a:avLst/>
          </a:prstGeom>
          <a:solidFill>
            <a:schemeClr val="tx2">
              <a:lumMod val="2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47" name="TextBox 146"/>
          <p:cNvSpPr txBox="1"/>
          <p:nvPr/>
        </p:nvSpPr>
        <p:spPr>
          <a:xfrm>
            <a:off x="4240318" y="1929942"/>
            <a:ext cx="972872"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71" name="TextBox 70"/>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Bureau of National Affairs, White House Telephone Directory, </a:t>
            </a:r>
            <a:r>
              <a:rPr lang="en-US" sz="700" dirty="0" smtClean="0"/>
              <a:t>2005</a:t>
            </a:r>
            <a:endParaRPr lang="en-US" sz="700" dirty="0"/>
          </a:p>
        </p:txBody>
      </p:sp>
      <p:cxnSp>
        <p:nvCxnSpPr>
          <p:cNvPr id="76" name="Straight Connector 75"/>
          <p:cNvCxnSpPr/>
          <p:nvPr/>
        </p:nvCxnSpPr>
        <p:spPr>
          <a:xfrm>
            <a:off x="4926460" y="2612135"/>
            <a:ext cx="1140" cy="6808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771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Connector 120"/>
          <p:cNvCxnSpPr/>
          <p:nvPr/>
        </p:nvCxnSpPr>
        <p:spPr>
          <a:xfrm>
            <a:off x="8192440" y="255652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3417749" y="1758542"/>
            <a:ext cx="84748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7244605" y="1691600"/>
            <a:ext cx="0" cy="39537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448486" y="1925722"/>
            <a:ext cx="138794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868541" y="2541283"/>
            <a:ext cx="0" cy="3494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167085" y="2548903"/>
            <a:ext cx="0" cy="4351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385110" y="254890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841492" y="2556732"/>
            <a:ext cx="0" cy="27844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3206040" y="2563233"/>
            <a:ext cx="0" cy="217842"/>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565743" y="2556731"/>
            <a:ext cx="0" cy="2351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72914" y="2563233"/>
            <a:ext cx="0" cy="27194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259846" y="2563233"/>
            <a:ext cx="0" cy="32752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676410" y="2563233"/>
            <a:ext cx="0" cy="40121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501877" y="253687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24436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676410" y="2550778"/>
            <a:ext cx="7516031" cy="1515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4303302" y="1586339"/>
            <a:ext cx="118490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4952697" y="1751456"/>
            <a:ext cx="189086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38330" y="2637088"/>
            <a:ext cx="532198" cy="345055"/>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1">
                    <a:lumMod val="60000"/>
                    <a:lumOff val="40000"/>
                  </a:schemeClr>
                </a:solidFill>
                <a:effectLst/>
                <a:latin typeface="+mn-lt"/>
              </a:rPr>
              <a:t>BILL CLINTON 1998</a:t>
            </a:r>
            <a:r>
              <a:rPr lang="en-US" sz="1400" b="1" dirty="0" smtClean="0">
                <a:solidFill>
                  <a:schemeClr val="accent1"/>
                </a:solidFill>
                <a:effectLst/>
                <a:latin typeface="+mn-lt"/>
              </a:rPr>
              <a:t/>
            </a:r>
            <a:br>
              <a:rPr lang="en-US" sz="1400" b="1" dirty="0" smtClean="0">
                <a:solidFill>
                  <a:schemeClr val="accent1"/>
                </a:solidFill>
                <a:effectLst/>
                <a:latin typeface="+mn-lt"/>
              </a:rPr>
            </a:br>
            <a:r>
              <a:rPr lang="en-US" sz="500" dirty="0" smtClean="0">
                <a:effectLst/>
              </a:rPr>
              <a:t/>
            </a:r>
            <a:br>
              <a:rPr lang="en-US" sz="500" dirty="0" smtClean="0">
                <a:effectLst/>
              </a:rPr>
            </a:br>
            <a:r>
              <a:rPr lang="en-US" sz="2500" dirty="0" smtClean="0">
                <a:effectLst/>
              </a:rPr>
              <a:t>White House Office</a:t>
            </a:r>
            <a:endParaRPr lang="en-US" sz="2500" dirty="0">
              <a:effectLst/>
            </a:endParaRP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TextBox 6"/>
          <p:cNvSpPr txBox="1"/>
          <p:nvPr/>
        </p:nvSpPr>
        <p:spPr>
          <a:xfrm>
            <a:off x="4139304" y="1557759"/>
            <a:ext cx="1017585"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8" name="Rectangle 7"/>
          <p:cNvSpPr/>
          <p:nvPr/>
        </p:nvSpPr>
        <p:spPr>
          <a:xfrm>
            <a:off x="179480" y="2637088"/>
            <a:ext cx="686195"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 name="TextBox 8"/>
          <p:cNvSpPr txBox="1"/>
          <p:nvPr/>
        </p:nvSpPr>
        <p:spPr>
          <a:xfrm>
            <a:off x="164790" y="2670472"/>
            <a:ext cx="732231" cy="338554"/>
          </a:xfrm>
          <a:prstGeom prst="rect">
            <a:avLst/>
          </a:prstGeom>
          <a:noFill/>
        </p:spPr>
        <p:txBody>
          <a:bodyPr wrap="square" rtlCol="0">
            <a:spAutoFit/>
          </a:bodyPr>
          <a:lstStyle/>
          <a:p>
            <a:pPr algn="ctr"/>
            <a:r>
              <a:rPr lang="en-US" sz="800" dirty="0"/>
              <a:t>Communications</a:t>
            </a:r>
          </a:p>
        </p:txBody>
      </p:sp>
      <p:sp>
        <p:nvSpPr>
          <p:cNvPr id="12" name="Rectangle 11"/>
          <p:cNvSpPr/>
          <p:nvPr/>
        </p:nvSpPr>
        <p:spPr>
          <a:xfrm>
            <a:off x="1540111" y="2637088"/>
            <a:ext cx="663954"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 name="Rectangle 13"/>
          <p:cNvSpPr/>
          <p:nvPr/>
        </p:nvSpPr>
        <p:spPr>
          <a:xfrm>
            <a:off x="2268378" y="2637088"/>
            <a:ext cx="594731"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 name="TextBox 14"/>
          <p:cNvSpPr txBox="1"/>
          <p:nvPr/>
        </p:nvSpPr>
        <p:spPr>
          <a:xfrm>
            <a:off x="2189917" y="2657766"/>
            <a:ext cx="753407" cy="338554"/>
          </a:xfrm>
          <a:prstGeom prst="rect">
            <a:avLst/>
          </a:prstGeom>
          <a:noFill/>
        </p:spPr>
        <p:txBody>
          <a:bodyPr wrap="square" rtlCol="0">
            <a:spAutoFit/>
          </a:bodyPr>
          <a:lstStyle/>
          <a:p>
            <a:pPr algn="ctr"/>
            <a:r>
              <a:rPr lang="en-US" sz="800" dirty="0"/>
              <a:t>WH Press</a:t>
            </a:r>
          </a:p>
          <a:p>
            <a:pPr algn="ctr"/>
            <a:r>
              <a:rPr lang="en-US" sz="800" dirty="0"/>
              <a:t>Office</a:t>
            </a:r>
          </a:p>
        </p:txBody>
      </p:sp>
      <p:sp>
        <p:nvSpPr>
          <p:cNvPr id="16" name="Rectangle 15"/>
          <p:cNvSpPr/>
          <p:nvPr/>
        </p:nvSpPr>
        <p:spPr>
          <a:xfrm>
            <a:off x="2938144" y="2637088"/>
            <a:ext cx="517120" cy="345055"/>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 name="TextBox 16"/>
          <p:cNvSpPr txBox="1"/>
          <p:nvPr/>
        </p:nvSpPr>
        <p:spPr>
          <a:xfrm>
            <a:off x="876682" y="2651252"/>
            <a:ext cx="707543" cy="338554"/>
          </a:xfrm>
          <a:prstGeom prst="rect">
            <a:avLst/>
          </a:prstGeom>
          <a:noFill/>
        </p:spPr>
        <p:txBody>
          <a:bodyPr wrap="square" rtlCol="0">
            <a:spAutoFit/>
          </a:bodyPr>
          <a:lstStyle/>
          <a:p>
            <a:pPr algn="ctr"/>
            <a:r>
              <a:rPr lang="en-US" sz="800" smtClean="0"/>
              <a:t>Cabinet </a:t>
            </a:r>
            <a:br>
              <a:rPr lang="en-US" sz="800" smtClean="0"/>
            </a:br>
            <a:r>
              <a:rPr lang="en-US" sz="800" smtClean="0"/>
              <a:t>Affairs</a:t>
            </a:r>
            <a:endParaRPr lang="en-US" sz="800" dirty="0"/>
          </a:p>
        </p:txBody>
      </p:sp>
      <p:sp>
        <p:nvSpPr>
          <p:cNvPr id="18" name="Rectangle 17"/>
          <p:cNvSpPr/>
          <p:nvPr/>
        </p:nvSpPr>
        <p:spPr>
          <a:xfrm>
            <a:off x="3530299" y="2637088"/>
            <a:ext cx="600393"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 name="TextBox 18"/>
          <p:cNvSpPr txBox="1"/>
          <p:nvPr/>
        </p:nvSpPr>
        <p:spPr>
          <a:xfrm>
            <a:off x="3426271" y="2662487"/>
            <a:ext cx="809949" cy="338554"/>
          </a:xfrm>
          <a:prstGeom prst="rect">
            <a:avLst/>
          </a:prstGeom>
          <a:noFill/>
        </p:spPr>
        <p:txBody>
          <a:bodyPr wrap="square" rtlCol="0">
            <a:spAutoFit/>
          </a:bodyPr>
          <a:lstStyle/>
          <a:p>
            <a:pPr algn="ctr"/>
            <a:r>
              <a:rPr lang="en-US" sz="800" dirty="0"/>
              <a:t>Legislative</a:t>
            </a:r>
          </a:p>
          <a:p>
            <a:pPr algn="ctr"/>
            <a:r>
              <a:rPr lang="en-US" sz="800" dirty="0"/>
              <a:t>Affairs</a:t>
            </a:r>
          </a:p>
        </p:txBody>
      </p:sp>
      <p:sp>
        <p:nvSpPr>
          <p:cNvPr id="20" name="Rectangle 19"/>
          <p:cNvSpPr/>
          <p:nvPr/>
        </p:nvSpPr>
        <p:spPr>
          <a:xfrm>
            <a:off x="4234442" y="2637088"/>
            <a:ext cx="559708"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1" name="TextBox 20"/>
          <p:cNvSpPr txBox="1"/>
          <p:nvPr/>
        </p:nvSpPr>
        <p:spPr>
          <a:xfrm>
            <a:off x="4129982" y="2670472"/>
            <a:ext cx="780530" cy="338554"/>
          </a:xfrm>
          <a:prstGeom prst="rect">
            <a:avLst/>
          </a:prstGeom>
          <a:noFill/>
        </p:spPr>
        <p:txBody>
          <a:bodyPr wrap="square" rtlCol="0">
            <a:spAutoFit/>
          </a:bodyPr>
          <a:lstStyle/>
          <a:p>
            <a:pPr algn="ctr"/>
            <a:r>
              <a:rPr lang="en-US" sz="800" dirty="0" err="1"/>
              <a:t>Intergov’t</a:t>
            </a:r>
            <a:endParaRPr lang="en-US" sz="800" dirty="0"/>
          </a:p>
          <a:p>
            <a:pPr algn="ctr"/>
            <a:r>
              <a:rPr lang="en-US" sz="800" dirty="0"/>
              <a:t>Affairs</a:t>
            </a:r>
          </a:p>
        </p:txBody>
      </p:sp>
      <p:sp>
        <p:nvSpPr>
          <p:cNvPr id="24" name="Rectangle 23"/>
          <p:cNvSpPr/>
          <p:nvPr/>
        </p:nvSpPr>
        <p:spPr>
          <a:xfrm>
            <a:off x="4873147" y="2637088"/>
            <a:ext cx="810395"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4821631" y="2699473"/>
            <a:ext cx="888456" cy="215444"/>
          </a:xfrm>
          <a:prstGeom prst="rect">
            <a:avLst/>
          </a:prstGeom>
          <a:noFill/>
        </p:spPr>
        <p:txBody>
          <a:bodyPr wrap="square" rtlCol="0">
            <a:spAutoFit/>
          </a:bodyPr>
          <a:lstStyle/>
          <a:p>
            <a:pPr algn="ctr"/>
            <a:r>
              <a:rPr lang="en-US" sz="800"/>
              <a:t>Pres Personnel</a:t>
            </a:r>
            <a:endParaRPr lang="en-US" sz="800" dirty="0"/>
          </a:p>
        </p:txBody>
      </p:sp>
      <p:sp>
        <p:nvSpPr>
          <p:cNvPr id="26" name="Rectangle 25"/>
          <p:cNvSpPr/>
          <p:nvPr/>
        </p:nvSpPr>
        <p:spPr>
          <a:xfrm>
            <a:off x="5767006" y="2643589"/>
            <a:ext cx="703455"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5739608" y="2657766"/>
            <a:ext cx="789548" cy="338554"/>
          </a:xfrm>
          <a:prstGeom prst="rect">
            <a:avLst/>
          </a:prstGeom>
          <a:noFill/>
        </p:spPr>
        <p:txBody>
          <a:bodyPr wrap="square" rtlCol="0">
            <a:spAutoFit/>
          </a:bodyPr>
          <a:lstStyle/>
          <a:p>
            <a:pPr algn="ctr"/>
            <a:r>
              <a:rPr lang="en-US" sz="800" dirty="0"/>
              <a:t>Scheduling &amp;</a:t>
            </a:r>
          </a:p>
          <a:p>
            <a:pPr algn="ctr"/>
            <a:r>
              <a:rPr lang="en-US" sz="800" dirty="0"/>
              <a:t>Advance</a:t>
            </a:r>
          </a:p>
        </p:txBody>
      </p:sp>
      <p:sp>
        <p:nvSpPr>
          <p:cNvPr id="28" name="Rectangle 27"/>
          <p:cNvSpPr/>
          <p:nvPr/>
        </p:nvSpPr>
        <p:spPr>
          <a:xfrm>
            <a:off x="6553925" y="2645610"/>
            <a:ext cx="590563"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6536899" y="2643589"/>
            <a:ext cx="696640" cy="338554"/>
          </a:xfrm>
          <a:prstGeom prst="rect">
            <a:avLst/>
          </a:prstGeom>
          <a:noFill/>
        </p:spPr>
        <p:txBody>
          <a:bodyPr wrap="square" rtlCol="0">
            <a:spAutoFit/>
          </a:bodyPr>
          <a:lstStyle/>
          <a:p>
            <a:pPr algn="ctr"/>
            <a:r>
              <a:rPr lang="en-US" sz="800" dirty="0"/>
              <a:t>Special</a:t>
            </a:r>
          </a:p>
          <a:p>
            <a:pPr algn="ctr"/>
            <a:r>
              <a:rPr lang="en-US" sz="800" dirty="0"/>
              <a:t>Projects</a:t>
            </a:r>
          </a:p>
        </p:txBody>
      </p:sp>
      <p:sp>
        <p:nvSpPr>
          <p:cNvPr id="31" name="Rectangle 30"/>
          <p:cNvSpPr/>
          <p:nvPr/>
        </p:nvSpPr>
        <p:spPr>
          <a:xfrm>
            <a:off x="7217751" y="2634930"/>
            <a:ext cx="559239"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7230611" y="2655630"/>
            <a:ext cx="546379" cy="338554"/>
          </a:xfrm>
          <a:prstGeom prst="rect">
            <a:avLst/>
          </a:prstGeom>
          <a:noFill/>
        </p:spPr>
        <p:txBody>
          <a:bodyPr wrap="square" rtlCol="0">
            <a:spAutoFit/>
          </a:bodyPr>
          <a:lstStyle/>
          <a:p>
            <a:pPr algn="ctr"/>
            <a:r>
              <a:rPr lang="en-US" sz="800" dirty="0" err="1"/>
              <a:t>Mgmt</a:t>
            </a:r>
            <a:r>
              <a:rPr lang="en-US" sz="800" dirty="0"/>
              <a:t> &amp;</a:t>
            </a:r>
          </a:p>
          <a:p>
            <a:pPr algn="ctr"/>
            <a:r>
              <a:rPr lang="en-US" sz="800" dirty="0"/>
              <a:t>Admin</a:t>
            </a:r>
          </a:p>
        </p:txBody>
      </p:sp>
      <p:sp>
        <p:nvSpPr>
          <p:cNvPr id="54" name="Rectangle 53"/>
          <p:cNvSpPr/>
          <p:nvPr/>
        </p:nvSpPr>
        <p:spPr>
          <a:xfrm>
            <a:off x="2380982" y="3342703"/>
            <a:ext cx="914877" cy="274176"/>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5" name="TextBox 54"/>
          <p:cNvSpPr txBox="1"/>
          <p:nvPr/>
        </p:nvSpPr>
        <p:spPr>
          <a:xfrm>
            <a:off x="2313311" y="3322283"/>
            <a:ext cx="1249665" cy="338554"/>
          </a:xfrm>
          <a:prstGeom prst="rect">
            <a:avLst/>
          </a:prstGeom>
          <a:noFill/>
        </p:spPr>
        <p:txBody>
          <a:bodyPr wrap="square" rtlCol="0">
            <a:spAutoFit/>
          </a:bodyPr>
          <a:lstStyle/>
          <a:p>
            <a:r>
              <a:rPr lang="en-US" sz="800" dirty="0"/>
              <a:t>Exec. Office</a:t>
            </a:r>
          </a:p>
          <a:p>
            <a:r>
              <a:rPr lang="en-US" sz="800" dirty="0"/>
              <a:t>Bldg. </a:t>
            </a:r>
            <a:r>
              <a:rPr lang="en-US" sz="800" dirty="0" smtClean="0"/>
              <a:t>Press Office</a:t>
            </a:r>
            <a:r>
              <a:rPr lang="en-US" sz="800" dirty="0"/>
              <a:t>.</a:t>
            </a:r>
          </a:p>
        </p:txBody>
      </p:sp>
      <p:cxnSp>
        <p:nvCxnSpPr>
          <p:cNvPr id="62" name="Straight Connector 61"/>
          <p:cNvCxnSpPr/>
          <p:nvPr/>
        </p:nvCxnSpPr>
        <p:spPr>
          <a:xfrm>
            <a:off x="2380982" y="2990381"/>
            <a:ext cx="0" cy="365657"/>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7453582" y="3229539"/>
            <a:ext cx="739541" cy="247246"/>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7410137" y="3252077"/>
            <a:ext cx="817348" cy="215444"/>
          </a:xfrm>
          <a:prstGeom prst="rect">
            <a:avLst/>
          </a:prstGeom>
          <a:noFill/>
        </p:spPr>
        <p:txBody>
          <a:bodyPr wrap="square" rtlCol="0">
            <a:spAutoFit/>
          </a:bodyPr>
          <a:lstStyle/>
          <a:p>
            <a:r>
              <a:rPr lang="en-US" sz="800" dirty="0"/>
              <a:t>WH Military</a:t>
            </a:r>
          </a:p>
        </p:txBody>
      </p:sp>
      <p:sp>
        <p:nvSpPr>
          <p:cNvPr id="85" name="Rectangle 84"/>
          <p:cNvSpPr/>
          <p:nvPr/>
        </p:nvSpPr>
        <p:spPr>
          <a:xfrm>
            <a:off x="7453582" y="3546713"/>
            <a:ext cx="831436" cy="240210"/>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86" name="TextBox 85"/>
          <p:cNvSpPr txBox="1"/>
          <p:nvPr/>
        </p:nvSpPr>
        <p:spPr>
          <a:xfrm>
            <a:off x="7413350" y="3560728"/>
            <a:ext cx="916918" cy="215444"/>
          </a:xfrm>
          <a:prstGeom prst="rect">
            <a:avLst/>
          </a:prstGeom>
          <a:noFill/>
        </p:spPr>
        <p:txBody>
          <a:bodyPr wrap="square" rtlCol="0">
            <a:spAutoFit/>
          </a:bodyPr>
          <a:lstStyle/>
          <a:p>
            <a:r>
              <a:rPr lang="en-US" sz="800" dirty="0" smtClean="0"/>
              <a:t>WH Operations</a:t>
            </a:r>
            <a:endParaRPr lang="en-US" sz="800" dirty="0"/>
          </a:p>
        </p:txBody>
      </p:sp>
      <p:cxnSp>
        <p:nvCxnSpPr>
          <p:cNvPr id="89" name="Straight Connector 88"/>
          <p:cNvCxnSpPr/>
          <p:nvPr/>
        </p:nvCxnSpPr>
        <p:spPr>
          <a:xfrm>
            <a:off x="7453582" y="2988894"/>
            <a:ext cx="0" cy="627985"/>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293216" y="1447224"/>
            <a:ext cx="1109296" cy="233082"/>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5221485" y="1453454"/>
            <a:ext cx="1261698" cy="215444"/>
          </a:xfrm>
          <a:prstGeom prst="rect">
            <a:avLst/>
          </a:prstGeom>
          <a:noFill/>
        </p:spPr>
        <p:txBody>
          <a:bodyPr wrap="square" rtlCol="0">
            <a:spAutoFit/>
          </a:bodyPr>
          <a:lstStyle/>
          <a:p>
            <a:pPr algn="ctr"/>
            <a:r>
              <a:rPr lang="en-US" sz="800" dirty="0" smtClean="0"/>
              <a:t>Oval Office Operations</a:t>
            </a:r>
            <a:endParaRPr lang="en-US" sz="800" dirty="0"/>
          </a:p>
        </p:txBody>
      </p:sp>
      <p:sp>
        <p:nvSpPr>
          <p:cNvPr id="93" name="Rectangle 92"/>
          <p:cNvSpPr/>
          <p:nvPr/>
        </p:nvSpPr>
        <p:spPr>
          <a:xfrm>
            <a:off x="6843564" y="1586339"/>
            <a:ext cx="830213" cy="233082"/>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6818850" y="1590894"/>
            <a:ext cx="1017585" cy="215444"/>
          </a:xfrm>
          <a:prstGeom prst="rect">
            <a:avLst/>
          </a:prstGeom>
          <a:noFill/>
        </p:spPr>
        <p:txBody>
          <a:bodyPr wrap="square" rtlCol="0">
            <a:spAutoFit/>
          </a:bodyPr>
          <a:lstStyle/>
          <a:p>
            <a:r>
              <a:rPr lang="en-US" sz="800" dirty="0" smtClean="0"/>
              <a:t>Staff Secretary</a:t>
            </a:r>
            <a:endParaRPr lang="en-US" sz="800" dirty="0"/>
          </a:p>
        </p:txBody>
      </p:sp>
      <p:sp>
        <p:nvSpPr>
          <p:cNvPr id="97" name="Rectangle 96"/>
          <p:cNvSpPr/>
          <p:nvPr/>
        </p:nvSpPr>
        <p:spPr>
          <a:xfrm>
            <a:off x="5948333" y="2101236"/>
            <a:ext cx="757753" cy="220000"/>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5901134" y="2105791"/>
            <a:ext cx="879094" cy="215444"/>
          </a:xfrm>
          <a:prstGeom prst="rect">
            <a:avLst/>
          </a:prstGeom>
          <a:noFill/>
        </p:spPr>
        <p:txBody>
          <a:bodyPr wrap="square" rtlCol="0">
            <a:spAutoFit/>
          </a:bodyPr>
          <a:lstStyle/>
          <a:p>
            <a:pPr algn="ctr"/>
            <a:r>
              <a:rPr lang="en-US" sz="800" dirty="0" smtClean="0"/>
              <a:t>Records Mgmt.</a:t>
            </a:r>
            <a:endParaRPr lang="en-US" sz="800" dirty="0"/>
          </a:p>
        </p:txBody>
      </p:sp>
      <p:sp>
        <p:nvSpPr>
          <p:cNvPr id="101" name="Rectangle 100"/>
          <p:cNvSpPr/>
          <p:nvPr/>
        </p:nvSpPr>
        <p:spPr>
          <a:xfrm>
            <a:off x="6796493" y="2095631"/>
            <a:ext cx="714545" cy="220000"/>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6719314" y="2100186"/>
            <a:ext cx="879094" cy="215444"/>
          </a:xfrm>
          <a:prstGeom prst="rect">
            <a:avLst/>
          </a:prstGeom>
          <a:noFill/>
        </p:spPr>
        <p:txBody>
          <a:bodyPr wrap="square" rtlCol="0">
            <a:spAutoFit/>
          </a:bodyPr>
          <a:lstStyle/>
          <a:p>
            <a:pPr algn="ctr"/>
            <a:r>
              <a:rPr lang="en-US" sz="800" dirty="0" smtClean="0"/>
              <a:t>Exec. Clerk</a:t>
            </a:r>
            <a:endParaRPr lang="en-US" sz="800" dirty="0"/>
          </a:p>
        </p:txBody>
      </p:sp>
      <p:sp>
        <p:nvSpPr>
          <p:cNvPr id="103" name="Rectangle 102"/>
          <p:cNvSpPr/>
          <p:nvPr/>
        </p:nvSpPr>
        <p:spPr>
          <a:xfrm>
            <a:off x="7601446" y="2102519"/>
            <a:ext cx="793108" cy="198506"/>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7530738" y="2099344"/>
            <a:ext cx="925877" cy="215444"/>
          </a:xfrm>
          <a:prstGeom prst="rect">
            <a:avLst/>
          </a:prstGeom>
          <a:noFill/>
        </p:spPr>
        <p:txBody>
          <a:bodyPr wrap="square" rtlCol="0">
            <a:spAutoFit/>
          </a:bodyPr>
          <a:lstStyle/>
          <a:p>
            <a:pPr algn="ctr"/>
            <a:r>
              <a:rPr lang="en-US" sz="800" dirty="0" smtClean="0"/>
              <a:t>Press. </a:t>
            </a:r>
            <a:r>
              <a:rPr lang="en-US" sz="800" dirty="0" err="1" smtClean="0"/>
              <a:t>Corresp</a:t>
            </a:r>
            <a:r>
              <a:rPr lang="en-US" sz="800" dirty="0" smtClean="0"/>
              <a:t>.</a:t>
            </a:r>
            <a:endParaRPr lang="en-US" sz="800" dirty="0"/>
          </a:p>
        </p:txBody>
      </p:sp>
      <p:cxnSp>
        <p:nvCxnSpPr>
          <p:cNvPr id="156" name="Straight Connector 155"/>
          <p:cNvCxnSpPr/>
          <p:nvPr/>
        </p:nvCxnSpPr>
        <p:spPr>
          <a:xfrm>
            <a:off x="6444999"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7836435"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0" y="4728002"/>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a:t>
            </a:r>
            <a:r>
              <a:rPr lang="en-US" sz="700" dirty="0" smtClean="0"/>
              <a:t>Bureau of National Affairs, White House Phone Book, July 27 1998</a:t>
            </a:r>
            <a:endParaRPr lang="en-US" sz="700" dirty="0"/>
          </a:p>
        </p:txBody>
      </p:sp>
      <p:sp>
        <p:nvSpPr>
          <p:cNvPr id="109" name="Rectangle 108"/>
          <p:cNvSpPr/>
          <p:nvPr/>
        </p:nvSpPr>
        <p:spPr>
          <a:xfrm>
            <a:off x="2841083" y="1988946"/>
            <a:ext cx="1322935" cy="233082"/>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2727029" y="1997472"/>
            <a:ext cx="1518168" cy="215444"/>
          </a:xfrm>
          <a:prstGeom prst="rect">
            <a:avLst/>
          </a:prstGeom>
          <a:noFill/>
        </p:spPr>
        <p:txBody>
          <a:bodyPr wrap="square" rtlCol="0">
            <a:spAutoFit/>
          </a:bodyPr>
          <a:lstStyle/>
          <a:p>
            <a:pPr algn="ctr"/>
            <a:r>
              <a:rPr lang="en-US" sz="800" smtClean="0"/>
              <a:t>Office of the Special Envoy</a:t>
            </a:r>
            <a:endParaRPr lang="en-US" sz="800" dirty="0"/>
          </a:p>
        </p:txBody>
      </p:sp>
      <p:cxnSp>
        <p:nvCxnSpPr>
          <p:cNvPr id="153" name="Straight Connector 152"/>
          <p:cNvCxnSpPr/>
          <p:nvPr/>
        </p:nvCxnSpPr>
        <p:spPr>
          <a:xfrm>
            <a:off x="3421499" y="1758542"/>
            <a:ext cx="1" cy="210712"/>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2794210" y="2645771"/>
            <a:ext cx="809949" cy="338554"/>
          </a:xfrm>
          <a:prstGeom prst="rect">
            <a:avLst/>
          </a:prstGeom>
          <a:noFill/>
        </p:spPr>
        <p:txBody>
          <a:bodyPr wrap="square" rtlCol="0">
            <a:spAutoFit/>
          </a:bodyPr>
          <a:lstStyle/>
          <a:p>
            <a:pPr algn="ctr"/>
            <a:r>
              <a:rPr lang="en-US" sz="800" dirty="0"/>
              <a:t>Political</a:t>
            </a:r>
          </a:p>
          <a:p>
            <a:pPr algn="ctr"/>
            <a:r>
              <a:rPr lang="en-US" sz="800" dirty="0"/>
              <a:t>Affairs</a:t>
            </a:r>
          </a:p>
        </p:txBody>
      </p:sp>
      <p:sp>
        <p:nvSpPr>
          <p:cNvPr id="11" name="TextBox 10"/>
          <p:cNvSpPr txBox="1"/>
          <p:nvPr/>
        </p:nvSpPr>
        <p:spPr>
          <a:xfrm>
            <a:off x="1549306" y="2637918"/>
            <a:ext cx="667099" cy="338554"/>
          </a:xfrm>
          <a:prstGeom prst="rect">
            <a:avLst/>
          </a:prstGeom>
          <a:noFill/>
        </p:spPr>
        <p:txBody>
          <a:bodyPr wrap="square" rtlCol="0">
            <a:spAutoFit/>
          </a:bodyPr>
          <a:lstStyle/>
          <a:p>
            <a:pPr algn="ctr"/>
            <a:r>
              <a:rPr lang="en-US" sz="800" dirty="0"/>
              <a:t>General</a:t>
            </a:r>
          </a:p>
          <a:p>
            <a:pPr algn="ctr"/>
            <a:r>
              <a:rPr lang="en-US" sz="800" dirty="0"/>
              <a:t>Counsel</a:t>
            </a:r>
          </a:p>
        </p:txBody>
      </p:sp>
      <p:sp>
        <p:nvSpPr>
          <p:cNvPr id="119" name="Rectangle 118"/>
          <p:cNvSpPr/>
          <p:nvPr/>
        </p:nvSpPr>
        <p:spPr>
          <a:xfrm>
            <a:off x="7868123" y="2634930"/>
            <a:ext cx="559239"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0" name="TextBox 119"/>
          <p:cNvSpPr txBox="1"/>
          <p:nvPr/>
        </p:nvSpPr>
        <p:spPr>
          <a:xfrm>
            <a:off x="7880983" y="2655630"/>
            <a:ext cx="546379" cy="338554"/>
          </a:xfrm>
          <a:prstGeom prst="rect">
            <a:avLst/>
          </a:prstGeom>
          <a:noFill/>
        </p:spPr>
        <p:txBody>
          <a:bodyPr wrap="square" rtlCol="0">
            <a:spAutoFit/>
          </a:bodyPr>
          <a:lstStyle/>
          <a:p>
            <a:pPr algn="ctr"/>
            <a:r>
              <a:rPr lang="en-US" sz="800" dirty="0"/>
              <a:t>Public Liaison</a:t>
            </a:r>
          </a:p>
        </p:txBody>
      </p:sp>
      <p:sp>
        <p:nvSpPr>
          <p:cNvPr id="130" name="Rectangle 129"/>
          <p:cNvSpPr/>
          <p:nvPr/>
        </p:nvSpPr>
        <p:spPr>
          <a:xfrm>
            <a:off x="455208" y="3342703"/>
            <a:ext cx="804638" cy="274176"/>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7" name="TextBox 136"/>
          <p:cNvSpPr txBox="1"/>
          <p:nvPr/>
        </p:nvSpPr>
        <p:spPr>
          <a:xfrm>
            <a:off x="410554" y="3325225"/>
            <a:ext cx="1055552" cy="338554"/>
          </a:xfrm>
          <a:prstGeom prst="rect">
            <a:avLst/>
          </a:prstGeom>
          <a:noFill/>
        </p:spPr>
        <p:txBody>
          <a:bodyPr wrap="square" rtlCol="0">
            <a:spAutoFit/>
          </a:bodyPr>
          <a:lstStyle/>
          <a:p>
            <a:r>
              <a:rPr lang="en-US" sz="800" dirty="0"/>
              <a:t>Speech-writing</a:t>
            </a:r>
          </a:p>
          <a:p>
            <a:r>
              <a:rPr lang="en-US" sz="800" dirty="0"/>
              <a:t>&amp; Research</a:t>
            </a:r>
          </a:p>
        </p:txBody>
      </p:sp>
      <p:cxnSp>
        <p:nvCxnSpPr>
          <p:cNvPr id="143" name="Straight Connector 142"/>
          <p:cNvCxnSpPr/>
          <p:nvPr/>
        </p:nvCxnSpPr>
        <p:spPr>
          <a:xfrm>
            <a:off x="455208" y="2990381"/>
            <a:ext cx="0" cy="365657"/>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485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Connector 167"/>
          <p:cNvCxnSpPr/>
          <p:nvPr/>
        </p:nvCxnSpPr>
        <p:spPr>
          <a:xfrm flipH="1">
            <a:off x="7243862" y="3200400"/>
            <a:ext cx="1489" cy="21022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4435388" y="3200400"/>
            <a:ext cx="0" cy="204205"/>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411352" y="199519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256293" y="2002674"/>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541137"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277036"/>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a:solidFill>
                  <a:schemeClr val="accent2">
                    <a:lumMod val="60000"/>
                    <a:lumOff val="40000"/>
                  </a:schemeClr>
                </a:solidFill>
                <a:effectLst/>
                <a:latin typeface="+mn-lt"/>
              </a:rPr>
              <a:t>BILL CLINTON 1998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a:effectLst/>
              </a:rPr>
              <a:t>First L</a:t>
            </a:r>
            <a:r>
              <a:rPr lang="en-US" sz="2500" dirty="0" smtClean="0">
                <a:effectLst/>
              </a:rPr>
              <a:t>ady, Vice President</a:t>
            </a:r>
            <a:r>
              <a:rPr lang="en-US" sz="2500" dirty="0">
                <a:effectLst/>
              </a:rPr>
              <a:t>, Domestic Policy </a:t>
            </a:r>
            <a:r>
              <a:rPr lang="en-US" sz="2500" dirty="0" smtClean="0">
                <a:effectLst/>
              </a:rPr>
              <a:t>Council and National </a:t>
            </a:r>
            <a:r>
              <a:rPr lang="en-US" sz="2500" dirty="0">
                <a:effectLst/>
              </a:rPr>
              <a:t>Economic Council</a:t>
            </a:r>
          </a:p>
        </p:txBody>
      </p:sp>
      <p:cxnSp>
        <p:nvCxnSpPr>
          <p:cNvPr id="6" name="Straight Connector 5"/>
          <p:cNvCxnSpPr/>
          <p:nvPr/>
        </p:nvCxnSpPr>
        <p:spPr>
          <a:xfrm>
            <a:off x="5755393" y="2002674"/>
            <a:ext cx="0" cy="1135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2116" y="1995520"/>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4484" y="1591574"/>
            <a:ext cx="0" cy="403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672715" y="1995520"/>
            <a:ext cx="5141742"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373814" y="2116946"/>
            <a:ext cx="686727"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1186737" y="2120631"/>
            <a:ext cx="1047888" cy="338554"/>
          </a:xfrm>
          <a:prstGeom prst="rect">
            <a:avLst/>
          </a:prstGeom>
          <a:noFill/>
        </p:spPr>
        <p:txBody>
          <a:bodyPr wrap="square" rtlCol="0">
            <a:spAutoFit/>
          </a:bodyPr>
          <a:lstStyle/>
          <a:p>
            <a:pPr algn="ctr"/>
            <a:r>
              <a:rPr lang="en-US" sz="800" dirty="0"/>
              <a:t>Office of the</a:t>
            </a:r>
          </a:p>
          <a:p>
            <a:pPr algn="ctr"/>
            <a:r>
              <a:rPr lang="en-US" sz="800" dirty="0"/>
              <a:t>First Lady</a:t>
            </a:r>
          </a:p>
        </p:txBody>
      </p:sp>
      <p:sp>
        <p:nvSpPr>
          <p:cNvPr id="39" name="Rectangle 38"/>
          <p:cNvSpPr/>
          <p:nvPr/>
        </p:nvSpPr>
        <p:spPr>
          <a:xfrm>
            <a:off x="2135906" y="2113197"/>
            <a:ext cx="817862"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2078895" y="2125729"/>
            <a:ext cx="874872" cy="338554"/>
          </a:xfrm>
          <a:prstGeom prst="rect">
            <a:avLst/>
          </a:prstGeom>
          <a:noFill/>
        </p:spPr>
        <p:txBody>
          <a:bodyPr wrap="square" rtlCol="0">
            <a:spAutoFit/>
          </a:bodyPr>
          <a:lstStyle/>
          <a:p>
            <a:pPr algn="ctr"/>
            <a:r>
              <a:rPr lang="en-US" sz="800" dirty="0" smtClean="0"/>
              <a:t>Office of the V.P.</a:t>
            </a:r>
            <a:endParaRPr lang="en-US" sz="800" dirty="0"/>
          </a:p>
        </p:txBody>
      </p:sp>
      <p:sp>
        <p:nvSpPr>
          <p:cNvPr id="41" name="Rectangle 40"/>
          <p:cNvSpPr/>
          <p:nvPr/>
        </p:nvSpPr>
        <p:spPr>
          <a:xfrm>
            <a:off x="3005309" y="2110978"/>
            <a:ext cx="812087"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2944084" y="2127352"/>
            <a:ext cx="917025" cy="338554"/>
          </a:xfrm>
          <a:prstGeom prst="rect">
            <a:avLst/>
          </a:prstGeom>
          <a:noFill/>
        </p:spPr>
        <p:txBody>
          <a:bodyPr wrap="square" rtlCol="0">
            <a:spAutoFit/>
          </a:bodyPr>
          <a:lstStyle/>
          <a:p>
            <a:pPr algn="ctr"/>
            <a:r>
              <a:rPr lang="en-US" sz="800"/>
              <a:t>Domestic Policy</a:t>
            </a:r>
          </a:p>
          <a:p>
            <a:pPr algn="ctr"/>
            <a:r>
              <a:rPr lang="en-US" sz="800" dirty="0"/>
              <a:t>Council</a:t>
            </a:r>
          </a:p>
        </p:txBody>
      </p:sp>
      <p:sp>
        <p:nvSpPr>
          <p:cNvPr id="43" name="Rectangle 42"/>
          <p:cNvSpPr/>
          <p:nvPr/>
        </p:nvSpPr>
        <p:spPr>
          <a:xfrm>
            <a:off x="3892761" y="2110046"/>
            <a:ext cx="1319658"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4" name="TextBox 43"/>
          <p:cNvSpPr txBox="1"/>
          <p:nvPr/>
        </p:nvSpPr>
        <p:spPr>
          <a:xfrm>
            <a:off x="3809377" y="2175461"/>
            <a:ext cx="1486426" cy="215444"/>
          </a:xfrm>
          <a:prstGeom prst="rect">
            <a:avLst/>
          </a:prstGeom>
          <a:noFill/>
        </p:spPr>
        <p:txBody>
          <a:bodyPr wrap="square" rtlCol="0">
            <a:spAutoFit/>
          </a:bodyPr>
          <a:lstStyle/>
          <a:p>
            <a:pPr algn="ctr"/>
            <a:r>
              <a:rPr lang="en-US" sz="800" dirty="0" smtClean="0"/>
              <a:t>National Economic Council</a:t>
            </a:r>
            <a:endParaRPr lang="en-US" sz="800" dirty="0"/>
          </a:p>
        </p:txBody>
      </p:sp>
      <p:sp>
        <p:nvSpPr>
          <p:cNvPr id="26" name="Rectangle 25"/>
          <p:cNvSpPr/>
          <p:nvPr/>
        </p:nvSpPr>
        <p:spPr>
          <a:xfrm>
            <a:off x="4164018" y="1553204"/>
            <a:ext cx="869301" cy="233082"/>
          </a:xfrm>
          <a:prstGeom prst="rect">
            <a:avLst/>
          </a:prstGeom>
          <a:solidFill>
            <a:schemeClr val="tx2">
              <a:lumMod val="2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7" name="TextBox 26"/>
          <p:cNvSpPr txBox="1"/>
          <p:nvPr/>
        </p:nvSpPr>
        <p:spPr>
          <a:xfrm>
            <a:off x="4139304" y="1557759"/>
            <a:ext cx="1017585" cy="246221"/>
          </a:xfrm>
          <a:prstGeom prst="rect">
            <a:avLst/>
          </a:prstGeom>
          <a:noFill/>
        </p:spPr>
        <p:txBody>
          <a:bodyPr wrap="square" rtlCol="0">
            <a:spAutoFit/>
          </a:bodyPr>
          <a:lstStyle/>
          <a:p>
            <a:r>
              <a:rPr lang="en-US" sz="1000" dirty="0" smtClean="0"/>
              <a:t>Chief of Staff</a:t>
            </a:r>
            <a:endParaRPr lang="en-US" sz="1000" dirty="0"/>
          </a:p>
        </p:txBody>
      </p:sp>
      <p:sp>
        <p:nvSpPr>
          <p:cNvPr id="85" name="Rectangle 84"/>
          <p:cNvSpPr/>
          <p:nvPr/>
        </p:nvSpPr>
        <p:spPr>
          <a:xfrm>
            <a:off x="5295803" y="2118693"/>
            <a:ext cx="933082"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5282881" y="2127352"/>
            <a:ext cx="958926" cy="338554"/>
          </a:xfrm>
          <a:prstGeom prst="rect">
            <a:avLst/>
          </a:prstGeom>
          <a:noFill/>
        </p:spPr>
        <p:txBody>
          <a:bodyPr wrap="square" rtlCol="0">
            <a:spAutoFit/>
          </a:bodyPr>
          <a:lstStyle/>
          <a:p>
            <a:pPr algn="ctr"/>
            <a:r>
              <a:rPr lang="en-US" sz="800" dirty="0"/>
              <a:t>National Drug</a:t>
            </a:r>
          </a:p>
          <a:p>
            <a:pPr algn="ctr"/>
            <a:r>
              <a:rPr lang="en-US" sz="800" dirty="0"/>
              <a:t>Control</a:t>
            </a:r>
          </a:p>
        </p:txBody>
      </p:sp>
      <p:cxnSp>
        <p:nvCxnSpPr>
          <p:cNvPr id="105" name="Straight Connector 104"/>
          <p:cNvCxnSpPr/>
          <p:nvPr/>
        </p:nvCxnSpPr>
        <p:spPr>
          <a:xfrm>
            <a:off x="2488696" y="2475400"/>
            <a:ext cx="0" cy="929205"/>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945114" y="3503161"/>
            <a:ext cx="800577" cy="338554"/>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924997" y="3503356"/>
            <a:ext cx="832971" cy="338554"/>
          </a:xfrm>
          <a:prstGeom prst="rect">
            <a:avLst/>
          </a:prstGeom>
          <a:noFill/>
        </p:spPr>
        <p:txBody>
          <a:bodyPr wrap="square" rtlCol="0">
            <a:spAutoFit/>
          </a:bodyPr>
          <a:lstStyle/>
          <a:p>
            <a:pPr algn="ctr"/>
            <a:r>
              <a:rPr lang="en-US" sz="800" dirty="0" smtClean="0"/>
              <a:t>Chief of Staff &amp; Admin</a:t>
            </a:r>
            <a:endParaRPr lang="en-US" sz="800" dirty="0"/>
          </a:p>
        </p:txBody>
      </p:sp>
      <p:sp>
        <p:nvSpPr>
          <p:cNvPr id="111" name="Rectangle 110"/>
          <p:cNvSpPr/>
          <p:nvPr/>
        </p:nvSpPr>
        <p:spPr>
          <a:xfrm>
            <a:off x="2764533" y="3505653"/>
            <a:ext cx="1120928" cy="336062"/>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2" name="TextBox 111"/>
          <p:cNvSpPr txBox="1"/>
          <p:nvPr/>
        </p:nvSpPr>
        <p:spPr>
          <a:xfrm>
            <a:off x="2828519" y="3569248"/>
            <a:ext cx="1056942" cy="215444"/>
          </a:xfrm>
          <a:prstGeom prst="rect">
            <a:avLst/>
          </a:prstGeom>
          <a:noFill/>
        </p:spPr>
        <p:txBody>
          <a:bodyPr wrap="square" rtlCol="0">
            <a:spAutoFit/>
          </a:bodyPr>
          <a:lstStyle/>
          <a:p>
            <a:r>
              <a:rPr lang="en-US" sz="800" smtClean="0"/>
              <a:t>Communications</a:t>
            </a:r>
            <a:endParaRPr lang="en-US" sz="800" dirty="0"/>
          </a:p>
        </p:txBody>
      </p:sp>
      <p:sp>
        <p:nvSpPr>
          <p:cNvPr id="113" name="Rectangle 112"/>
          <p:cNvSpPr/>
          <p:nvPr/>
        </p:nvSpPr>
        <p:spPr>
          <a:xfrm>
            <a:off x="185984" y="3506648"/>
            <a:ext cx="678087" cy="335068"/>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4" name="TextBox 113"/>
          <p:cNvSpPr txBox="1"/>
          <p:nvPr/>
        </p:nvSpPr>
        <p:spPr>
          <a:xfrm>
            <a:off x="42631" y="3503161"/>
            <a:ext cx="972647" cy="338554"/>
          </a:xfrm>
          <a:prstGeom prst="rect">
            <a:avLst/>
          </a:prstGeom>
          <a:noFill/>
        </p:spPr>
        <p:txBody>
          <a:bodyPr wrap="square" rtlCol="0">
            <a:spAutoFit/>
          </a:bodyPr>
          <a:lstStyle/>
          <a:p>
            <a:pPr algn="ctr"/>
            <a:r>
              <a:rPr lang="en-US" sz="800" dirty="0" smtClean="0"/>
              <a:t>Office of Mrs. Gore</a:t>
            </a:r>
            <a:endParaRPr lang="en-US" sz="800" dirty="0"/>
          </a:p>
        </p:txBody>
      </p:sp>
      <p:cxnSp>
        <p:nvCxnSpPr>
          <p:cNvPr id="116" name="Straight Connector 115"/>
          <p:cNvCxnSpPr/>
          <p:nvPr/>
        </p:nvCxnSpPr>
        <p:spPr>
          <a:xfrm>
            <a:off x="502388" y="3404605"/>
            <a:ext cx="7689941"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02388"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349881" y="3404605"/>
            <a:ext cx="0" cy="105241"/>
          </a:xfrm>
          <a:prstGeom prst="line">
            <a:avLst/>
          </a:prstGeom>
          <a:ln>
            <a:solidFill>
              <a:schemeClr val="accent5">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1824457" y="3503161"/>
            <a:ext cx="862414" cy="338554"/>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4" name="TextBox 123"/>
          <p:cNvSpPr txBox="1"/>
          <p:nvPr/>
        </p:nvSpPr>
        <p:spPr>
          <a:xfrm>
            <a:off x="1774766" y="3503356"/>
            <a:ext cx="989941" cy="338554"/>
          </a:xfrm>
          <a:prstGeom prst="rect">
            <a:avLst/>
          </a:prstGeom>
          <a:noFill/>
        </p:spPr>
        <p:txBody>
          <a:bodyPr wrap="square" rtlCol="0">
            <a:spAutoFit/>
          </a:bodyPr>
          <a:lstStyle/>
          <a:p>
            <a:pPr algn="ctr"/>
            <a:r>
              <a:rPr lang="en-US" sz="800" dirty="0" smtClean="0"/>
              <a:t>Scheduling &amp; Advance</a:t>
            </a:r>
          </a:p>
        </p:txBody>
      </p:sp>
      <p:cxnSp>
        <p:nvCxnSpPr>
          <p:cNvPr id="125" name="Straight Connector 124"/>
          <p:cNvCxnSpPr/>
          <p:nvPr/>
        </p:nvCxnSpPr>
        <p:spPr>
          <a:xfrm>
            <a:off x="2255664" y="3404605"/>
            <a:ext cx="0" cy="10524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310862" y="3404605"/>
            <a:ext cx="0" cy="10524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3959808" y="3506094"/>
            <a:ext cx="818490" cy="335357"/>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1" name="TextBox 130"/>
          <p:cNvSpPr txBox="1"/>
          <p:nvPr/>
        </p:nvSpPr>
        <p:spPr>
          <a:xfrm>
            <a:off x="3902259" y="3580587"/>
            <a:ext cx="972647" cy="215444"/>
          </a:xfrm>
          <a:prstGeom prst="rect">
            <a:avLst/>
          </a:prstGeom>
          <a:noFill/>
        </p:spPr>
        <p:txBody>
          <a:bodyPr wrap="square" rtlCol="0">
            <a:spAutoFit/>
          </a:bodyPr>
          <a:lstStyle/>
          <a:p>
            <a:r>
              <a:rPr lang="en-US" sz="800" dirty="0" smtClean="0"/>
              <a:t>Correspondence</a:t>
            </a:r>
            <a:endParaRPr lang="en-US" sz="800" dirty="0"/>
          </a:p>
        </p:txBody>
      </p:sp>
      <p:sp>
        <p:nvSpPr>
          <p:cNvPr id="144" name="Rectangle 143"/>
          <p:cNvSpPr/>
          <p:nvPr/>
        </p:nvSpPr>
        <p:spPr>
          <a:xfrm>
            <a:off x="4064929" y="3027798"/>
            <a:ext cx="868029" cy="212706"/>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5" name="TextBox 144"/>
          <p:cNvSpPr txBox="1"/>
          <p:nvPr/>
        </p:nvSpPr>
        <p:spPr>
          <a:xfrm>
            <a:off x="4019087" y="3025059"/>
            <a:ext cx="1014232" cy="215444"/>
          </a:xfrm>
          <a:prstGeom prst="rect">
            <a:avLst/>
          </a:prstGeom>
          <a:noFill/>
        </p:spPr>
        <p:txBody>
          <a:bodyPr wrap="square" rtlCol="0">
            <a:spAutoFit/>
          </a:bodyPr>
          <a:lstStyle/>
          <a:p>
            <a:r>
              <a:rPr lang="en-US" sz="800" dirty="0" smtClean="0"/>
              <a:t>Domestic Policy</a:t>
            </a:r>
            <a:endParaRPr lang="en-US" sz="800" dirty="0"/>
          </a:p>
        </p:txBody>
      </p:sp>
      <p:sp>
        <p:nvSpPr>
          <p:cNvPr id="146" name="Rectangle 145"/>
          <p:cNvSpPr/>
          <p:nvPr/>
        </p:nvSpPr>
        <p:spPr>
          <a:xfrm>
            <a:off x="5005929" y="3027798"/>
            <a:ext cx="868029" cy="212706"/>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7" name="TextBox 146"/>
          <p:cNvSpPr txBox="1"/>
          <p:nvPr/>
        </p:nvSpPr>
        <p:spPr>
          <a:xfrm>
            <a:off x="4988103" y="3025059"/>
            <a:ext cx="1014232" cy="215444"/>
          </a:xfrm>
          <a:prstGeom prst="rect">
            <a:avLst/>
          </a:prstGeom>
          <a:noFill/>
        </p:spPr>
        <p:txBody>
          <a:bodyPr wrap="square" rtlCol="0">
            <a:spAutoFit/>
          </a:bodyPr>
          <a:lstStyle/>
          <a:p>
            <a:r>
              <a:rPr lang="en-US" sz="800" dirty="0" smtClean="0"/>
              <a:t>Legal Counsel</a:t>
            </a:r>
            <a:endParaRPr lang="en-US" sz="800" dirty="0"/>
          </a:p>
        </p:txBody>
      </p:sp>
      <p:sp>
        <p:nvSpPr>
          <p:cNvPr id="149" name="Rectangle 148"/>
          <p:cNvSpPr/>
          <p:nvPr/>
        </p:nvSpPr>
        <p:spPr>
          <a:xfrm>
            <a:off x="5965886" y="3027798"/>
            <a:ext cx="959623" cy="212706"/>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2" name="Rectangle 161"/>
          <p:cNvSpPr/>
          <p:nvPr/>
        </p:nvSpPr>
        <p:spPr>
          <a:xfrm>
            <a:off x="7000711" y="2966224"/>
            <a:ext cx="1006109" cy="274280"/>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65" name="Straight Connector 164"/>
          <p:cNvCxnSpPr/>
          <p:nvPr/>
        </p:nvCxnSpPr>
        <p:spPr>
          <a:xfrm>
            <a:off x="8192329" y="3170583"/>
            <a:ext cx="0" cy="234022"/>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5282881" y="3240503"/>
            <a:ext cx="0" cy="164102"/>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6188664" y="3240503"/>
            <a:ext cx="0" cy="17012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5922663" y="3025059"/>
            <a:ext cx="1209409" cy="215444"/>
          </a:xfrm>
          <a:prstGeom prst="rect">
            <a:avLst/>
          </a:prstGeom>
          <a:noFill/>
        </p:spPr>
        <p:txBody>
          <a:bodyPr wrap="square" rtlCol="0">
            <a:spAutoFit/>
          </a:bodyPr>
          <a:lstStyle/>
          <a:p>
            <a:r>
              <a:rPr lang="en-US" sz="800" dirty="0" smtClean="0"/>
              <a:t>Legislative Affairs</a:t>
            </a:r>
            <a:endParaRPr lang="en-US" sz="800" dirty="0"/>
          </a:p>
        </p:txBody>
      </p:sp>
      <p:sp>
        <p:nvSpPr>
          <p:cNvPr id="170" name="TextBox 169"/>
          <p:cNvSpPr txBox="1"/>
          <p:nvPr/>
        </p:nvSpPr>
        <p:spPr>
          <a:xfrm>
            <a:off x="6955269" y="2929914"/>
            <a:ext cx="1297014" cy="338554"/>
          </a:xfrm>
          <a:prstGeom prst="rect">
            <a:avLst/>
          </a:prstGeom>
          <a:noFill/>
        </p:spPr>
        <p:txBody>
          <a:bodyPr wrap="square" rtlCol="0">
            <a:spAutoFit/>
          </a:bodyPr>
          <a:lstStyle/>
          <a:p>
            <a:r>
              <a:rPr lang="en-US" sz="800" dirty="0" smtClean="0"/>
              <a:t>Natl. Partnership for Reinventing Gov’t</a:t>
            </a:r>
            <a:endParaRPr lang="en-US" sz="800" dirty="0"/>
          </a:p>
        </p:txBody>
      </p:sp>
      <p:sp>
        <p:nvSpPr>
          <p:cNvPr id="172" name="Rectangle 171"/>
          <p:cNvSpPr/>
          <p:nvPr/>
        </p:nvSpPr>
        <p:spPr>
          <a:xfrm>
            <a:off x="8077740" y="3027798"/>
            <a:ext cx="820886" cy="212706"/>
          </a:xfrm>
          <a:prstGeom prst="rect">
            <a:avLst/>
          </a:prstGeom>
          <a:solidFill>
            <a:schemeClr val="tx2">
              <a:lumMod val="25000"/>
            </a:schemeClr>
          </a:solidFill>
          <a:ln w="190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3" name="TextBox 172"/>
          <p:cNvSpPr txBox="1"/>
          <p:nvPr/>
        </p:nvSpPr>
        <p:spPr>
          <a:xfrm>
            <a:off x="8012509" y="3025059"/>
            <a:ext cx="1009134" cy="215444"/>
          </a:xfrm>
          <a:prstGeom prst="rect">
            <a:avLst/>
          </a:prstGeom>
          <a:noFill/>
        </p:spPr>
        <p:txBody>
          <a:bodyPr wrap="square" rtlCol="0">
            <a:spAutoFit/>
          </a:bodyPr>
          <a:lstStyle/>
          <a:p>
            <a:r>
              <a:rPr lang="en-US" sz="800" smtClean="0"/>
              <a:t>National Security</a:t>
            </a:r>
            <a:endParaRPr lang="en-US" sz="800" dirty="0"/>
          </a:p>
        </p:txBody>
      </p:sp>
      <p:sp>
        <p:nvSpPr>
          <p:cNvPr id="204" name="TextBox 203"/>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The Capital Source, National Journal, Fall 1998</a:t>
            </a:r>
          </a:p>
        </p:txBody>
      </p:sp>
      <p:sp>
        <p:nvSpPr>
          <p:cNvPr id="90" name="Rectangle 89"/>
          <p:cNvSpPr/>
          <p:nvPr/>
        </p:nvSpPr>
        <p:spPr>
          <a:xfrm>
            <a:off x="6312269" y="2118693"/>
            <a:ext cx="933082" cy="347213"/>
          </a:xfrm>
          <a:prstGeom prst="rect">
            <a:avLst/>
          </a:prstGeom>
          <a:solidFill>
            <a:schemeClr val="tx2">
              <a:lumMod val="25000"/>
            </a:schemeClr>
          </a:solidFill>
          <a:ln w="190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2" name="TextBox 91"/>
          <p:cNvSpPr txBox="1"/>
          <p:nvPr/>
        </p:nvSpPr>
        <p:spPr>
          <a:xfrm>
            <a:off x="6299347" y="2127352"/>
            <a:ext cx="958926" cy="338554"/>
          </a:xfrm>
          <a:prstGeom prst="rect">
            <a:avLst/>
          </a:prstGeom>
          <a:noFill/>
        </p:spPr>
        <p:txBody>
          <a:bodyPr wrap="square" rtlCol="0">
            <a:spAutoFit/>
          </a:bodyPr>
          <a:lstStyle/>
          <a:p>
            <a:pPr algn="ctr"/>
            <a:r>
              <a:rPr lang="en-US" sz="800" dirty="0" smtClean="0"/>
              <a:t>Science &amp; Tech Policy</a:t>
            </a:r>
            <a:endParaRPr lang="en-US" sz="800" dirty="0"/>
          </a:p>
        </p:txBody>
      </p:sp>
      <p:cxnSp>
        <p:nvCxnSpPr>
          <p:cNvPr id="93" name="Straight Connector 92"/>
          <p:cNvCxnSpPr/>
          <p:nvPr/>
        </p:nvCxnSpPr>
        <p:spPr>
          <a:xfrm>
            <a:off x="6814457" y="2002674"/>
            <a:ext cx="0" cy="1135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228575" y="3404605"/>
            <a:ext cx="0" cy="10524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185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 name="Straight Connector 134"/>
          <p:cNvCxnSpPr/>
          <p:nvPr/>
        </p:nvCxnSpPr>
        <p:spPr>
          <a:xfrm>
            <a:off x="7748051"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668104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53713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47471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57451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706825"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88528"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1">
                    <a:lumMod val="60000"/>
                    <a:lumOff val="40000"/>
                  </a:schemeClr>
                </a:solidFill>
                <a:effectLst/>
                <a:latin typeface="+mn-lt"/>
              </a:rPr>
              <a:t> </a:t>
            </a:r>
            <a:r>
              <a:rPr lang="en-US" sz="1400" b="1" dirty="0">
                <a:solidFill>
                  <a:schemeClr val="accent1">
                    <a:lumMod val="60000"/>
                    <a:lumOff val="40000"/>
                  </a:schemeClr>
                </a:solidFill>
                <a:effectLst/>
                <a:latin typeface="+mn-lt"/>
              </a:rPr>
              <a:t>BILL CLINTON 1998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8071037" y="26121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133678"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042061"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57195"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684142"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782998"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64320"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98981"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72452" y="1521269"/>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298981" y="2617312"/>
            <a:ext cx="677205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018132" y="2750496"/>
            <a:ext cx="419161" cy="345055"/>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3" name="Rectangle 22"/>
          <p:cNvSpPr/>
          <p:nvPr/>
        </p:nvSpPr>
        <p:spPr>
          <a:xfrm>
            <a:off x="3919460" y="1500339"/>
            <a:ext cx="1536701" cy="233082"/>
          </a:xfrm>
          <a:prstGeom prst="rect">
            <a:avLst/>
          </a:prstGeom>
          <a:solidFill>
            <a:schemeClr val="tx2">
              <a:lumMod val="25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4" name="TextBox 23"/>
          <p:cNvSpPr txBox="1"/>
          <p:nvPr/>
        </p:nvSpPr>
        <p:spPr>
          <a:xfrm>
            <a:off x="3902767" y="1492487"/>
            <a:ext cx="1737450"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957963" y="2775785"/>
            <a:ext cx="528756" cy="338554"/>
          </a:xfrm>
          <a:prstGeom prst="rect">
            <a:avLst/>
          </a:prstGeom>
          <a:noFill/>
        </p:spPr>
        <p:txBody>
          <a:bodyPr wrap="square" rtlCol="0">
            <a:spAutoFit/>
          </a:bodyPr>
          <a:lstStyle/>
          <a:p>
            <a:pPr algn="ctr"/>
            <a:r>
              <a:rPr lang="en-US" sz="800" dirty="0" smtClean="0"/>
              <a:t>African Affairs</a:t>
            </a:r>
            <a:endParaRPr lang="en-US" sz="800" dirty="0"/>
          </a:p>
        </p:txBody>
      </p:sp>
      <p:sp>
        <p:nvSpPr>
          <p:cNvPr id="29" name="Rectangle 28"/>
          <p:cNvSpPr/>
          <p:nvPr/>
        </p:nvSpPr>
        <p:spPr>
          <a:xfrm>
            <a:off x="1544131" y="2750496"/>
            <a:ext cx="654107"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1403118" y="2834682"/>
            <a:ext cx="910489" cy="215444"/>
          </a:xfrm>
          <a:prstGeom prst="rect">
            <a:avLst/>
          </a:prstGeom>
          <a:noFill/>
        </p:spPr>
        <p:txBody>
          <a:bodyPr wrap="square" rtlCol="0">
            <a:spAutoFit/>
          </a:bodyPr>
          <a:lstStyle/>
          <a:p>
            <a:pPr algn="ctr"/>
            <a:r>
              <a:rPr lang="en-US" sz="800" dirty="0" smtClean="0"/>
              <a:t>Asian Affairs</a:t>
            </a:r>
            <a:endParaRPr lang="en-US" sz="800" dirty="0"/>
          </a:p>
        </p:txBody>
      </p:sp>
      <p:sp>
        <p:nvSpPr>
          <p:cNvPr id="31" name="Rectangle 30"/>
          <p:cNvSpPr/>
          <p:nvPr/>
        </p:nvSpPr>
        <p:spPr>
          <a:xfrm>
            <a:off x="2290556" y="2750496"/>
            <a:ext cx="868538"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2" name="TextBox 31"/>
          <p:cNvSpPr txBox="1"/>
          <p:nvPr/>
        </p:nvSpPr>
        <p:spPr>
          <a:xfrm>
            <a:off x="2215888" y="2772998"/>
            <a:ext cx="1027585" cy="338554"/>
          </a:xfrm>
          <a:prstGeom prst="rect">
            <a:avLst/>
          </a:prstGeom>
          <a:noFill/>
        </p:spPr>
        <p:txBody>
          <a:bodyPr wrap="square" rtlCol="0">
            <a:spAutoFit/>
          </a:bodyPr>
          <a:lstStyle/>
          <a:p>
            <a:pPr algn="ctr"/>
            <a:r>
              <a:rPr lang="en-US" sz="800" dirty="0" smtClean="0"/>
              <a:t>Central </a:t>
            </a:r>
            <a:r>
              <a:rPr lang="en-US" sz="800" smtClean="0"/>
              <a:t>&amp; Eastern European</a:t>
            </a:r>
            <a:endParaRPr lang="en-US" sz="800" dirty="0"/>
          </a:p>
        </p:txBody>
      </p:sp>
      <p:sp>
        <p:nvSpPr>
          <p:cNvPr id="33" name="Rectangle 32"/>
          <p:cNvSpPr/>
          <p:nvPr/>
        </p:nvSpPr>
        <p:spPr>
          <a:xfrm>
            <a:off x="3251602" y="2750496"/>
            <a:ext cx="857650" cy="345055"/>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4" name="TextBox 33"/>
          <p:cNvSpPr txBox="1"/>
          <p:nvPr/>
        </p:nvSpPr>
        <p:spPr>
          <a:xfrm>
            <a:off x="3184292" y="2760368"/>
            <a:ext cx="1010382" cy="338554"/>
          </a:xfrm>
          <a:prstGeom prst="rect">
            <a:avLst/>
          </a:prstGeom>
          <a:noFill/>
        </p:spPr>
        <p:txBody>
          <a:bodyPr wrap="square" rtlCol="0">
            <a:spAutoFit/>
          </a:bodyPr>
          <a:lstStyle/>
          <a:p>
            <a:pPr algn="ctr"/>
            <a:r>
              <a:rPr lang="en-US" sz="800" dirty="0"/>
              <a:t>Defense Policy &amp;</a:t>
            </a:r>
          </a:p>
          <a:p>
            <a:pPr algn="ctr"/>
            <a:r>
              <a:rPr lang="en-US" sz="800" dirty="0"/>
              <a:t>Arms Control</a:t>
            </a:r>
          </a:p>
        </p:txBody>
      </p:sp>
      <p:sp>
        <p:nvSpPr>
          <p:cNvPr id="35" name="Rectangle 34"/>
          <p:cNvSpPr/>
          <p:nvPr/>
        </p:nvSpPr>
        <p:spPr>
          <a:xfrm>
            <a:off x="4204289" y="2750496"/>
            <a:ext cx="1156236"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4096452" y="2760368"/>
            <a:ext cx="1321485" cy="338554"/>
          </a:xfrm>
          <a:prstGeom prst="rect">
            <a:avLst/>
          </a:prstGeom>
          <a:noFill/>
        </p:spPr>
        <p:txBody>
          <a:bodyPr wrap="square" rtlCol="0">
            <a:spAutoFit/>
          </a:bodyPr>
          <a:lstStyle/>
          <a:p>
            <a:pPr algn="ctr"/>
            <a:r>
              <a:rPr lang="en-US" sz="800" dirty="0"/>
              <a:t>Multilateral &amp;</a:t>
            </a:r>
          </a:p>
          <a:p>
            <a:pPr algn="ctr"/>
            <a:r>
              <a:rPr lang="en-US" sz="800" dirty="0"/>
              <a:t>Humanitarian Affairs</a:t>
            </a:r>
          </a:p>
        </p:txBody>
      </p:sp>
      <p:sp>
        <p:nvSpPr>
          <p:cNvPr id="37" name="Rectangle 36"/>
          <p:cNvSpPr/>
          <p:nvPr/>
        </p:nvSpPr>
        <p:spPr>
          <a:xfrm>
            <a:off x="5512198" y="2739063"/>
            <a:ext cx="982882"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5419043" y="2813520"/>
            <a:ext cx="1144426" cy="215444"/>
          </a:xfrm>
          <a:prstGeom prst="rect">
            <a:avLst/>
          </a:prstGeom>
          <a:noFill/>
        </p:spPr>
        <p:txBody>
          <a:bodyPr wrap="square" rtlCol="0">
            <a:spAutoFit/>
          </a:bodyPr>
          <a:lstStyle/>
          <a:p>
            <a:pPr algn="ctr"/>
            <a:r>
              <a:rPr lang="en-US" sz="800" dirty="0"/>
              <a:t>European Affairs</a:t>
            </a:r>
          </a:p>
        </p:txBody>
      </p:sp>
      <p:sp>
        <p:nvSpPr>
          <p:cNvPr id="39" name="Rectangle 38"/>
          <p:cNvSpPr/>
          <p:nvPr/>
        </p:nvSpPr>
        <p:spPr>
          <a:xfrm>
            <a:off x="6603716" y="2750496"/>
            <a:ext cx="1004382"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6532460" y="2779457"/>
            <a:ext cx="1144426" cy="338554"/>
          </a:xfrm>
          <a:prstGeom prst="rect">
            <a:avLst/>
          </a:prstGeom>
          <a:noFill/>
        </p:spPr>
        <p:txBody>
          <a:bodyPr wrap="square" rtlCol="0">
            <a:spAutoFit/>
          </a:bodyPr>
          <a:lstStyle/>
          <a:p>
            <a:pPr algn="ctr"/>
            <a:r>
              <a:rPr lang="en-US" sz="800"/>
              <a:t>Transnational Threats</a:t>
            </a:r>
            <a:endParaRPr lang="en-US" sz="800" dirty="0"/>
          </a:p>
        </p:txBody>
      </p:sp>
      <p:sp>
        <p:nvSpPr>
          <p:cNvPr id="41" name="Rectangle 40"/>
          <p:cNvSpPr/>
          <p:nvPr/>
        </p:nvSpPr>
        <p:spPr>
          <a:xfrm>
            <a:off x="7685460" y="2756997"/>
            <a:ext cx="771154" cy="347213"/>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7647483" y="2785879"/>
            <a:ext cx="890601" cy="338554"/>
          </a:xfrm>
          <a:prstGeom prst="rect">
            <a:avLst/>
          </a:prstGeom>
          <a:noFill/>
        </p:spPr>
        <p:txBody>
          <a:bodyPr wrap="square" rtlCol="0">
            <a:spAutoFit/>
          </a:bodyPr>
          <a:lstStyle/>
          <a:p>
            <a:pPr algn="ctr"/>
            <a:r>
              <a:rPr lang="en-US" sz="800"/>
              <a:t>Intelligence Programs</a:t>
            </a:r>
            <a:endParaRPr lang="en-US" sz="800" dirty="0"/>
          </a:p>
        </p:txBody>
      </p:sp>
      <p:sp>
        <p:nvSpPr>
          <p:cNvPr id="106" name="Rectangle 105"/>
          <p:cNvSpPr/>
          <p:nvPr/>
        </p:nvSpPr>
        <p:spPr>
          <a:xfrm>
            <a:off x="1504877" y="3427391"/>
            <a:ext cx="790327" cy="420041"/>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7" name="TextBox 106"/>
          <p:cNvSpPr txBox="1"/>
          <p:nvPr/>
        </p:nvSpPr>
        <p:spPr>
          <a:xfrm>
            <a:off x="1438413" y="3483312"/>
            <a:ext cx="935187" cy="338554"/>
          </a:xfrm>
          <a:prstGeom prst="rect">
            <a:avLst/>
          </a:prstGeom>
          <a:noFill/>
        </p:spPr>
        <p:txBody>
          <a:bodyPr wrap="square" rtlCol="0">
            <a:spAutoFit/>
          </a:bodyPr>
          <a:lstStyle/>
          <a:p>
            <a:pPr algn="ctr"/>
            <a:r>
              <a:rPr lang="en-US" sz="800" dirty="0"/>
              <a:t>Inter-American</a:t>
            </a:r>
          </a:p>
          <a:p>
            <a:pPr algn="ctr"/>
            <a:r>
              <a:rPr lang="en-US" sz="800" dirty="0"/>
              <a:t>Affairs</a:t>
            </a:r>
          </a:p>
        </p:txBody>
      </p:sp>
      <p:sp>
        <p:nvSpPr>
          <p:cNvPr id="108" name="Rectangle 107"/>
          <p:cNvSpPr/>
          <p:nvPr/>
        </p:nvSpPr>
        <p:spPr>
          <a:xfrm>
            <a:off x="2372566" y="3427391"/>
            <a:ext cx="663954" cy="424558"/>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2245997" y="3467216"/>
            <a:ext cx="910489" cy="338554"/>
          </a:xfrm>
          <a:prstGeom prst="rect">
            <a:avLst/>
          </a:prstGeom>
          <a:noFill/>
        </p:spPr>
        <p:txBody>
          <a:bodyPr wrap="square" rtlCol="0">
            <a:spAutoFit/>
          </a:bodyPr>
          <a:lstStyle/>
          <a:p>
            <a:pPr algn="ctr"/>
            <a:r>
              <a:rPr lang="en-US" sz="800"/>
              <a:t>Legislative Affairs</a:t>
            </a:r>
            <a:endParaRPr lang="en-US" sz="800" dirty="0"/>
          </a:p>
        </p:txBody>
      </p:sp>
      <p:sp>
        <p:nvSpPr>
          <p:cNvPr id="110" name="Rectangle 109"/>
          <p:cNvSpPr/>
          <p:nvPr/>
        </p:nvSpPr>
        <p:spPr>
          <a:xfrm>
            <a:off x="3113882" y="3427391"/>
            <a:ext cx="901144" cy="424558"/>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1" name="TextBox 110"/>
          <p:cNvSpPr txBox="1"/>
          <p:nvPr/>
        </p:nvSpPr>
        <p:spPr>
          <a:xfrm>
            <a:off x="3023139" y="3477609"/>
            <a:ext cx="1082629" cy="338554"/>
          </a:xfrm>
          <a:prstGeom prst="rect">
            <a:avLst/>
          </a:prstGeom>
          <a:noFill/>
        </p:spPr>
        <p:txBody>
          <a:bodyPr wrap="square" rtlCol="0">
            <a:spAutoFit/>
          </a:bodyPr>
          <a:lstStyle/>
          <a:p>
            <a:pPr algn="ctr"/>
            <a:r>
              <a:rPr lang="en-US" sz="800" dirty="0"/>
              <a:t>Near East &amp; South</a:t>
            </a:r>
          </a:p>
          <a:p>
            <a:pPr algn="ctr"/>
            <a:r>
              <a:rPr lang="en-US" sz="800" dirty="0"/>
              <a:t>Asian Affairs</a:t>
            </a:r>
          </a:p>
        </p:txBody>
      </p:sp>
      <p:sp>
        <p:nvSpPr>
          <p:cNvPr id="112" name="Rectangle 111"/>
          <p:cNvSpPr/>
          <p:nvPr/>
        </p:nvSpPr>
        <p:spPr>
          <a:xfrm>
            <a:off x="4092388" y="3427391"/>
            <a:ext cx="881069" cy="420041"/>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3" name="TextBox 112"/>
          <p:cNvSpPr txBox="1"/>
          <p:nvPr/>
        </p:nvSpPr>
        <p:spPr>
          <a:xfrm>
            <a:off x="3963706" y="3468830"/>
            <a:ext cx="1120184" cy="338554"/>
          </a:xfrm>
          <a:prstGeom prst="rect">
            <a:avLst/>
          </a:prstGeom>
          <a:noFill/>
        </p:spPr>
        <p:txBody>
          <a:bodyPr wrap="square" rtlCol="0">
            <a:spAutoFit/>
          </a:bodyPr>
          <a:lstStyle/>
          <a:p>
            <a:pPr algn="ctr"/>
            <a:r>
              <a:rPr lang="en-US" sz="800" dirty="0"/>
              <a:t>Nonproliferation</a:t>
            </a:r>
          </a:p>
          <a:p>
            <a:pPr algn="ctr"/>
            <a:r>
              <a:rPr lang="en-US" sz="800" dirty="0"/>
              <a:t>&amp; Exports Control</a:t>
            </a:r>
          </a:p>
        </p:txBody>
      </p:sp>
      <p:sp>
        <p:nvSpPr>
          <p:cNvPr id="114" name="Rectangle 113"/>
          <p:cNvSpPr/>
          <p:nvPr/>
        </p:nvSpPr>
        <p:spPr>
          <a:xfrm>
            <a:off x="5082031" y="3427391"/>
            <a:ext cx="932289" cy="420041"/>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5" name="TextBox 114"/>
          <p:cNvSpPr txBox="1"/>
          <p:nvPr/>
        </p:nvSpPr>
        <p:spPr>
          <a:xfrm>
            <a:off x="4902227" y="3535875"/>
            <a:ext cx="1321485" cy="215444"/>
          </a:xfrm>
          <a:prstGeom prst="rect">
            <a:avLst/>
          </a:prstGeom>
          <a:noFill/>
        </p:spPr>
        <p:txBody>
          <a:bodyPr wrap="square" rtlCol="0">
            <a:spAutoFit/>
          </a:bodyPr>
          <a:lstStyle/>
          <a:p>
            <a:pPr algn="ctr"/>
            <a:r>
              <a:rPr lang="en-US" sz="800" dirty="0"/>
              <a:t>Public Affairs</a:t>
            </a:r>
          </a:p>
        </p:txBody>
      </p:sp>
      <p:sp>
        <p:nvSpPr>
          <p:cNvPr id="116" name="Rectangle 115"/>
          <p:cNvSpPr/>
          <p:nvPr/>
        </p:nvSpPr>
        <p:spPr>
          <a:xfrm>
            <a:off x="6150895" y="3427391"/>
            <a:ext cx="1004382" cy="420041"/>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7" name="TextBox 116"/>
          <p:cNvSpPr txBox="1"/>
          <p:nvPr/>
        </p:nvSpPr>
        <p:spPr>
          <a:xfrm>
            <a:off x="6166911" y="3490516"/>
            <a:ext cx="1144426" cy="338554"/>
          </a:xfrm>
          <a:prstGeom prst="rect">
            <a:avLst/>
          </a:prstGeom>
          <a:noFill/>
        </p:spPr>
        <p:txBody>
          <a:bodyPr wrap="square" rtlCol="0">
            <a:spAutoFit/>
          </a:bodyPr>
          <a:lstStyle/>
          <a:p>
            <a:r>
              <a:rPr lang="en-US" sz="800" dirty="0"/>
              <a:t>Russian Ukrainian</a:t>
            </a:r>
          </a:p>
          <a:p>
            <a:r>
              <a:rPr lang="en-US" sz="800" dirty="0" smtClean="0"/>
              <a:t>&amp; </a:t>
            </a:r>
            <a:r>
              <a:rPr lang="en-US" sz="800" dirty="0"/>
              <a:t>Eurasian Affairs</a:t>
            </a:r>
          </a:p>
        </p:txBody>
      </p:sp>
      <p:sp>
        <p:nvSpPr>
          <p:cNvPr id="118" name="Rectangle 117"/>
          <p:cNvSpPr/>
          <p:nvPr/>
        </p:nvSpPr>
        <p:spPr>
          <a:xfrm>
            <a:off x="7232639" y="3427391"/>
            <a:ext cx="1004382" cy="420041"/>
          </a:xfrm>
          <a:prstGeom prst="rect">
            <a:avLst/>
          </a:prstGeom>
          <a:solidFill>
            <a:schemeClr val="tx2">
              <a:lumMod val="25000"/>
            </a:schemeClr>
          </a:solidFill>
          <a:ln w="190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9" name="TextBox 118"/>
          <p:cNvSpPr txBox="1"/>
          <p:nvPr/>
        </p:nvSpPr>
        <p:spPr>
          <a:xfrm>
            <a:off x="7162617" y="3479223"/>
            <a:ext cx="1144426" cy="338554"/>
          </a:xfrm>
          <a:prstGeom prst="rect">
            <a:avLst/>
          </a:prstGeom>
          <a:noFill/>
        </p:spPr>
        <p:txBody>
          <a:bodyPr wrap="square" rtlCol="0">
            <a:spAutoFit/>
          </a:bodyPr>
          <a:lstStyle/>
          <a:p>
            <a:pPr algn="ctr"/>
            <a:r>
              <a:rPr lang="en-US" sz="800" dirty="0"/>
              <a:t>Strategic Planning</a:t>
            </a:r>
          </a:p>
          <a:p>
            <a:pPr algn="ctr"/>
            <a:r>
              <a:rPr lang="en-US" sz="800" dirty="0"/>
              <a:t>&amp; Speechwriting</a:t>
            </a:r>
          </a:p>
        </p:txBody>
      </p:sp>
      <p:cxnSp>
        <p:nvCxnSpPr>
          <p:cNvPr id="142" name="Straight Connector 141"/>
          <p:cNvCxnSpPr/>
          <p:nvPr/>
        </p:nvCxnSpPr>
        <p:spPr>
          <a:xfrm flipH="1">
            <a:off x="2078470" y="3293000"/>
            <a:ext cx="5669581"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The Capital Source, National Journal, Fall 1998</a:t>
            </a:r>
          </a:p>
        </p:txBody>
      </p:sp>
      <p:cxnSp>
        <p:nvCxnSpPr>
          <p:cNvPr id="76" name="Straight Connector 75"/>
          <p:cNvCxnSpPr/>
          <p:nvPr/>
        </p:nvCxnSpPr>
        <p:spPr>
          <a:xfrm>
            <a:off x="5420082" y="2612135"/>
            <a:ext cx="1140" cy="6808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409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p:nvPr/>
        </p:nvCxnSpPr>
        <p:spPr>
          <a:xfrm>
            <a:off x="4361951" y="2916787"/>
            <a:ext cx="0" cy="132870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7335465" y="2898376"/>
            <a:ext cx="3583" cy="1471310"/>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8090660" y="253687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465531" y="255673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06522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281426" y="2637088"/>
            <a:ext cx="393058"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57" name="Straight Connector 156"/>
          <p:cNvCxnSpPr/>
          <p:nvPr/>
        </p:nvCxnSpPr>
        <p:spPr>
          <a:xfrm>
            <a:off x="7244605" y="1691600"/>
            <a:ext cx="0" cy="39537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448486" y="1925722"/>
            <a:ext cx="1387949"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664603" y="2548903"/>
            <a:ext cx="0" cy="3494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169835" y="2548903"/>
            <a:ext cx="0" cy="4351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204313" y="254890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921492" y="255673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3286040"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645743" y="2556731"/>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952914"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339846"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756410"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296561" y="253687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756414" y="2536830"/>
            <a:ext cx="7956585" cy="2445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4952697" y="1751456"/>
            <a:ext cx="189086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018330" y="2637088"/>
            <a:ext cx="598804" cy="345055"/>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6">
                    <a:lumMod val="60000"/>
                    <a:lumOff val="40000"/>
                  </a:schemeClr>
                </a:solidFill>
                <a:effectLst/>
                <a:latin typeface="+mn-lt"/>
              </a:rPr>
              <a:t>GEORGE H.W</a:t>
            </a:r>
            <a:r>
              <a:rPr lang="en-US" sz="1400" b="1" dirty="0">
                <a:solidFill>
                  <a:schemeClr val="accent6">
                    <a:lumMod val="60000"/>
                    <a:lumOff val="40000"/>
                  </a:schemeClr>
                </a:solidFill>
                <a:effectLst/>
                <a:latin typeface="+mn-lt"/>
              </a:rPr>
              <a:t>. BUSH </a:t>
            </a:r>
            <a:r>
              <a:rPr lang="en-US" sz="1400" b="1" dirty="0" smtClean="0">
                <a:solidFill>
                  <a:schemeClr val="accent6">
                    <a:lumMod val="60000"/>
                    <a:lumOff val="40000"/>
                  </a:schemeClr>
                </a:solidFill>
                <a:effectLst/>
                <a:latin typeface="+mn-lt"/>
              </a:rPr>
              <a:t>1992</a:t>
            </a:r>
            <a:r>
              <a:rPr lang="en-US" sz="2500" dirty="0">
                <a:effectLst/>
              </a:rPr>
              <a:t/>
            </a:r>
            <a:br>
              <a:rPr lang="en-US" sz="2500" dirty="0">
                <a:effectLst/>
              </a:rPr>
            </a:br>
            <a:r>
              <a:rPr lang="en-US" sz="500" dirty="0" smtClean="0">
                <a:effectLst/>
              </a:rPr>
              <a:t/>
            </a:r>
            <a:br>
              <a:rPr lang="en-US" sz="500" dirty="0" smtClean="0">
                <a:effectLst/>
              </a:rPr>
            </a:br>
            <a:r>
              <a:rPr lang="en-US" sz="2500" dirty="0" smtClean="0">
                <a:effectLst/>
              </a:rPr>
              <a:t>White </a:t>
            </a:r>
            <a:r>
              <a:rPr lang="en-US" sz="2500" dirty="0">
                <a:effectLst/>
              </a:rPr>
              <a:t>House </a:t>
            </a:r>
            <a:r>
              <a:rPr lang="en-US" sz="2500" dirty="0" smtClean="0">
                <a:effectLst/>
              </a:rPr>
              <a:t>Office</a:t>
            </a:r>
            <a:endParaRPr lang="en-US" sz="2500" dirty="0">
              <a:effectLst/>
            </a:endParaRP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TextBox 6"/>
          <p:cNvSpPr txBox="1"/>
          <p:nvPr/>
        </p:nvSpPr>
        <p:spPr>
          <a:xfrm>
            <a:off x="4139304" y="1557759"/>
            <a:ext cx="1017585"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8" name="Rectangle 7"/>
          <p:cNvSpPr/>
          <p:nvPr/>
        </p:nvSpPr>
        <p:spPr>
          <a:xfrm>
            <a:off x="478664" y="2637088"/>
            <a:ext cx="467011"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 name="TextBox 8"/>
          <p:cNvSpPr txBox="1"/>
          <p:nvPr/>
        </p:nvSpPr>
        <p:spPr>
          <a:xfrm>
            <a:off x="305235" y="2701343"/>
            <a:ext cx="832230" cy="215444"/>
          </a:xfrm>
          <a:prstGeom prst="rect">
            <a:avLst/>
          </a:prstGeom>
          <a:noFill/>
        </p:spPr>
        <p:txBody>
          <a:bodyPr wrap="square" rtlCol="0">
            <a:spAutoFit/>
          </a:bodyPr>
          <a:lstStyle/>
          <a:p>
            <a:pPr algn="ctr"/>
            <a:r>
              <a:rPr lang="en-US" sz="800" smtClean="0"/>
              <a:t>Counsel</a:t>
            </a:r>
            <a:endParaRPr lang="en-US" sz="800" dirty="0"/>
          </a:p>
        </p:txBody>
      </p:sp>
      <p:sp>
        <p:nvSpPr>
          <p:cNvPr id="12" name="Rectangle 11"/>
          <p:cNvSpPr/>
          <p:nvPr/>
        </p:nvSpPr>
        <p:spPr>
          <a:xfrm>
            <a:off x="1697127" y="2637088"/>
            <a:ext cx="586938"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 name="Rectangle 13"/>
          <p:cNvSpPr/>
          <p:nvPr/>
        </p:nvSpPr>
        <p:spPr>
          <a:xfrm>
            <a:off x="2348379" y="2637088"/>
            <a:ext cx="529300"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5" name="TextBox 14"/>
          <p:cNvSpPr txBox="1"/>
          <p:nvPr/>
        </p:nvSpPr>
        <p:spPr>
          <a:xfrm>
            <a:off x="941242" y="2647918"/>
            <a:ext cx="753407" cy="338554"/>
          </a:xfrm>
          <a:prstGeom prst="rect">
            <a:avLst/>
          </a:prstGeom>
          <a:noFill/>
        </p:spPr>
        <p:txBody>
          <a:bodyPr wrap="square" rtlCol="0">
            <a:spAutoFit/>
          </a:bodyPr>
          <a:lstStyle/>
          <a:p>
            <a:pPr algn="ctr"/>
            <a:r>
              <a:rPr lang="en-US" sz="800" dirty="0" smtClean="0"/>
              <a:t>Legislative Affairs</a:t>
            </a:r>
            <a:endParaRPr lang="en-US" sz="800" dirty="0"/>
          </a:p>
        </p:txBody>
      </p:sp>
      <p:sp>
        <p:nvSpPr>
          <p:cNvPr id="16" name="Rectangle 15"/>
          <p:cNvSpPr/>
          <p:nvPr/>
        </p:nvSpPr>
        <p:spPr>
          <a:xfrm>
            <a:off x="2964738" y="2637088"/>
            <a:ext cx="643040" cy="345055"/>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 name="TextBox 16"/>
          <p:cNvSpPr txBox="1"/>
          <p:nvPr/>
        </p:nvSpPr>
        <p:spPr>
          <a:xfrm>
            <a:off x="1669704" y="2635038"/>
            <a:ext cx="675051" cy="338554"/>
          </a:xfrm>
          <a:prstGeom prst="rect">
            <a:avLst/>
          </a:prstGeom>
          <a:noFill/>
        </p:spPr>
        <p:txBody>
          <a:bodyPr wrap="square" rtlCol="0">
            <a:spAutoFit/>
          </a:bodyPr>
          <a:lstStyle/>
          <a:p>
            <a:pPr algn="ctr"/>
            <a:r>
              <a:rPr lang="en-US" sz="800" smtClean="0"/>
              <a:t>Cabinet </a:t>
            </a:r>
            <a:br>
              <a:rPr lang="en-US" sz="800" smtClean="0"/>
            </a:br>
            <a:r>
              <a:rPr lang="en-US" sz="800" smtClean="0"/>
              <a:t>Affairs</a:t>
            </a:r>
            <a:endParaRPr lang="en-US" sz="800" dirty="0"/>
          </a:p>
        </p:txBody>
      </p:sp>
      <p:sp>
        <p:nvSpPr>
          <p:cNvPr id="18" name="Rectangle 17"/>
          <p:cNvSpPr/>
          <p:nvPr/>
        </p:nvSpPr>
        <p:spPr>
          <a:xfrm>
            <a:off x="3662591" y="2637088"/>
            <a:ext cx="548101"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 name="TextBox 18"/>
          <p:cNvSpPr txBox="1"/>
          <p:nvPr/>
        </p:nvSpPr>
        <p:spPr>
          <a:xfrm>
            <a:off x="4086517" y="2717185"/>
            <a:ext cx="809949" cy="215444"/>
          </a:xfrm>
          <a:prstGeom prst="rect">
            <a:avLst/>
          </a:prstGeom>
          <a:noFill/>
        </p:spPr>
        <p:txBody>
          <a:bodyPr wrap="square" rtlCol="0">
            <a:spAutoFit/>
          </a:bodyPr>
          <a:lstStyle/>
          <a:p>
            <a:pPr algn="ctr"/>
            <a:r>
              <a:rPr lang="en-US" sz="800" smtClean="0"/>
              <a:t>Comm.</a:t>
            </a:r>
            <a:endParaRPr lang="en-US" sz="800" dirty="0"/>
          </a:p>
        </p:txBody>
      </p:sp>
      <p:sp>
        <p:nvSpPr>
          <p:cNvPr id="21" name="TextBox 20"/>
          <p:cNvSpPr txBox="1"/>
          <p:nvPr/>
        </p:nvSpPr>
        <p:spPr>
          <a:xfrm>
            <a:off x="2215271" y="2651487"/>
            <a:ext cx="780530" cy="338554"/>
          </a:xfrm>
          <a:prstGeom prst="rect">
            <a:avLst/>
          </a:prstGeom>
          <a:noFill/>
        </p:spPr>
        <p:txBody>
          <a:bodyPr wrap="square" rtlCol="0">
            <a:spAutoFit/>
          </a:bodyPr>
          <a:lstStyle/>
          <a:p>
            <a:pPr algn="ctr"/>
            <a:r>
              <a:rPr lang="en-US" sz="800" dirty="0"/>
              <a:t>Policy</a:t>
            </a:r>
          </a:p>
          <a:p>
            <a:pPr algn="ctr"/>
            <a:r>
              <a:rPr lang="en-US" sz="800" dirty="0"/>
              <a:t>Planning</a:t>
            </a:r>
          </a:p>
        </p:txBody>
      </p:sp>
      <p:sp>
        <p:nvSpPr>
          <p:cNvPr id="24" name="Rectangle 23"/>
          <p:cNvSpPr/>
          <p:nvPr/>
        </p:nvSpPr>
        <p:spPr>
          <a:xfrm>
            <a:off x="4731203" y="2637088"/>
            <a:ext cx="934722"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4604849" y="2641417"/>
            <a:ext cx="1200751" cy="338554"/>
          </a:xfrm>
          <a:prstGeom prst="rect">
            <a:avLst/>
          </a:prstGeom>
          <a:noFill/>
        </p:spPr>
        <p:txBody>
          <a:bodyPr wrap="square" rtlCol="0">
            <a:spAutoFit/>
          </a:bodyPr>
          <a:lstStyle/>
          <a:p>
            <a:pPr algn="ctr"/>
            <a:r>
              <a:rPr lang="en-US" sz="800" dirty="0"/>
              <a:t>Presidential</a:t>
            </a:r>
          </a:p>
          <a:p>
            <a:pPr algn="ctr"/>
            <a:r>
              <a:rPr lang="uk-UA" sz="800" dirty="0" err="1"/>
              <a:t>Appt</a:t>
            </a:r>
            <a:r>
              <a:rPr lang="uk-UA" sz="800" dirty="0"/>
              <a:t>. </a:t>
            </a:r>
            <a:r>
              <a:rPr lang="uk-UA" sz="800" dirty="0" smtClean="0"/>
              <a:t>&amp;</a:t>
            </a:r>
            <a:r>
              <a:rPr lang="en-US" sz="800" dirty="0" smtClean="0"/>
              <a:t> Scheduling</a:t>
            </a:r>
            <a:endParaRPr lang="en-US" sz="800" dirty="0"/>
          </a:p>
        </p:txBody>
      </p:sp>
      <p:sp>
        <p:nvSpPr>
          <p:cNvPr id="26" name="Rectangle 25"/>
          <p:cNvSpPr/>
          <p:nvPr/>
        </p:nvSpPr>
        <p:spPr>
          <a:xfrm>
            <a:off x="5741137" y="2633589"/>
            <a:ext cx="658319" cy="438238"/>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5525782" y="2647918"/>
            <a:ext cx="1072996" cy="461665"/>
          </a:xfrm>
          <a:prstGeom prst="rect">
            <a:avLst/>
          </a:prstGeom>
          <a:noFill/>
        </p:spPr>
        <p:txBody>
          <a:bodyPr wrap="square" rtlCol="0">
            <a:spAutoFit/>
          </a:bodyPr>
          <a:lstStyle/>
          <a:p>
            <a:pPr algn="ctr"/>
            <a:r>
              <a:rPr lang="en-US" sz="800" dirty="0"/>
              <a:t>Science &amp;</a:t>
            </a:r>
          </a:p>
          <a:p>
            <a:pPr algn="ctr"/>
            <a:r>
              <a:rPr lang="en-US" sz="800" dirty="0" smtClean="0"/>
              <a:t>Technology </a:t>
            </a:r>
          </a:p>
          <a:p>
            <a:pPr algn="ctr"/>
            <a:r>
              <a:rPr lang="en-US" sz="800" dirty="0" smtClean="0"/>
              <a:t>Policy</a:t>
            </a:r>
            <a:endParaRPr lang="en-US" sz="800" dirty="0"/>
          </a:p>
        </p:txBody>
      </p:sp>
      <p:sp>
        <p:nvSpPr>
          <p:cNvPr id="28" name="Rectangle 27"/>
          <p:cNvSpPr/>
          <p:nvPr/>
        </p:nvSpPr>
        <p:spPr>
          <a:xfrm>
            <a:off x="6467462" y="2637088"/>
            <a:ext cx="590563" cy="441056"/>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6414857" y="2619979"/>
            <a:ext cx="685413" cy="461665"/>
          </a:xfrm>
          <a:prstGeom prst="rect">
            <a:avLst/>
          </a:prstGeom>
          <a:noFill/>
        </p:spPr>
        <p:txBody>
          <a:bodyPr wrap="square" rtlCol="0">
            <a:spAutoFit/>
          </a:bodyPr>
          <a:lstStyle/>
          <a:p>
            <a:pPr algn="ctr"/>
            <a:r>
              <a:rPr lang="en-US" sz="800" dirty="0"/>
              <a:t>Pres.</a:t>
            </a:r>
          </a:p>
          <a:p>
            <a:pPr algn="ctr"/>
            <a:r>
              <a:rPr lang="en-US" sz="800" dirty="0"/>
              <a:t>Advance &amp;</a:t>
            </a:r>
          </a:p>
          <a:p>
            <a:pPr algn="ctr"/>
            <a:r>
              <a:rPr lang="en-US" sz="800" dirty="0"/>
              <a:t>Initiatives</a:t>
            </a:r>
          </a:p>
        </p:txBody>
      </p:sp>
      <p:sp>
        <p:nvSpPr>
          <p:cNvPr id="31" name="Rectangle 30"/>
          <p:cNvSpPr/>
          <p:nvPr/>
        </p:nvSpPr>
        <p:spPr>
          <a:xfrm>
            <a:off x="7121930" y="2634539"/>
            <a:ext cx="537098" cy="437288"/>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7094434" y="2688339"/>
            <a:ext cx="592090" cy="338554"/>
          </a:xfrm>
          <a:prstGeom prst="rect">
            <a:avLst/>
          </a:prstGeom>
          <a:noFill/>
        </p:spPr>
        <p:txBody>
          <a:bodyPr wrap="square" rtlCol="0">
            <a:spAutoFit/>
          </a:bodyPr>
          <a:lstStyle/>
          <a:p>
            <a:pPr algn="ctr"/>
            <a:r>
              <a:rPr lang="en-US" sz="800" dirty="0" err="1"/>
              <a:t>Mgmt</a:t>
            </a:r>
            <a:r>
              <a:rPr lang="en-US" sz="800" dirty="0"/>
              <a:t> &amp;</a:t>
            </a:r>
          </a:p>
          <a:p>
            <a:pPr algn="ctr"/>
            <a:r>
              <a:rPr lang="en-US" sz="800" dirty="0"/>
              <a:t>Admin</a:t>
            </a:r>
          </a:p>
        </p:txBody>
      </p:sp>
      <p:sp>
        <p:nvSpPr>
          <p:cNvPr id="56" name="Rectangle 55"/>
          <p:cNvSpPr/>
          <p:nvPr/>
        </p:nvSpPr>
        <p:spPr>
          <a:xfrm>
            <a:off x="4361952" y="3533644"/>
            <a:ext cx="739542" cy="24724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7" name="TextBox 56"/>
          <p:cNvSpPr txBox="1"/>
          <p:nvPr/>
        </p:nvSpPr>
        <p:spPr>
          <a:xfrm>
            <a:off x="4321719" y="3548969"/>
            <a:ext cx="925632" cy="215444"/>
          </a:xfrm>
          <a:prstGeom prst="rect">
            <a:avLst/>
          </a:prstGeom>
          <a:noFill/>
        </p:spPr>
        <p:txBody>
          <a:bodyPr wrap="square" rtlCol="0">
            <a:spAutoFit/>
          </a:bodyPr>
          <a:lstStyle/>
          <a:p>
            <a:r>
              <a:rPr lang="en-US" sz="800" dirty="0" smtClean="0"/>
              <a:t>Media Affairs</a:t>
            </a:r>
            <a:endParaRPr lang="en-US" sz="800" dirty="0"/>
          </a:p>
        </p:txBody>
      </p:sp>
      <p:sp>
        <p:nvSpPr>
          <p:cNvPr id="58" name="Rectangle 57"/>
          <p:cNvSpPr/>
          <p:nvPr/>
        </p:nvSpPr>
        <p:spPr>
          <a:xfrm>
            <a:off x="4361951" y="4006764"/>
            <a:ext cx="842362" cy="240210"/>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4332139" y="4023240"/>
            <a:ext cx="1408998" cy="215444"/>
          </a:xfrm>
          <a:prstGeom prst="rect">
            <a:avLst/>
          </a:prstGeom>
          <a:noFill/>
        </p:spPr>
        <p:txBody>
          <a:bodyPr wrap="square" rtlCol="0">
            <a:spAutoFit/>
          </a:bodyPr>
          <a:lstStyle/>
          <a:p>
            <a:r>
              <a:rPr lang="en-US" sz="800" dirty="0" smtClean="0"/>
              <a:t>Speech Writing</a:t>
            </a:r>
            <a:endParaRPr lang="en-US" sz="800" dirty="0"/>
          </a:p>
        </p:txBody>
      </p:sp>
      <p:sp>
        <p:nvSpPr>
          <p:cNvPr id="83" name="Rectangle 82"/>
          <p:cNvSpPr/>
          <p:nvPr/>
        </p:nvSpPr>
        <p:spPr>
          <a:xfrm>
            <a:off x="7340006" y="3482715"/>
            <a:ext cx="739541" cy="24724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7296561" y="3499527"/>
            <a:ext cx="817348" cy="215444"/>
          </a:xfrm>
          <a:prstGeom prst="rect">
            <a:avLst/>
          </a:prstGeom>
          <a:noFill/>
        </p:spPr>
        <p:txBody>
          <a:bodyPr wrap="square" rtlCol="0">
            <a:spAutoFit/>
          </a:bodyPr>
          <a:lstStyle/>
          <a:p>
            <a:r>
              <a:rPr lang="en-US" sz="800" dirty="0" smtClean="0"/>
              <a:t>Military Office</a:t>
            </a:r>
            <a:endParaRPr lang="en-US" sz="800" dirty="0"/>
          </a:p>
        </p:txBody>
      </p:sp>
      <p:sp>
        <p:nvSpPr>
          <p:cNvPr id="85" name="Rectangle 84"/>
          <p:cNvSpPr/>
          <p:nvPr/>
        </p:nvSpPr>
        <p:spPr>
          <a:xfrm>
            <a:off x="7340006" y="3799889"/>
            <a:ext cx="777115" cy="240210"/>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7299774" y="3808178"/>
            <a:ext cx="925632" cy="215444"/>
          </a:xfrm>
          <a:prstGeom prst="rect">
            <a:avLst/>
          </a:prstGeom>
          <a:noFill/>
        </p:spPr>
        <p:txBody>
          <a:bodyPr wrap="square" rtlCol="0">
            <a:spAutoFit/>
          </a:bodyPr>
          <a:lstStyle/>
          <a:p>
            <a:r>
              <a:rPr lang="en-US" sz="800" dirty="0" smtClean="0"/>
              <a:t>Medical Unit</a:t>
            </a:r>
            <a:endParaRPr lang="en-US" sz="800" dirty="0"/>
          </a:p>
        </p:txBody>
      </p:sp>
      <p:sp>
        <p:nvSpPr>
          <p:cNvPr id="93" name="Rectangle 92"/>
          <p:cNvSpPr/>
          <p:nvPr/>
        </p:nvSpPr>
        <p:spPr>
          <a:xfrm>
            <a:off x="6843564" y="1586339"/>
            <a:ext cx="830213" cy="233082"/>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6818850" y="1590894"/>
            <a:ext cx="1017585" cy="215444"/>
          </a:xfrm>
          <a:prstGeom prst="rect">
            <a:avLst/>
          </a:prstGeom>
          <a:noFill/>
        </p:spPr>
        <p:txBody>
          <a:bodyPr wrap="square" rtlCol="0">
            <a:spAutoFit/>
          </a:bodyPr>
          <a:lstStyle/>
          <a:p>
            <a:r>
              <a:rPr lang="en-US" sz="800" dirty="0" smtClean="0"/>
              <a:t>Staff Secretary</a:t>
            </a:r>
            <a:endParaRPr lang="en-US" sz="800" dirty="0"/>
          </a:p>
        </p:txBody>
      </p:sp>
      <p:sp>
        <p:nvSpPr>
          <p:cNvPr id="97" name="Rectangle 96"/>
          <p:cNvSpPr/>
          <p:nvPr/>
        </p:nvSpPr>
        <p:spPr>
          <a:xfrm>
            <a:off x="5948333" y="2101236"/>
            <a:ext cx="757753" cy="220000"/>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5901134" y="2105791"/>
            <a:ext cx="879094" cy="215444"/>
          </a:xfrm>
          <a:prstGeom prst="rect">
            <a:avLst/>
          </a:prstGeom>
          <a:noFill/>
        </p:spPr>
        <p:txBody>
          <a:bodyPr wrap="square" rtlCol="0">
            <a:spAutoFit/>
          </a:bodyPr>
          <a:lstStyle/>
          <a:p>
            <a:pPr algn="ctr"/>
            <a:r>
              <a:rPr lang="en-US" sz="800" dirty="0" smtClean="0"/>
              <a:t>Records Mgmt.</a:t>
            </a:r>
            <a:endParaRPr lang="en-US" sz="800" dirty="0"/>
          </a:p>
        </p:txBody>
      </p:sp>
      <p:sp>
        <p:nvSpPr>
          <p:cNvPr id="101" name="Rectangle 100"/>
          <p:cNvSpPr/>
          <p:nvPr/>
        </p:nvSpPr>
        <p:spPr>
          <a:xfrm>
            <a:off x="6796493" y="2095631"/>
            <a:ext cx="714545" cy="220000"/>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6719314" y="2100186"/>
            <a:ext cx="879094" cy="215444"/>
          </a:xfrm>
          <a:prstGeom prst="rect">
            <a:avLst/>
          </a:prstGeom>
          <a:noFill/>
        </p:spPr>
        <p:txBody>
          <a:bodyPr wrap="square" rtlCol="0">
            <a:spAutoFit/>
          </a:bodyPr>
          <a:lstStyle/>
          <a:p>
            <a:pPr algn="ctr"/>
            <a:r>
              <a:rPr lang="en-US" sz="800" dirty="0" smtClean="0"/>
              <a:t>Exec. Clerk</a:t>
            </a:r>
            <a:endParaRPr lang="en-US" sz="800" dirty="0"/>
          </a:p>
        </p:txBody>
      </p:sp>
      <p:sp>
        <p:nvSpPr>
          <p:cNvPr id="103" name="Rectangle 102"/>
          <p:cNvSpPr/>
          <p:nvPr/>
        </p:nvSpPr>
        <p:spPr>
          <a:xfrm>
            <a:off x="7601446" y="2102519"/>
            <a:ext cx="793108" cy="198506"/>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7530738" y="2099344"/>
            <a:ext cx="925877" cy="215444"/>
          </a:xfrm>
          <a:prstGeom prst="rect">
            <a:avLst/>
          </a:prstGeom>
          <a:noFill/>
        </p:spPr>
        <p:txBody>
          <a:bodyPr wrap="square" rtlCol="0">
            <a:spAutoFit/>
          </a:bodyPr>
          <a:lstStyle/>
          <a:p>
            <a:pPr algn="ctr"/>
            <a:r>
              <a:rPr lang="en-US" sz="800" dirty="0" smtClean="0"/>
              <a:t>Press. </a:t>
            </a:r>
            <a:r>
              <a:rPr lang="en-US" sz="800" dirty="0" err="1" smtClean="0"/>
              <a:t>Corresp</a:t>
            </a:r>
            <a:r>
              <a:rPr lang="en-US" sz="800" dirty="0" smtClean="0"/>
              <a:t>.</a:t>
            </a:r>
            <a:endParaRPr lang="en-US" sz="800" dirty="0"/>
          </a:p>
        </p:txBody>
      </p:sp>
      <p:cxnSp>
        <p:nvCxnSpPr>
          <p:cNvPr id="156" name="Straight Connector 155"/>
          <p:cNvCxnSpPr/>
          <p:nvPr/>
        </p:nvCxnSpPr>
        <p:spPr>
          <a:xfrm>
            <a:off x="6444999"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7836435" y="1925722"/>
            <a:ext cx="0" cy="16125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National Journal, Capital Source, 1992</a:t>
            </a:r>
          </a:p>
        </p:txBody>
      </p:sp>
      <p:sp>
        <p:nvSpPr>
          <p:cNvPr id="155" name="TextBox 154"/>
          <p:cNvSpPr txBox="1"/>
          <p:nvPr/>
        </p:nvSpPr>
        <p:spPr>
          <a:xfrm>
            <a:off x="2887924" y="2652248"/>
            <a:ext cx="805587" cy="338554"/>
          </a:xfrm>
          <a:prstGeom prst="rect">
            <a:avLst/>
          </a:prstGeom>
          <a:noFill/>
        </p:spPr>
        <p:txBody>
          <a:bodyPr wrap="square" rtlCol="0">
            <a:spAutoFit/>
          </a:bodyPr>
          <a:lstStyle/>
          <a:p>
            <a:pPr algn="ctr"/>
            <a:r>
              <a:rPr lang="en-US" sz="800" dirty="0" smtClean="0"/>
              <a:t>Drug Control</a:t>
            </a:r>
          </a:p>
          <a:p>
            <a:pPr algn="ctr"/>
            <a:r>
              <a:rPr lang="en-US" sz="800" dirty="0" smtClean="0"/>
              <a:t>Policy</a:t>
            </a:r>
            <a:endParaRPr lang="en-US" sz="800" dirty="0"/>
          </a:p>
        </p:txBody>
      </p:sp>
      <p:sp>
        <p:nvSpPr>
          <p:cNvPr id="11" name="TextBox 10"/>
          <p:cNvSpPr txBox="1"/>
          <p:nvPr/>
        </p:nvSpPr>
        <p:spPr>
          <a:xfrm>
            <a:off x="3597099" y="2640986"/>
            <a:ext cx="667099" cy="338554"/>
          </a:xfrm>
          <a:prstGeom prst="rect">
            <a:avLst/>
          </a:prstGeom>
          <a:noFill/>
        </p:spPr>
        <p:txBody>
          <a:bodyPr wrap="square" rtlCol="0">
            <a:spAutoFit/>
          </a:bodyPr>
          <a:lstStyle/>
          <a:p>
            <a:pPr algn="ctr"/>
            <a:r>
              <a:rPr lang="en-US" sz="800" dirty="0" smtClean="0"/>
              <a:t>Press</a:t>
            </a:r>
          </a:p>
          <a:p>
            <a:pPr algn="ctr"/>
            <a:r>
              <a:rPr lang="en-US" sz="800" dirty="0" smtClean="0"/>
              <a:t>Secretary</a:t>
            </a:r>
            <a:endParaRPr lang="en-US" sz="800" dirty="0"/>
          </a:p>
        </p:txBody>
      </p:sp>
      <p:sp>
        <p:nvSpPr>
          <p:cNvPr id="111" name="Rectangle 110"/>
          <p:cNvSpPr/>
          <p:nvPr/>
        </p:nvSpPr>
        <p:spPr>
          <a:xfrm>
            <a:off x="7732227" y="2634539"/>
            <a:ext cx="537098" cy="437288"/>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2" name="TextBox 111"/>
          <p:cNvSpPr txBox="1"/>
          <p:nvPr/>
        </p:nvSpPr>
        <p:spPr>
          <a:xfrm>
            <a:off x="7654224" y="2671281"/>
            <a:ext cx="711803" cy="338554"/>
          </a:xfrm>
          <a:prstGeom prst="rect">
            <a:avLst/>
          </a:prstGeom>
          <a:noFill/>
        </p:spPr>
        <p:txBody>
          <a:bodyPr wrap="square" rtlCol="0">
            <a:spAutoFit/>
          </a:bodyPr>
          <a:lstStyle/>
          <a:p>
            <a:pPr algn="ctr"/>
            <a:r>
              <a:rPr lang="en-US" sz="800" dirty="0"/>
              <a:t>Pres</a:t>
            </a:r>
          </a:p>
          <a:p>
            <a:pPr algn="ctr"/>
            <a:r>
              <a:rPr lang="en-US" sz="800" dirty="0"/>
              <a:t>Personnel</a:t>
            </a:r>
          </a:p>
        </p:txBody>
      </p:sp>
      <p:cxnSp>
        <p:nvCxnSpPr>
          <p:cNvPr id="120" name="Straight Connector 119"/>
          <p:cNvCxnSpPr/>
          <p:nvPr/>
        </p:nvCxnSpPr>
        <p:spPr>
          <a:xfrm>
            <a:off x="8712999" y="2543717"/>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8354566" y="2641378"/>
            <a:ext cx="537098" cy="437288"/>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3" name="TextBox 122"/>
          <p:cNvSpPr txBox="1"/>
          <p:nvPr/>
        </p:nvSpPr>
        <p:spPr>
          <a:xfrm>
            <a:off x="8354566" y="2688339"/>
            <a:ext cx="592090" cy="338554"/>
          </a:xfrm>
          <a:prstGeom prst="rect">
            <a:avLst/>
          </a:prstGeom>
          <a:noFill/>
        </p:spPr>
        <p:txBody>
          <a:bodyPr wrap="square" rtlCol="0">
            <a:spAutoFit/>
          </a:bodyPr>
          <a:lstStyle/>
          <a:p>
            <a:r>
              <a:rPr lang="en-US" sz="800" dirty="0"/>
              <a:t>National</a:t>
            </a:r>
          </a:p>
          <a:p>
            <a:r>
              <a:rPr lang="en-US" sz="800" dirty="0"/>
              <a:t>Service</a:t>
            </a:r>
          </a:p>
        </p:txBody>
      </p:sp>
      <p:sp>
        <p:nvSpPr>
          <p:cNvPr id="127" name="Rectangle 126"/>
          <p:cNvSpPr/>
          <p:nvPr/>
        </p:nvSpPr>
        <p:spPr>
          <a:xfrm>
            <a:off x="7340006" y="4129475"/>
            <a:ext cx="777115" cy="346843"/>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8" name="TextBox 127"/>
          <p:cNvSpPr txBox="1"/>
          <p:nvPr/>
        </p:nvSpPr>
        <p:spPr>
          <a:xfrm>
            <a:off x="7299774" y="4137765"/>
            <a:ext cx="727882" cy="338554"/>
          </a:xfrm>
          <a:prstGeom prst="rect">
            <a:avLst/>
          </a:prstGeom>
          <a:noFill/>
        </p:spPr>
        <p:txBody>
          <a:bodyPr wrap="square" rtlCol="0">
            <a:spAutoFit/>
          </a:bodyPr>
          <a:lstStyle/>
          <a:p>
            <a:r>
              <a:rPr lang="en-US" sz="800" dirty="0"/>
              <a:t>Office of</a:t>
            </a:r>
          </a:p>
          <a:p>
            <a:r>
              <a:rPr lang="en-US" sz="800" dirty="0"/>
              <a:t>Operations</a:t>
            </a:r>
          </a:p>
        </p:txBody>
      </p:sp>
    </p:spTree>
    <p:extLst>
      <p:ext uri="{BB962C8B-B14F-4D97-AF65-F5344CB8AC3E}">
        <p14:creationId xmlns:p14="http://schemas.microsoft.com/office/powerpoint/2010/main" val="5454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p:cNvCxnSpPr/>
          <p:nvPr/>
        </p:nvCxnSpPr>
        <p:spPr>
          <a:xfrm>
            <a:off x="5870089" y="2317685"/>
            <a:ext cx="0" cy="259782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849977" y="2289626"/>
            <a:ext cx="0" cy="2597825"/>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933138" y="2463370"/>
            <a:ext cx="0" cy="1073827"/>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072891"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984616"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277036"/>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a:solidFill>
                  <a:schemeClr val="accent6">
                    <a:lumMod val="60000"/>
                    <a:lumOff val="40000"/>
                  </a:schemeClr>
                </a:solidFill>
                <a:effectLst/>
                <a:latin typeface="+mn-lt"/>
              </a:rPr>
              <a:t>GEORGE H.W. BUSH 1992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a:effectLst/>
              </a:rPr>
              <a:t>First L</a:t>
            </a:r>
            <a:r>
              <a:rPr lang="en-US" sz="2500" dirty="0" smtClean="0">
                <a:effectLst/>
              </a:rPr>
              <a:t>ady, Vice President</a:t>
            </a:r>
            <a:r>
              <a:rPr lang="en-US" sz="2500" dirty="0">
                <a:effectLst/>
              </a:rPr>
              <a:t>, Domestic Policy </a:t>
            </a:r>
            <a:r>
              <a:rPr lang="en-US" sz="2500" dirty="0" smtClean="0">
                <a:effectLst/>
              </a:rPr>
              <a:t>Council and National </a:t>
            </a:r>
            <a:r>
              <a:rPr lang="en-US" sz="2500" dirty="0">
                <a:effectLst/>
              </a:rPr>
              <a:t>Economic Council</a:t>
            </a:r>
          </a:p>
        </p:txBody>
      </p:sp>
      <p:cxnSp>
        <p:nvCxnSpPr>
          <p:cNvPr id="9" name="Straight Connector 8"/>
          <p:cNvCxnSpPr/>
          <p:nvPr/>
        </p:nvCxnSpPr>
        <p:spPr>
          <a:xfrm>
            <a:off x="2602886"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4484" y="1591574"/>
            <a:ext cx="0" cy="403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602886" y="1995520"/>
            <a:ext cx="347000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929022" y="2128187"/>
            <a:ext cx="991584" cy="347213"/>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1898685" y="2142800"/>
            <a:ext cx="1047888" cy="338554"/>
          </a:xfrm>
          <a:prstGeom prst="rect">
            <a:avLst/>
          </a:prstGeom>
          <a:noFill/>
        </p:spPr>
        <p:txBody>
          <a:bodyPr wrap="square" rtlCol="0">
            <a:spAutoFit/>
          </a:bodyPr>
          <a:lstStyle/>
          <a:p>
            <a:pPr algn="ctr"/>
            <a:r>
              <a:rPr lang="en-US" sz="800" dirty="0" smtClean="0"/>
              <a:t>Office of the First</a:t>
            </a:r>
          </a:p>
          <a:p>
            <a:pPr algn="ctr"/>
            <a:r>
              <a:rPr lang="en-US" sz="800" dirty="0" smtClean="0"/>
              <a:t>Lady</a:t>
            </a:r>
            <a:endParaRPr lang="en-US" sz="800" dirty="0"/>
          </a:p>
        </p:txBody>
      </p:sp>
      <p:sp>
        <p:nvSpPr>
          <p:cNvPr id="41" name="Rectangle 40"/>
          <p:cNvSpPr/>
          <p:nvPr/>
        </p:nvSpPr>
        <p:spPr>
          <a:xfrm>
            <a:off x="3843676" y="2110978"/>
            <a:ext cx="876380" cy="347213"/>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3800342" y="2175609"/>
            <a:ext cx="975949" cy="215444"/>
          </a:xfrm>
          <a:prstGeom prst="rect">
            <a:avLst/>
          </a:prstGeom>
          <a:noFill/>
        </p:spPr>
        <p:txBody>
          <a:bodyPr wrap="square" rtlCol="0">
            <a:spAutoFit/>
          </a:bodyPr>
          <a:lstStyle/>
          <a:p>
            <a:pPr algn="ctr"/>
            <a:r>
              <a:rPr lang="en-US" sz="800" dirty="0"/>
              <a:t>Office of </a:t>
            </a:r>
            <a:r>
              <a:rPr lang="en-US" sz="800" dirty="0" smtClean="0"/>
              <a:t>the V.P</a:t>
            </a:r>
            <a:r>
              <a:rPr lang="en-US" sz="800" dirty="0"/>
              <a:t>.</a:t>
            </a:r>
          </a:p>
        </p:txBody>
      </p:sp>
      <p:sp>
        <p:nvSpPr>
          <p:cNvPr id="78" name="Rectangle 77"/>
          <p:cNvSpPr/>
          <p:nvPr/>
        </p:nvSpPr>
        <p:spPr>
          <a:xfrm>
            <a:off x="1939424" y="3002048"/>
            <a:ext cx="918595" cy="223204"/>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0" name="Rectangle 79"/>
          <p:cNvSpPr/>
          <p:nvPr/>
        </p:nvSpPr>
        <p:spPr>
          <a:xfrm>
            <a:off x="1940067" y="2711807"/>
            <a:ext cx="925631" cy="216088"/>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1" name="TextBox 80"/>
          <p:cNvSpPr txBox="1"/>
          <p:nvPr/>
        </p:nvSpPr>
        <p:spPr>
          <a:xfrm>
            <a:off x="1909276" y="3014385"/>
            <a:ext cx="925632" cy="215444"/>
          </a:xfrm>
          <a:prstGeom prst="rect">
            <a:avLst/>
          </a:prstGeom>
          <a:noFill/>
        </p:spPr>
        <p:txBody>
          <a:bodyPr wrap="square" rtlCol="0">
            <a:spAutoFit/>
          </a:bodyPr>
          <a:lstStyle/>
          <a:p>
            <a:r>
              <a:rPr lang="en-US" sz="800" dirty="0"/>
              <a:t>Press Secretary</a:t>
            </a:r>
          </a:p>
        </p:txBody>
      </p:sp>
      <p:sp>
        <p:nvSpPr>
          <p:cNvPr id="82" name="Rectangle 81"/>
          <p:cNvSpPr/>
          <p:nvPr/>
        </p:nvSpPr>
        <p:spPr>
          <a:xfrm>
            <a:off x="1938667" y="3305142"/>
            <a:ext cx="1120928" cy="232055"/>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3" name="TextBox 82"/>
          <p:cNvSpPr txBox="1"/>
          <p:nvPr/>
        </p:nvSpPr>
        <p:spPr>
          <a:xfrm>
            <a:off x="1900741" y="3308501"/>
            <a:ext cx="1292070" cy="215444"/>
          </a:xfrm>
          <a:prstGeom prst="rect">
            <a:avLst/>
          </a:prstGeom>
          <a:noFill/>
        </p:spPr>
        <p:txBody>
          <a:bodyPr wrap="square" rtlCol="0">
            <a:spAutoFit/>
          </a:bodyPr>
          <a:lstStyle/>
          <a:p>
            <a:r>
              <a:rPr lang="en-US" sz="800"/>
              <a:t>Scheduling </a:t>
            </a:r>
            <a:r>
              <a:rPr lang="en-US" sz="800" smtClean="0"/>
              <a:t>&amp; Advance</a:t>
            </a:r>
            <a:endParaRPr lang="en-US" sz="800" dirty="0"/>
          </a:p>
        </p:txBody>
      </p:sp>
      <p:sp>
        <p:nvSpPr>
          <p:cNvPr id="26" name="Rectangle 25"/>
          <p:cNvSpPr/>
          <p:nvPr/>
        </p:nvSpPr>
        <p:spPr>
          <a:xfrm>
            <a:off x="4164018" y="1553204"/>
            <a:ext cx="869301" cy="233082"/>
          </a:xfrm>
          <a:prstGeom prst="rect">
            <a:avLst/>
          </a:prstGeom>
          <a:solidFill>
            <a:schemeClr val="tx2">
              <a:lumMod val="2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7" name="TextBox 26"/>
          <p:cNvSpPr txBox="1"/>
          <p:nvPr/>
        </p:nvSpPr>
        <p:spPr>
          <a:xfrm>
            <a:off x="4139304" y="1557759"/>
            <a:ext cx="1017585" cy="246221"/>
          </a:xfrm>
          <a:prstGeom prst="rect">
            <a:avLst/>
          </a:prstGeom>
          <a:noFill/>
        </p:spPr>
        <p:txBody>
          <a:bodyPr wrap="square" rtlCol="0">
            <a:spAutoFit/>
          </a:bodyPr>
          <a:lstStyle/>
          <a:p>
            <a:r>
              <a:rPr lang="en-US" sz="1000" dirty="0" smtClean="0"/>
              <a:t>Chief of Staff</a:t>
            </a:r>
            <a:endParaRPr lang="en-US" sz="1000" dirty="0"/>
          </a:p>
        </p:txBody>
      </p:sp>
      <p:sp>
        <p:nvSpPr>
          <p:cNvPr id="85" name="Rectangle 84"/>
          <p:cNvSpPr/>
          <p:nvPr/>
        </p:nvSpPr>
        <p:spPr>
          <a:xfrm>
            <a:off x="5870629" y="2110166"/>
            <a:ext cx="1294451" cy="347213"/>
          </a:xfrm>
          <a:prstGeom prst="rect">
            <a:avLst/>
          </a:prstGeom>
          <a:solidFill>
            <a:schemeClr val="tx2">
              <a:lumMod val="25000"/>
            </a:schemeClr>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5721565" y="2110312"/>
            <a:ext cx="1593944" cy="338554"/>
          </a:xfrm>
          <a:prstGeom prst="rect">
            <a:avLst/>
          </a:prstGeom>
          <a:noFill/>
        </p:spPr>
        <p:txBody>
          <a:bodyPr wrap="square" rtlCol="0">
            <a:spAutoFit/>
          </a:bodyPr>
          <a:lstStyle/>
          <a:p>
            <a:pPr algn="ctr"/>
            <a:r>
              <a:rPr lang="en-US" sz="800" dirty="0" smtClean="0"/>
              <a:t>Economic and Domestic</a:t>
            </a:r>
          </a:p>
          <a:p>
            <a:pPr algn="ctr"/>
            <a:r>
              <a:rPr lang="en-US" sz="800" dirty="0" smtClean="0"/>
              <a:t>Policy</a:t>
            </a:r>
            <a:endParaRPr lang="en-US" sz="800" dirty="0"/>
          </a:p>
        </p:txBody>
      </p:sp>
      <p:sp>
        <p:nvSpPr>
          <p:cNvPr id="107" name="Rectangle 106"/>
          <p:cNvSpPr/>
          <p:nvPr/>
        </p:nvSpPr>
        <p:spPr>
          <a:xfrm>
            <a:off x="3849977" y="2864406"/>
            <a:ext cx="800577" cy="215639"/>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3829860" y="2864601"/>
            <a:ext cx="859724" cy="215444"/>
          </a:xfrm>
          <a:prstGeom prst="rect">
            <a:avLst/>
          </a:prstGeom>
          <a:noFill/>
        </p:spPr>
        <p:txBody>
          <a:bodyPr wrap="square" rtlCol="0">
            <a:spAutoFit/>
          </a:bodyPr>
          <a:lstStyle/>
          <a:p>
            <a:r>
              <a:rPr lang="en-US" sz="800" dirty="0"/>
              <a:t>Staff Secretary</a:t>
            </a:r>
          </a:p>
        </p:txBody>
      </p:sp>
      <p:sp>
        <p:nvSpPr>
          <p:cNvPr id="111" name="Rectangle 110"/>
          <p:cNvSpPr/>
          <p:nvPr/>
        </p:nvSpPr>
        <p:spPr>
          <a:xfrm>
            <a:off x="3856934" y="4357600"/>
            <a:ext cx="1403743" cy="212488"/>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2" name="TextBox 111"/>
          <p:cNvSpPr txBox="1"/>
          <p:nvPr/>
        </p:nvSpPr>
        <p:spPr>
          <a:xfrm>
            <a:off x="3797597" y="4357600"/>
            <a:ext cx="1858477" cy="215444"/>
          </a:xfrm>
          <a:prstGeom prst="rect">
            <a:avLst/>
          </a:prstGeom>
          <a:noFill/>
        </p:spPr>
        <p:txBody>
          <a:bodyPr wrap="square" rtlCol="0">
            <a:spAutoFit/>
          </a:bodyPr>
          <a:lstStyle/>
          <a:p>
            <a:r>
              <a:rPr lang="en-US" sz="800" dirty="0"/>
              <a:t>Scheduling </a:t>
            </a:r>
            <a:r>
              <a:rPr lang="en-US" sz="800" dirty="0" smtClean="0"/>
              <a:t>&amp; Public </a:t>
            </a:r>
            <a:r>
              <a:rPr lang="en-US" sz="800" dirty="0"/>
              <a:t>Liaison</a:t>
            </a:r>
          </a:p>
        </p:txBody>
      </p:sp>
      <p:sp>
        <p:nvSpPr>
          <p:cNvPr id="113" name="Rectangle 112"/>
          <p:cNvSpPr/>
          <p:nvPr/>
        </p:nvSpPr>
        <p:spPr>
          <a:xfrm>
            <a:off x="3851103" y="2573501"/>
            <a:ext cx="678087"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4" name="TextBox 113"/>
          <p:cNvSpPr txBox="1"/>
          <p:nvPr/>
        </p:nvSpPr>
        <p:spPr>
          <a:xfrm>
            <a:off x="3782278" y="2570763"/>
            <a:ext cx="972647" cy="215444"/>
          </a:xfrm>
          <a:prstGeom prst="rect">
            <a:avLst/>
          </a:prstGeom>
          <a:noFill/>
        </p:spPr>
        <p:txBody>
          <a:bodyPr wrap="square" rtlCol="0">
            <a:spAutoFit/>
          </a:bodyPr>
          <a:lstStyle/>
          <a:p>
            <a:r>
              <a:rPr lang="en-US" sz="800" dirty="0"/>
              <a:t>Chief of Staff</a:t>
            </a:r>
            <a:r>
              <a:rPr lang="en-US" sz="800" dirty="0" smtClean="0"/>
              <a:t>.</a:t>
            </a:r>
            <a:endParaRPr lang="en-US" sz="800" dirty="0"/>
          </a:p>
        </p:txBody>
      </p:sp>
      <p:sp>
        <p:nvSpPr>
          <p:cNvPr id="123" name="Rectangle 122"/>
          <p:cNvSpPr/>
          <p:nvPr/>
        </p:nvSpPr>
        <p:spPr>
          <a:xfrm>
            <a:off x="3859951" y="3776287"/>
            <a:ext cx="862414" cy="215639"/>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4" name="TextBox 123"/>
          <p:cNvSpPr txBox="1"/>
          <p:nvPr/>
        </p:nvSpPr>
        <p:spPr>
          <a:xfrm>
            <a:off x="3824176" y="3780455"/>
            <a:ext cx="989941" cy="215444"/>
          </a:xfrm>
          <a:prstGeom prst="rect">
            <a:avLst/>
          </a:prstGeom>
          <a:noFill/>
        </p:spPr>
        <p:txBody>
          <a:bodyPr wrap="square" rtlCol="0">
            <a:spAutoFit/>
          </a:bodyPr>
          <a:lstStyle/>
          <a:p>
            <a:r>
              <a:rPr lang="en-US" sz="800"/>
              <a:t>Military Aides</a:t>
            </a:r>
            <a:endParaRPr lang="en-US" sz="800" dirty="0"/>
          </a:p>
        </p:txBody>
      </p:sp>
      <p:sp>
        <p:nvSpPr>
          <p:cNvPr id="144" name="Rectangle 143"/>
          <p:cNvSpPr/>
          <p:nvPr/>
        </p:nvSpPr>
        <p:spPr>
          <a:xfrm>
            <a:off x="3853931" y="3176775"/>
            <a:ext cx="868029"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6" name="Rectangle 145"/>
          <p:cNvSpPr/>
          <p:nvPr/>
        </p:nvSpPr>
        <p:spPr>
          <a:xfrm>
            <a:off x="3857830" y="3476818"/>
            <a:ext cx="1232340"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7" name="TextBox 146"/>
          <p:cNvSpPr txBox="1"/>
          <p:nvPr/>
        </p:nvSpPr>
        <p:spPr>
          <a:xfrm>
            <a:off x="3812031" y="3190379"/>
            <a:ext cx="1014232" cy="215444"/>
          </a:xfrm>
          <a:prstGeom prst="rect">
            <a:avLst/>
          </a:prstGeom>
          <a:noFill/>
        </p:spPr>
        <p:txBody>
          <a:bodyPr wrap="square" rtlCol="0">
            <a:spAutoFit/>
          </a:bodyPr>
          <a:lstStyle/>
          <a:p>
            <a:r>
              <a:rPr lang="en-US" sz="800" dirty="0"/>
              <a:t>Domestic Policy</a:t>
            </a:r>
          </a:p>
        </p:txBody>
      </p:sp>
      <p:sp>
        <p:nvSpPr>
          <p:cNvPr id="149" name="Rectangle 148"/>
          <p:cNvSpPr/>
          <p:nvPr/>
        </p:nvSpPr>
        <p:spPr>
          <a:xfrm>
            <a:off x="3849977" y="4070585"/>
            <a:ext cx="959623"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2" name="Rectangle 161"/>
          <p:cNvSpPr/>
          <p:nvPr/>
        </p:nvSpPr>
        <p:spPr>
          <a:xfrm>
            <a:off x="3856934" y="4663457"/>
            <a:ext cx="1023835"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9" name="TextBox 168"/>
          <p:cNvSpPr txBox="1"/>
          <p:nvPr/>
        </p:nvSpPr>
        <p:spPr>
          <a:xfrm>
            <a:off x="3797597" y="4074558"/>
            <a:ext cx="1209409" cy="215444"/>
          </a:xfrm>
          <a:prstGeom prst="rect">
            <a:avLst/>
          </a:prstGeom>
          <a:noFill/>
        </p:spPr>
        <p:txBody>
          <a:bodyPr wrap="square" rtlCol="0">
            <a:spAutoFit/>
          </a:bodyPr>
          <a:lstStyle/>
          <a:p>
            <a:r>
              <a:rPr lang="en-US" sz="800" dirty="0"/>
              <a:t>Press Secretary</a:t>
            </a:r>
          </a:p>
        </p:txBody>
      </p:sp>
      <p:sp>
        <p:nvSpPr>
          <p:cNvPr id="170" name="TextBox 169"/>
          <p:cNvSpPr txBox="1"/>
          <p:nvPr/>
        </p:nvSpPr>
        <p:spPr>
          <a:xfrm>
            <a:off x="3819708" y="4665925"/>
            <a:ext cx="1098286" cy="215444"/>
          </a:xfrm>
          <a:prstGeom prst="rect">
            <a:avLst/>
          </a:prstGeom>
          <a:noFill/>
        </p:spPr>
        <p:txBody>
          <a:bodyPr wrap="square" rtlCol="0">
            <a:spAutoFit/>
          </a:bodyPr>
          <a:lstStyle/>
          <a:p>
            <a:r>
              <a:rPr lang="en-US" sz="800" smtClean="0"/>
              <a:t>Communications</a:t>
            </a:r>
            <a:endParaRPr lang="en-US" sz="800" dirty="0"/>
          </a:p>
        </p:txBody>
      </p:sp>
      <p:sp>
        <p:nvSpPr>
          <p:cNvPr id="204" name="TextBox 203"/>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National Journal, Capital Source, 1992</a:t>
            </a:r>
          </a:p>
        </p:txBody>
      </p:sp>
      <p:sp>
        <p:nvSpPr>
          <p:cNvPr id="90" name="Rectangle 89"/>
          <p:cNvSpPr/>
          <p:nvPr/>
        </p:nvSpPr>
        <p:spPr>
          <a:xfrm>
            <a:off x="5870090" y="2892465"/>
            <a:ext cx="1353480" cy="215639"/>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2" name="TextBox 91"/>
          <p:cNvSpPr txBox="1"/>
          <p:nvPr/>
        </p:nvSpPr>
        <p:spPr>
          <a:xfrm>
            <a:off x="5849971" y="2892660"/>
            <a:ext cx="1481805" cy="215444"/>
          </a:xfrm>
          <a:prstGeom prst="rect">
            <a:avLst/>
          </a:prstGeom>
          <a:noFill/>
        </p:spPr>
        <p:txBody>
          <a:bodyPr wrap="square" rtlCol="0">
            <a:spAutoFit/>
          </a:bodyPr>
          <a:lstStyle/>
          <a:p>
            <a:r>
              <a:rPr lang="en-US" sz="800" smtClean="0"/>
              <a:t>Domestic Economic Policy</a:t>
            </a:r>
            <a:endParaRPr lang="en-US" sz="800" dirty="0"/>
          </a:p>
        </p:txBody>
      </p:sp>
      <p:sp>
        <p:nvSpPr>
          <p:cNvPr id="93" name="Rectangle 92"/>
          <p:cNvSpPr/>
          <p:nvPr/>
        </p:nvSpPr>
        <p:spPr>
          <a:xfrm>
            <a:off x="5877047" y="4385659"/>
            <a:ext cx="1212578" cy="212488"/>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4" name="TextBox 93"/>
          <p:cNvSpPr txBox="1"/>
          <p:nvPr/>
        </p:nvSpPr>
        <p:spPr>
          <a:xfrm>
            <a:off x="5826040" y="4392370"/>
            <a:ext cx="1801773" cy="215444"/>
          </a:xfrm>
          <a:prstGeom prst="rect">
            <a:avLst/>
          </a:prstGeom>
          <a:noFill/>
        </p:spPr>
        <p:txBody>
          <a:bodyPr wrap="square" rtlCol="0">
            <a:spAutoFit/>
          </a:bodyPr>
          <a:lstStyle/>
          <a:p>
            <a:r>
              <a:rPr lang="en-US" sz="800" dirty="0" smtClean="0"/>
              <a:t>Health &amp; Social Services</a:t>
            </a:r>
            <a:endParaRPr lang="en-US" sz="800" dirty="0"/>
          </a:p>
        </p:txBody>
      </p:sp>
      <p:sp>
        <p:nvSpPr>
          <p:cNvPr id="96" name="Rectangle 95"/>
          <p:cNvSpPr/>
          <p:nvPr/>
        </p:nvSpPr>
        <p:spPr>
          <a:xfrm>
            <a:off x="5871216" y="2601560"/>
            <a:ext cx="1003132"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7" name="TextBox 96"/>
          <p:cNvSpPr txBox="1"/>
          <p:nvPr/>
        </p:nvSpPr>
        <p:spPr>
          <a:xfrm>
            <a:off x="5833650" y="2598822"/>
            <a:ext cx="1362690" cy="215444"/>
          </a:xfrm>
          <a:prstGeom prst="rect">
            <a:avLst/>
          </a:prstGeom>
          <a:noFill/>
        </p:spPr>
        <p:txBody>
          <a:bodyPr wrap="square" rtlCol="0">
            <a:spAutoFit/>
          </a:bodyPr>
          <a:lstStyle/>
          <a:p>
            <a:r>
              <a:rPr lang="en-US" sz="800" dirty="0" smtClean="0"/>
              <a:t>Policy Development</a:t>
            </a:r>
            <a:endParaRPr lang="en-US" sz="800" dirty="0"/>
          </a:p>
        </p:txBody>
      </p:sp>
      <p:sp>
        <p:nvSpPr>
          <p:cNvPr id="98" name="Rectangle 97"/>
          <p:cNvSpPr/>
          <p:nvPr/>
        </p:nvSpPr>
        <p:spPr>
          <a:xfrm>
            <a:off x="5880063" y="3804346"/>
            <a:ext cx="1419544" cy="215639"/>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99" name="TextBox 98"/>
          <p:cNvSpPr txBox="1"/>
          <p:nvPr/>
        </p:nvSpPr>
        <p:spPr>
          <a:xfrm>
            <a:off x="5838262" y="3802180"/>
            <a:ext cx="1781737" cy="215444"/>
          </a:xfrm>
          <a:prstGeom prst="rect">
            <a:avLst/>
          </a:prstGeom>
          <a:noFill/>
        </p:spPr>
        <p:txBody>
          <a:bodyPr wrap="square" rtlCol="0">
            <a:spAutoFit/>
          </a:bodyPr>
          <a:lstStyle/>
          <a:p>
            <a:r>
              <a:rPr lang="en-US" sz="800" smtClean="0"/>
              <a:t>Energy &amp; Natural Resources</a:t>
            </a:r>
            <a:endParaRPr lang="en-US" sz="800" dirty="0"/>
          </a:p>
        </p:txBody>
      </p:sp>
      <p:sp>
        <p:nvSpPr>
          <p:cNvPr id="100" name="Rectangle 99"/>
          <p:cNvSpPr/>
          <p:nvPr/>
        </p:nvSpPr>
        <p:spPr>
          <a:xfrm>
            <a:off x="5874044" y="3204834"/>
            <a:ext cx="1457732"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1" name="TextBox 100"/>
          <p:cNvSpPr txBox="1"/>
          <p:nvPr/>
        </p:nvSpPr>
        <p:spPr>
          <a:xfrm>
            <a:off x="5835434" y="3202095"/>
            <a:ext cx="1722042" cy="215444"/>
          </a:xfrm>
          <a:prstGeom prst="rect">
            <a:avLst/>
          </a:prstGeom>
          <a:noFill/>
        </p:spPr>
        <p:txBody>
          <a:bodyPr wrap="square" rtlCol="0">
            <a:spAutoFit/>
          </a:bodyPr>
          <a:lstStyle/>
          <a:p>
            <a:r>
              <a:rPr lang="en-US" sz="800" smtClean="0"/>
              <a:t>International Economic Policy</a:t>
            </a:r>
            <a:endParaRPr lang="en-US" sz="800" dirty="0"/>
          </a:p>
        </p:txBody>
      </p:sp>
      <p:sp>
        <p:nvSpPr>
          <p:cNvPr id="102" name="Rectangle 101"/>
          <p:cNvSpPr/>
          <p:nvPr/>
        </p:nvSpPr>
        <p:spPr>
          <a:xfrm>
            <a:off x="5877943" y="3504877"/>
            <a:ext cx="1333046"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3" name="TextBox 102"/>
          <p:cNvSpPr txBox="1"/>
          <p:nvPr/>
        </p:nvSpPr>
        <p:spPr>
          <a:xfrm>
            <a:off x="5860116" y="3502138"/>
            <a:ext cx="1892746" cy="215444"/>
          </a:xfrm>
          <a:prstGeom prst="rect">
            <a:avLst/>
          </a:prstGeom>
          <a:noFill/>
        </p:spPr>
        <p:txBody>
          <a:bodyPr wrap="square" rtlCol="0">
            <a:spAutoFit/>
          </a:bodyPr>
          <a:lstStyle/>
          <a:p>
            <a:r>
              <a:rPr lang="en-US" sz="800" dirty="0" smtClean="0"/>
              <a:t>Agriculture, Trade &amp; Food</a:t>
            </a:r>
            <a:endParaRPr lang="en-US" sz="800" dirty="0"/>
          </a:p>
        </p:txBody>
      </p:sp>
      <p:sp>
        <p:nvSpPr>
          <p:cNvPr id="104" name="Rectangle 103"/>
          <p:cNvSpPr/>
          <p:nvPr/>
        </p:nvSpPr>
        <p:spPr>
          <a:xfrm>
            <a:off x="5870089" y="4098644"/>
            <a:ext cx="672809"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6" name="Rectangle 105"/>
          <p:cNvSpPr/>
          <p:nvPr/>
        </p:nvSpPr>
        <p:spPr>
          <a:xfrm>
            <a:off x="5877047" y="4691516"/>
            <a:ext cx="856126" cy="212706"/>
          </a:xfrm>
          <a:prstGeom prst="rect">
            <a:avLst/>
          </a:prstGeom>
          <a:solidFill>
            <a:schemeClr val="tx2">
              <a:lumMod val="25000"/>
            </a:schemeClr>
          </a:solidFill>
          <a:ln w="190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8" name="TextBox 107"/>
          <p:cNvSpPr txBox="1"/>
          <p:nvPr/>
        </p:nvSpPr>
        <p:spPr>
          <a:xfrm>
            <a:off x="5841154" y="4102617"/>
            <a:ext cx="1209409" cy="215444"/>
          </a:xfrm>
          <a:prstGeom prst="rect">
            <a:avLst/>
          </a:prstGeom>
          <a:noFill/>
        </p:spPr>
        <p:txBody>
          <a:bodyPr wrap="square" rtlCol="0">
            <a:spAutoFit/>
          </a:bodyPr>
          <a:lstStyle/>
          <a:p>
            <a:r>
              <a:rPr lang="en-US" sz="800" dirty="0" smtClean="0"/>
              <a:t>Legal Policy</a:t>
            </a:r>
            <a:endParaRPr lang="en-US" sz="800" dirty="0"/>
          </a:p>
        </p:txBody>
      </p:sp>
      <p:sp>
        <p:nvSpPr>
          <p:cNvPr id="110" name="TextBox 109"/>
          <p:cNvSpPr txBox="1"/>
          <p:nvPr/>
        </p:nvSpPr>
        <p:spPr>
          <a:xfrm>
            <a:off x="5841154" y="4700066"/>
            <a:ext cx="1481898" cy="215444"/>
          </a:xfrm>
          <a:prstGeom prst="rect">
            <a:avLst/>
          </a:prstGeom>
          <a:noFill/>
        </p:spPr>
        <p:txBody>
          <a:bodyPr wrap="square" rtlCol="0">
            <a:spAutoFit/>
          </a:bodyPr>
          <a:lstStyle/>
          <a:p>
            <a:r>
              <a:rPr lang="en-US" sz="800" smtClean="0"/>
              <a:t>Education Policy</a:t>
            </a:r>
            <a:endParaRPr lang="en-US" sz="800" dirty="0"/>
          </a:p>
        </p:txBody>
      </p:sp>
      <p:sp>
        <p:nvSpPr>
          <p:cNvPr id="79" name="TextBox 78"/>
          <p:cNvSpPr txBox="1"/>
          <p:nvPr/>
        </p:nvSpPr>
        <p:spPr>
          <a:xfrm>
            <a:off x="1910063" y="2732115"/>
            <a:ext cx="1045743" cy="215444"/>
          </a:xfrm>
          <a:prstGeom prst="rect">
            <a:avLst/>
          </a:prstGeom>
          <a:noFill/>
        </p:spPr>
        <p:txBody>
          <a:bodyPr wrap="square" rtlCol="0">
            <a:spAutoFit/>
          </a:bodyPr>
          <a:lstStyle/>
          <a:p>
            <a:r>
              <a:rPr lang="en-US" sz="800" dirty="0"/>
              <a:t>Director of Comm.</a:t>
            </a:r>
          </a:p>
        </p:txBody>
      </p:sp>
      <p:sp>
        <p:nvSpPr>
          <p:cNvPr id="145" name="TextBox 144"/>
          <p:cNvSpPr txBox="1"/>
          <p:nvPr/>
        </p:nvSpPr>
        <p:spPr>
          <a:xfrm>
            <a:off x="3827608" y="3484482"/>
            <a:ext cx="1433069" cy="215444"/>
          </a:xfrm>
          <a:prstGeom prst="rect">
            <a:avLst/>
          </a:prstGeom>
          <a:noFill/>
        </p:spPr>
        <p:txBody>
          <a:bodyPr wrap="square" rtlCol="0">
            <a:spAutoFit/>
          </a:bodyPr>
          <a:lstStyle/>
          <a:p>
            <a:r>
              <a:rPr lang="en-US" sz="800" smtClean="0"/>
              <a:t>National Security Affairs</a:t>
            </a:r>
            <a:endParaRPr lang="en-US" sz="800" dirty="0"/>
          </a:p>
        </p:txBody>
      </p:sp>
    </p:spTree>
    <p:extLst>
      <p:ext uri="{BB962C8B-B14F-4D97-AF65-F5344CB8AC3E}">
        <p14:creationId xmlns:p14="http://schemas.microsoft.com/office/powerpoint/2010/main" val="1866251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a:xfrm flipH="1">
            <a:off x="4240317" y="2071839"/>
            <a:ext cx="429568"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90029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83328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689369"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626953"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726754"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a:solidFill>
                  <a:schemeClr val="accent6">
                    <a:lumMod val="60000"/>
                    <a:lumOff val="40000"/>
                  </a:schemeClr>
                </a:solidFill>
                <a:effectLst/>
                <a:latin typeface="+mn-lt"/>
              </a:rPr>
              <a:t>GEORGE H.W. BUSH 1992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7554160" y="2619935"/>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616801"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525184"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40318"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167265"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66121"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72452" y="1521269"/>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266122" y="2617209"/>
            <a:ext cx="5288038"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2045497" y="2750496"/>
            <a:ext cx="419161" cy="345055"/>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3" name="Rectangle 22"/>
          <p:cNvSpPr/>
          <p:nvPr/>
        </p:nvSpPr>
        <p:spPr>
          <a:xfrm>
            <a:off x="3919460" y="1500339"/>
            <a:ext cx="1544455" cy="233082"/>
          </a:xfrm>
          <a:prstGeom prst="rect">
            <a:avLst/>
          </a:prstGeom>
          <a:solidFill>
            <a:schemeClr val="tx2">
              <a:lumMod val="2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4" name="TextBox 23"/>
          <p:cNvSpPr txBox="1"/>
          <p:nvPr/>
        </p:nvSpPr>
        <p:spPr>
          <a:xfrm>
            <a:off x="3885428" y="1479451"/>
            <a:ext cx="1792859"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1988756" y="2814741"/>
            <a:ext cx="528756" cy="215444"/>
          </a:xfrm>
          <a:prstGeom prst="rect">
            <a:avLst/>
          </a:prstGeom>
          <a:noFill/>
        </p:spPr>
        <p:txBody>
          <a:bodyPr wrap="square" rtlCol="0">
            <a:spAutoFit/>
          </a:bodyPr>
          <a:lstStyle/>
          <a:p>
            <a:pPr algn="ctr"/>
            <a:r>
              <a:rPr lang="en-US" sz="800" dirty="0" smtClean="0"/>
              <a:t>Africa</a:t>
            </a:r>
            <a:endParaRPr lang="en-US" sz="800" dirty="0"/>
          </a:p>
        </p:txBody>
      </p:sp>
      <p:sp>
        <p:nvSpPr>
          <p:cNvPr id="33" name="Rectangle 32"/>
          <p:cNvSpPr/>
          <p:nvPr/>
        </p:nvSpPr>
        <p:spPr>
          <a:xfrm>
            <a:off x="2734725" y="2750496"/>
            <a:ext cx="857650" cy="345055"/>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4" name="TextBox 33"/>
          <p:cNvSpPr txBox="1"/>
          <p:nvPr/>
        </p:nvSpPr>
        <p:spPr>
          <a:xfrm>
            <a:off x="2699453" y="2812394"/>
            <a:ext cx="944827" cy="215444"/>
          </a:xfrm>
          <a:prstGeom prst="rect">
            <a:avLst/>
          </a:prstGeom>
          <a:noFill/>
        </p:spPr>
        <p:txBody>
          <a:bodyPr wrap="square" rtlCol="0">
            <a:spAutoFit/>
          </a:bodyPr>
          <a:lstStyle/>
          <a:p>
            <a:pPr algn="ctr"/>
            <a:r>
              <a:rPr lang="en-US" sz="800" dirty="0" smtClean="0"/>
              <a:t>Asia</a:t>
            </a:r>
            <a:endParaRPr lang="en-US" sz="800" dirty="0"/>
          </a:p>
        </p:txBody>
      </p:sp>
      <p:sp>
        <p:nvSpPr>
          <p:cNvPr id="35" name="Rectangle 34"/>
          <p:cNvSpPr/>
          <p:nvPr/>
        </p:nvSpPr>
        <p:spPr>
          <a:xfrm>
            <a:off x="3687412" y="2750496"/>
            <a:ext cx="1156236"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3603414" y="2808016"/>
            <a:ext cx="1321485" cy="215444"/>
          </a:xfrm>
          <a:prstGeom prst="rect">
            <a:avLst/>
          </a:prstGeom>
          <a:noFill/>
        </p:spPr>
        <p:txBody>
          <a:bodyPr wrap="square" rtlCol="0">
            <a:spAutoFit/>
          </a:bodyPr>
          <a:lstStyle/>
          <a:p>
            <a:pPr algn="ctr"/>
            <a:r>
              <a:rPr lang="en-US" sz="800"/>
              <a:t>Press &amp; Speechwriting</a:t>
            </a:r>
            <a:endParaRPr lang="en-US" sz="800" dirty="0"/>
          </a:p>
        </p:txBody>
      </p:sp>
      <p:sp>
        <p:nvSpPr>
          <p:cNvPr id="37" name="Rectangle 36"/>
          <p:cNvSpPr/>
          <p:nvPr/>
        </p:nvSpPr>
        <p:spPr>
          <a:xfrm>
            <a:off x="4995321" y="2739063"/>
            <a:ext cx="982882"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4906095" y="2766383"/>
            <a:ext cx="1144426" cy="338554"/>
          </a:xfrm>
          <a:prstGeom prst="rect">
            <a:avLst/>
          </a:prstGeom>
          <a:noFill/>
        </p:spPr>
        <p:txBody>
          <a:bodyPr wrap="square" rtlCol="0">
            <a:spAutoFit/>
          </a:bodyPr>
          <a:lstStyle/>
          <a:p>
            <a:pPr algn="ctr"/>
            <a:r>
              <a:rPr lang="en-US" sz="800" dirty="0"/>
              <a:t>Defense Policy &amp;</a:t>
            </a:r>
          </a:p>
          <a:p>
            <a:pPr algn="ctr"/>
            <a:r>
              <a:rPr lang="en-US" sz="800" dirty="0" smtClean="0"/>
              <a:t>Arms Control</a:t>
            </a:r>
            <a:endParaRPr lang="en-US" sz="800" dirty="0"/>
          </a:p>
        </p:txBody>
      </p:sp>
      <p:sp>
        <p:nvSpPr>
          <p:cNvPr id="39" name="Rectangle 38"/>
          <p:cNvSpPr/>
          <p:nvPr/>
        </p:nvSpPr>
        <p:spPr>
          <a:xfrm>
            <a:off x="6086839" y="2750496"/>
            <a:ext cx="1004382"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6035615" y="2765896"/>
            <a:ext cx="1144426" cy="338554"/>
          </a:xfrm>
          <a:prstGeom prst="rect">
            <a:avLst/>
          </a:prstGeom>
          <a:noFill/>
        </p:spPr>
        <p:txBody>
          <a:bodyPr wrap="square" rtlCol="0">
            <a:spAutoFit/>
          </a:bodyPr>
          <a:lstStyle/>
          <a:p>
            <a:pPr algn="ctr"/>
            <a:r>
              <a:rPr lang="en-US" sz="800" dirty="0" smtClean="0"/>
              <a:t>European and  Eurasian Affairs</a:t>
            </a:r>
            <a:endParaRPr lang="en-US" sz="800" dirty="0"/>
          </a:p>
        </p:txBody>
      </p:sp>
      <p:sp>
        <p:nvSpPr>
          <p:cNvPr id="41" name="Rectangle 40"/>
          <p:cNvSpPr/>
          <p:nvPr/>
        </p:nvSpPr>
        <p:spPr>
          <a:xfrm>
            <a:off x="7168583" y="2756997"/>
            <a:ext cx="771154" cy="347213"/>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7114589" y="2836092"/>
            <a:ext cx="890601" cy="215444"/>
          </a:xfrm>
          <a:prstGeom prst="rect">
            <a:avLst/>
          </a:prstGeom>
          <a:noFill/>
        </p:spPr>
        <p:txBody>
          <a:bodyPr wrap="square" rtlCol="0">
            <a:spAutoFit/>
          </a:bodyPr>
          <a:lstStyle/>
          <a:p>
            <a:pPr algn="ctr"/>
            <a:r>
              <a:rPr lang="en-US" sz="800" smtClean="0"/>
              <a:t>Intelligence</a:t>
            </a:r>
            <a:endParaRPr lang="en-US" sz="800" dirty="0"/>
          </a:p>
        </p:txBody>
      </p:sp>
      <p:sp>
        <p:nvSpPr>
          <p:cNvPr id="110" name="Rectangle 109"/>
          <p:cNvSpPr/>
          <p:nvPr/>
        </p:nvSpPr>
        <p:spPr>
          <a:xfrm>
            <a:off x="2266121" y="3427391"/>
            <a:ext cx="901144" cy="424558"/>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1" name="TextBox 110"/>
          <p:cNvSpPr txBox="1"/>
          <p:nvPr/>
        </p:nvSpPr>
        <p:spPr>
          <a:xfrm>
            <a:off x="2169810" y="3410598"/>
            <a:ext cx="1082629" cy="461665"/>
          </a:xfrm>
          <a:prstGeom prst="rect">
            <a:avLst/>
          </a:prstGeom>
          <a:noFill/>
        </p:spPr>
        <p:txBody>
          <a:bodyPr wrap="square" rtlCol="0">
            <a:spAutoFit/>
          </a:bodyPr>
          <a:lstStyle/>
          <a:p>
            <a:pPr algn="ctr"/>
            <a:r>
              <a:rPr lang="en-US" sz="800" dirty="0"/>
              <a:t>International</a:t>
            </a:r>
          </a:p>
          <a:p>
            <a:pPr algn="ctr"/>
            <a:r>
              <a:rPr lang="en-US" sz="800" dirty="0" smtClean="0"/>
              <a:t>Economics</a:t>
            </a:r>
          </a:p>
          <a:p>
            <a:pPr algn="ctr"/>
            <a:r>
              <a:rPr lang="en-US" sz="800" dirty="0" smtClean="0"/>
              <a:t>Affairs</a:t>
            </a:r>
            <a:endParaRPr lang="en-US" sz="800" dirty="0"/>
          </a:p>
        </p:txBody>
      </p:sp>
      <p:sp>
        <p:nvSpPr>
          <p:cNvPr id="112" name="Rectangle 111"/>
          <p:cNvSpPr/>
          <p:nvPr/>
        </p:nvSpPr>
        <p:spPr>
          <a:xfrm>
            <a:off x="3244627" y="3427391"/>
            <a:ext cx="747547" cy="420041"/>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3" name="TextBox 112"/>
          <p:cNvSpPr txBox="1"/>
          <p:nvPr/>
        </p:nvSpPr>
        <p:spPr>
          <a:xfrm>
            <a:off x="3141240" y="3478779"/>
            <a:ext cx="945420" cy="338554"/>
          </a:xfrm>
          <a:prstGeom prst="rect">
            <a:avLst/>
          </a:prstGeom>
          <a:noFill/>
        </p:spPr>
        <p:txBody>
          <a:bodyPr wrap="square" rtlCol="0">
            <a:spAutoFit/>
          </a:bodyPr>
          <a:lstStyle/>
          <a:p>
            <a:pPr algn="ctr"/>
            <a:r>
              <a:rPr lang="en-US" sz="800" dirty="0" smtClean="0"/>
              <a:t>Latin American</a:t>
            </a:r>
          </a:p>
          <a:p>
            <a:pPr algn="ctr"/>
            <a:r>
              <a:rPr lang="en-US" sz="800" dirty="0" smtClean="0"/>
              <a:t>Affairs</a:t>
            </a:r>
            <a:endParaRPr lang="en-US" sz="800" dirty="0"/>
          </a:p>
        </p:txBody>
      </p:sp>
      <p:sp>
        <p:nvSpPr>
          <p:cNvPr id="114" name="Rectangle 113"/>
          <p:cNvSpPr/>
          <p:nvPr/>
        </p:nvSpPr>
        <p:spPr>
          <a:xfrm>
            <a:off x="4069536" y="3427391"/>
            <a:ext cx="1156236" cy="420041"/>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6" name="Rectangle 115"/>
          <p:cNvSpPr/>
          <p:nvPr/>
        </p:nvSpPr>
        <p:spPr>
          <a:xfrm>
            <a:off x="5303134" y="3427391"/>
            <a:ext cx="1004382" cy="420041"/>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7" name="TextBox 116"/>
          <p:cNvSpPr txBox="1"/>
          <p:nvPr/>
        </p:nvSpPr>
        <p:spPr>
          <a:xfrm>
            <a:off x="4114890" y="3518602"/>
            <a:ext cx="1144426" cy="215444"/>
          </a:xfrm>
          <a:prstGeom prst="rect">
            <a:avLst/>
          </a:prstGeom>
          <a:noFill/>
        </p:spPr>
        <p:txBody>
          <a:bodyPr wrap="square" rtlCol="0">
            <a:spAutoFit/>
          </a:bodyPr>
          <a:lstStyle/>
          <a:p>
            <a:pPr algn="ctr"/>
            <a:r>
              <a:rPr lang="en-US" sz="800" dirty="0"/>
              <a:t>Legislative Affairs</a:t>
            </a:r>
          </a:p>
        </p:txBody>
      </p:sp>
      <p:sp>
        <p:nvSpPr>
          <p:cNvPr id="118" name="Rectangle 117"/>
          <p:cNvSpPr/>
          <p:nvPr/>
        </p:nvSpPr>
        <p:spPr>
          <a:xfrm>
            <a:off x="6384878" y="3427391"/>
            <a:ext cx="1004382" cy="420041"/>
          </a:xfrm>
          <a:prstGeom prst="rect">
            <a:avLst/>
          </a:prstGeom>
          <a:solidFill>
            <a:schemeClr val="tx2">
              <a:lumMod val="25000"/>
            </a:schemeClr>
          </a:solidFill>
          <a:ln w="19050">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9" name="TextBox 118"/>
          <p:cNvSpPr txBox="1"/>
          <p:nvPr/>
        </p:nvSpPr>
        <p:spPr>
          <a:xfrm>
            <a:off x="6342627" y="3472154"/>
            <a:ext cx="1144426" cy="338554"/>
          </a:xfrm>
          <a:prstGeom prst="rect">
            <a:avLst/>
          </a:prstGeom>
          <a:noFill/>
        </p:spPr>
        <p:txBody>
          <a:bodyPr wrap="square" rtlCol="0">
            <a:spAutoFit/>
          </a:bodyPr>
          <a:lstStyle/>
          <a:p>
            <a:pPr algn="ctr"/>
            <a:r>
              <a:rPr lang="en-US" sz="800" dirty="0" smtClean="0"/>
              <a:t>International </a:t>
            </a:r>
          </a:p>
          <a:p>
            <a:pPr algn="ctr"/>
            <a:r>
              <a:rPr lang="en-US" sz="800" dirty="0" smtClean="0"/>
              <a:t>Programs</a:t>
            </a:r>
            <a:endParaRPr lang="en-US" sz="800" dirty="0"/>
          </a:p>
        </p:txBody>
      </p:sp>
      <p:cxnSp>
        <p:nvCxnSpPr>
          <p:cNvPr id="142" name="Straight Connector 141"/>
          <p:cNvCxnSpPr/>
          <p:nvPr/>
        </p:nvCxnSpPr>
        <p:spPr>
          <a:xfrm flipH="1" flipV="1">
            <a:off x="2734726" y="3286357"/>
            <a:ext cx="4180114" cy="226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3681983" y="1941502"/>
            <a:ext cx="823139" cy="233082"/>
          </a:xfrm>
          <a:prstGeom prst="rect">
            <a:avLst/>
          </a:prstGeom>
          <a:solidFill>
            <a:schemeClr val="tx2">
              <a:lumMod val="2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147" name="TextBox 146"/>
          <p:cNvSpPr txBox="1"/>
          <p:nvPr/>
        </p:nvSpPr>
        <p:spPr>
          <a:xfrm>
            <a:off x="3635417" y="1929942"/>
            <a:ext cx="972872"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71" name="TextBox 70"/>
          <p:cNvSpPr txBox="1"/>
          <p:nvPr/>
        </p:nvSpPr>
        <p:spPr>
          <a:xfrm>
            <a:off x="-1" y="4731107"/>
            <a:ext cx="3626321"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National Journal, Capital Source, 1992</a:t>
            </a:r>
          </a:p>
        </p:txBody>
      </p:sp>
      <p:cxnSp>
        <p:nvCxnSpPr>
          <p:cNvPr id="76" name="Straight Connector 75"/>
          <p:cNvCxnSpPr/>
          <p:nvPr/>
        </p:nvCxnSpPr>
        <p:spPr>
          <a:xfrm>
            <a:off x="4926460" y="2612135"/>
            <a:ext cx="1140" cy="6808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246333" y="3488449"/>
            <a:ext cx="1144426" cy="338554"/>
          </a:xfrm>
          <a:prstGeom prst="rect">
            <a:avLst/>
          </a:prstGeom>
          <a:noFill/>
        </p:spPr>
        <p:txBody>
          <a:bodyPr wrap="square" rtlCol="0">
            <a:spAutoFit/>
          </a:bodyPr>
          <a:lstStyle/>
          <a:p>
            <a:pPr algn="ctr"/>
            <a:r>
              <a:rPr lang="en-US" sz="800" dirty="0" smtClean="0"/>
              <a:t>Near East &amp; South </a:t>
            </a:r>
            <a:r>
              <a:rPr lang="en-US" sz="800" smtClean="0"/>
              <a:t>Asian Affairs</a:t>
            </a:r>
            <a:endParaRPr lang="en-US" sz="800" dirty="0"/>
          </a:p>
        </p:txBody>
      </p:sp>
    </p:spTree>
    <p:extLst>
      <p:ext uri="{BB962C8B-B14F-4D97-AF65-F5344CB8AC3E}">
        <p14:creationId xmlns:p14="http://schemas.microsoft.com/office/powerpoint/2010/main" val="141134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Straight Connector 94"/>
          <p:cNvCxnSpPr/>
          <p:nvPr/>
        </p:nvCxnSpPr>
        <p:spPr>
          <a:xfrm flipH="1">
            <a:off x="3546385" y="1667512"/>
            <a:ext cx="61763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488031" y="2960583"/>
            <a:ext cx="0" cy="1666955"/>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705215" y="2898376"/>
            <a:ext cx="0" cy="1154380"/>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669337" y="253687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34847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104315" y="2647919"/>
            <a:ext cx="642337" cy="331622"/>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38" name="Straight Connector 137"/>
          <p:cNvCxnSpPr/>
          <p:nvPr/>
        </p:nvCxnSpPr>
        <p:spPr>
          <a:xfrm>
            <a:off x="6243280" y="2548903"/>
            <a:ext cx="0" cy="34947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5748512" y="2548903"/>
            <a:ext cx="0" cy="43518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107069" y="254890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500169" y="2556732"/>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864717"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224420" y="2556731"/>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531591"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918523" y="25632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6875238" y="2536878"/>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918524" y="2538624"/>
            <a:ext cx="7373152" cy="226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4938534" y="1702880"/>
            <a:ext cx="61763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34562" y="2637088"/>
            <a:ext cx="598804" cy="345055"/>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4">
                    <a:lumMod val="60000"/>
                    <a:lumOff val="40000"/>
                  </a:schemeClr>
                </a:solidFill>
                <a:effectLst/>
                <a:latin typeface="+mn-lt"/>
              </a:rPr>
              <a:t>RONALD REAGAN 1987</a:t>
            </a:r>
            <a:r>
              <a:rPr lang="en-US" sz="2500" dirty="0">
                <a:effectLst/>
              </a:rPr>
              <a:t/>
            </a:r>
            <a:br>
              <a:rPr lang="en-US" sz="2500" dirty="0">
                <a:effectLst/>
              </a:rPr>
            </a:br>
            <a:r>
              <a:rPr lang="en-US" sz="500" dirty="0" smtClean="0">
                <a:effectLst/>
              </a:rPr>
              <a:t/>
            </a:r>
            <a:br>
              <a:rPr lang="en-US" sz="500" dirty="0" smtClean="0">
                <a:effectLst/>
              </a:rPr>
            </a:br>
            <a:r>
              <a:rPr lang="en-US" sz="2500" dirty="0" smtClean="0">
                <a:effectLst/>
              </a:rPr>
              <a:t>White </a:t>
            </a:r>
            <a:r>
              <a:rPr lang="en-US" sz="2500" dirty="0">
                <a:effectLst/>
              </a:rPr>
              <a:t>House </a:t>
            </a:r>
            <a:r>
              <a:rPr lang="en-US" sz="2500" dirty="0" smtClean="0">
                <a:effectLst/>
              </a:rPr>
              <a:t>Office</a:t>
            </a:r>
            <a:endParaRPr lang="en-US" sz="2500" dirty="0">
              <a:effectLst/>
            </a:endParaRP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TextBox 6"/>
          <p:cNvSpPr txBox="1"/>
          <p:nvPr/>
        </p:nvSpPr>
        <p:spPr>
          <a:xfrm>
            <a:off x="4132545" y="1557759"/>
            <a:ext cx="1017585"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12" name="Rectangle 11"/>
          <p:cNvSpPr/>
          <p:nvPr/>
        </p:nvSpPr>
        <p:spPr>
          <a:xfrm>
            <a:off x="1213359" y="2637088"/>
            <a:ext cx="586938"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 name="Rectangle 13"/>
          <p:cNvSpPr/>
          <p:nvPr/>
        </p:nvSpPr>
        <p:spPr>
          <a:xfrm>
            <a:off x="1874748" y="2633589"/>
            <a:ext cx="529300"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 name="Rectangle 15"/>
          <p:cNvSpPr/>
          <p:nvPr/>
        </p:nvSpPr>
        <p:spPr>
          <a:xfrm>
            <a:off x="2480969" y="2637089"/>
            <a:ext cx="820401" cy="342452"/>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7" name="TextBox 16"/>
          <p:cNvSpPr txBox="1"/>
          <p:nvPr/>
        </p:nvSpPr>
        <p:spPr>
          <a:xfrm>
            <a:off x="512414" y="2640986"/>
            <a:ext cx="675051" cy="338554"/>
          </a:xfrm>
          <a:prstGeom prst="rect">
            <a:avLst/>
          </a:prstGeom>
          <a:noFill/>
        </p:spPr>
        <p:txBody>
          <a:bodyPr wrap="square" rtlCol="0">
            <a:spAutoFit/>
          </a:bodyPr>
          <a:lstStyle/>
          <a:p>
            <a:pPr algn="ctr"/>
            <a:r>
              <a:rPr lang="en-US" sz="800" smtClean="0"/>
              <a:t>Cabinet </a:t>
            </a:r>
            <a:br>
              <a:rPr lang="en-US" sz="800" smtClean="0"/>
            </a:br>
            <a:r>
              <a:rPr lang="en-US" sz="800" smtClean="0"/>
              <a:t>Affairs</a:t>
            </a:r>
            <a:endParaRPr lang="en-US" sz="800" dirty="0"/>
          </a:p>
        </p:txBody>
      </p:sp>
      <p:sp>
        <p:nvSpPr>
          <p:cNvPr id="18" name="Rectangle 17"/>
          <p:cNvSpPr/>
          <p:nvPr/>
        </p:nvSpPr>
        <p:spPr>
          <a:xfrm>
            <a:off x="3383865" y="2637088"/>
            <a:ext cx="647211"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 name="TextBox 18"/>
          <p:cNvSpPr txBox="1"/>
          <p:nvPr/>
        </p:nvSpPr>
        <p:spPr>
          <a:xfrm>
            <a:off x="4030846" y="2622029"/>
            <a:ext cx="792580" cy="338554"/>
          </a:xfrm>
          <a:prstGeom prst="rect">
            <a:avLst/>
          </a:prstGeom>
          <a:noFill/>
        </p:spPr>
        <p:txBody>
          <a:bodyPr wrap="square" rtlCol="0">
            <a:spAutoFit/>
          </a:bodyPr>
          <a:lstStyle/>
          <a:p>
            <a:pPr algn="ctr"/>
            <a:r>
              <a:rPr lang="en-US" sz="800" dirty="0" smtClean="0"/>
              <a:t>Pres </a:t>
            </a:r>
            <a:r>
              <a:rPr lang="en-US" sz="800" dirty="0" err="1" smtClean="0"/>
              <a:t>Appts</a:t>
            </a:r>
            <a:r>
              <a:rPr lang="en-US" sz="800" dirty="0" smtClean="0"/>
              <a:t> </a:t>
            </a:r>
            <a:br>
              <a:rPr lang="en-US" sz="800" dirty="0" smtClean="0"/>
            </a:br>
            <a:r>
              <a:rPr lang="en-US" sz="800" dirty="0" smtClean="0"/>
              <a:t>&amp; Scheduling</a:t>
            </a:r>
            <a:endParaRPr lang="en-US" sz="800" dirty="0"/>
          </a:p>
        </p:txBody>
      </p:sp>
      <p:sp>
        <p:nvSpPr>
          <p:cNvPr id="21" name="TextBox 20"/>
          <p:cNvSpPr txBox="1"/>
          <p:nvPr/>
        </p:nvSpPr>
        <p:spPr>
          <a:xfrm>
            <a:off x="1740886" y="2651082"/>
            <a:ext cx="780530" cy="338554"/>
          </a:xfrm>
          <a:prstGeom prst="rect">
            <a:avLst/>
          </a:prstGeom>
          <a:noFill/>
        </p:spPr>
        <p:txBody>
          <a:bodyPr wrap="square" rtlCol="0">
            <a:spAutoFit/>
          </a:bodyPr>
          <a:lstStyle/>
          <a:p>
            <a:pPr algn="ctr"/>
            <a:r>
              <a:rPr lang="en-US" sz="800" dirty="0" smtClean="0"/>
              <a:t>Public</a:t>
            </a:r>
          </a:p>
          <a:p>
            <a:pPr algn="ctr"/>
            <a:r>
              <a:rPr lang="en-US" sz="800" dirty="0" smtClean="0"/>
              <a:t>Liaison</a:t>
            </a:r>
          </a:p>
        </p:txBody>
      </p:sp>
      <p:sp>
        <p:nvSpPr>
          <p:cNvPr id="24" name="Rectangle 23"/>
          <p:cNvSpPr/>
          <p:nvPr/>
        </p:nvSpPr>
        <p:spPr>
          <a:xfrm>
            <a:off x="4823337" y="2641784"/>
            <a:ext cx="586436" cy="337756"/>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4745680" y="2641355"/>
            <a:ext cx="742269" cy="338554"/>
          </a:xfrm>
          <a:prstGeom prst="rect">
            <a:avLst/>
          </a:prstGeom>
          <a:noFill/>
        </p:spPr>
        <p:txBody>
          <a:bodyPr wrap="square" rtlCol="0">
            <a:spAutoFit/>
          </a:bodyPr>
          <a:lstStyle/>
          <a:p>
            <a:pPr algn="ctr"/>
            <a:r>
              <a:rPr lang="en-US" sz="800" dirty="0" smtClean="0"/>
              <a:t>Presidential </a:t>
            </a:r>
          </a:p>
          <a:p>
            <a:pPr algn="ctr"/>
            <a:r>
              <a:rPr lang="en-US" sz="800" dirty="0" smtClean="0"/>
              <a:t>Personnel</a:t>
            </a:r>
            <a:endParaRPr lang="en-US" sz="800" dirty="0"/>
          </a:p>
        </p:txBody>
      </p:sp>
      <p:sp>
        <p:nvSpPr>
          <p:cNvPr id="26" name="Rectangle 25"/>
          <p:cNvSpPr/>
          <p:nvPr/>
        </p:nvSpPr>
        <p:spPr>
          <a:xfrm>
            <a:off x="5493680" y="2633589"/>
            <a:ext cx="484453" cy="345951"/>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5466308" y="2640986"/>
            <a:ext cx="524036" cy="338554"/>
          </a:xfrm>
          <a:prstGeom prst="rect">
            <a:avLst/>
          </a:prstGeom>
          <a:noFill/>
        </p:spPr>
        <p:txBody>
          <a:bodyPr wrap="square" rtlCol="0">
            <a:spAutoFit/>
          </a:bodyPr>
          <a:lstStyle/>
          <a:p>
            <a:pPr algn="ctr"/>
            <a:r>
              <a:rPr lang="en-US" sz="800" smtClean="0"/>
              <a:t>Military</a:t>
            </a:r>
          </a:p>
          <a:p>
            <a:pPr algn="ctr"/>
            <a:r>
              <a:rPr lang="en-US" sz="800" dirty="0" smtClean="0"/>
              <a:t> Office</a:t>
            </a:r>
            <a:endParaRPr lang="en-US" sz="800" dirty="0"/>
          </a:p>
        </p:txBody>
      </p:sp>
      <p:sp>
        <p:nvSpPr>
          <p:cNvPr id="28" name="Rectangle 27"/>
          <p:cNvSpPr/>
          <p:nvPr/>
        </p:nvSpPr>
        <p:spPr>
          <a:xfrm>
            <a:off x="6046139" y="2637088"/>
            <a:ext cx="590563" cy="334198"/>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1179044" y="2694533"/>
            <a:ext cx="685413" cy="215444"/>
          </a:xfrm>
          <a:prstGeom prst="rect">
            <a:avLst/>
          </a:prstGeom>
          <a:noFill/>
        </p:spPr>
        <p:txBody>
          <a:bodyPr wrap="square" rtlCol="0">
            <a:spAutoFit/>
          </a:bodyPr>
          <a:lstStyle/>
          <a:p>
            <a:pPr algn="ctr"/>
            <a:r>
              <a:rPr lang="en-US" sz="800" dirty="0" smtClean="0"/>
              <a:t>Admin</a:t>
            </a:r>
            <a:endParaRPr lang="en-US" sz="800" dirty="0"/>
          </a:p>
        </p:txBody>
      </p:sp>
      <p:sp>
        <p:nvSpPr>
          <p:cNvPr id="31" name="Rectangle 30"/>
          <p:cNvSpPr/>
          <p:nvPr/>
        </p:nvSpPr>
        <p:spPr>
          <a:xfrm>
            <a:off x="6700607" y="2634538"/>
            <a:ext cx="537098" cy="405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6619575" y="2605926"/>
            <a:ext cx="680020" cy="461665"/>
          </a:xfrm>
          <a:prstGeom prst="rect">
            <a:avLst/>
          </a:prstGeom>
          <a:noFill/>
        </p:spPr>
        <p:txBody>
          <a:bodyPr wrap="square" rtlCol="0">
            <a:spAutoFit/>
          </a:bodyPr>
          <a:lstStyle/>
          <a:p>
            <a:pPr algn="ctr"/>
            <a:r>
              <a:rPr lang="en-US" sz="800" dirty="0" smtClean="0"/>
              <a:t>Political &amp;</a:t>
            </a:r>
          </a:p>
          <a:p>
            <a:pPr algn="ctr"/>
            <a:r>
              <a:rPr lang="en-US" sz="800" dirty="0" err="1" smtClean="0"/>
              <a:t>Intergov’t</a:t>
            </a:r>
            <a:endParaRPr lang="en-US" sz="800" dirty="0" smtClean="0"/>
          </a:p>
          <a:p>
            <a:pPr algn="ctr"/>
            <a:r>
              <a:rPr lang="en-US" sz="800" dirty="0" smtClean="0"/>
              <a:t>Affairs</a:t>
            </a:r>
            <a:endParaRPr lang="en-US" sz="800" dirty="0"/>
          </a:p>
        </p:txBody>
      </p:sp>
      <p:sp>
        <p:nvSpPr>
          <p:cNvPr id="58" name="Rectangle 57"/>
          <p:cNvSpPr/>
          <p:nvPr/>
        </p:nvSpPr>
        <p:spPr>
          <a:xfrm>
            <a:off x="2490607" y="3125975"/>
            <a:ext cx="842362" cy="282114"/>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2459076" y="3086340"/>
            <a:ext cx="905423" cy="338554"/>
          </a:xfrm>
          <a:prstGeom prst="rect">
            <a:avLst/>
          </a:prstGeom>
          <a:noFill/>
        </p:spPr>
        <p:txBody>
          <a:bodyPr wrap="square" rtlCol="0">
            <a:spAutoFit/>
          </a:bodyPr>
          <a:lstStyle/>
          <a:p>
            <a:r>
              <a:rPr lang="en-US" sz="800" dirty="0" smtClean="0"/>
              <a:t>Speech-writing &amp; Research</a:t>
            </a:r>
            <a:endParaRPr lang="en-US" sz="800" dirty="0"/>
          </a:p>
        </p:txBody>
      </p:sp>
      <p:sp>
        <p:nvSpPr>
          <p:cNvPr id="83" name="Rectangle 82"/>
          <p:cNvSpPr/>
          <p:nvPr/>
        </p:nvSpPr>
        <p:spPr>
          <a:xfrm>
            <a:off x="6709756" y="3482715"/>
            <a:ext cx="739541" cy="24724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6666311" y="3502704"/>
            <a:ext cx="1003026" cy="215444"/>
          </a:xfrm>
          <a:prstGeom prst="rect">
            <a:avLst/>
          </a:prstGeom>
          <a:noFill/>
        </p:spPr>
        <p:txBody>
          <a:bodyPr wrap="square" rtlCol="0">
            <a:spAutoFit/>
          </a:bodyPr>
          <a:lstStyle/>
          <a:p>
            <a:r>
              <a:rPr lang="en-US" sz="800" smtClean="0"/>
              <a:t>Political Affairs</a:t>
            </a:r>
            <a:endParaRPr lang="en-US" sz="800" dirty="0"/>
          </a:p>
        </p:txBody>
      </p:sp>
      <p:sp>
        <p:nvSpPr>
          <p:cNvPr id="85" name="Rectangle 84"/>
          <p:cNvSpPr/>
          <p:nvPr/>
        </p:nvSpPr>
        <p:spPr>
          <a:xfrm>
            <a:off x="6709756" y="3799889"/>
            <a:ext cx="777115"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6639476" y="3808178"/>
            <a:ext cx="925632" cy="215444"/>
          </a:xfrm>
          <a:prstGeom prst="rect">
            <a:avLst/>
          </a:prstGeom>
          <a:noFill/>
        </p:spPr>
        <p:txBody>
          <a:bodyPr wrap="square" rtlCol="0">
            <a:spAutoFit/>
          </a:bodyPr>
          <a:lstStyle/>
          <a:p>
            <a:r>
              <a:rPr lang="en-US" sz="800" dirty="0" err="1" smtClean="0"/>
              <a:t>Intergov’t</a:t>
            </a:r>
            <a:r>
              <a:rPr lang="en-US" sz="800" dirty="0" smtClean="0"/>
              <a:t> Affairs</a:t>
            </a:r>
            <a:endParaRPr lang="en-US" sz="800" dirty="0"/>
          </a:p>
        </p:txBody>
      </p:sp>
      <p:sp>
        <p:nvSpPr>
          <p:cNvPr id="93" name="Rectangle 92"/>
          <p:cNvSpPr/>
          <p:nvPr/>
        </p:nvSpPr>
        <p:spPr>
          <a:xfrm>
            <a:off x="5253373" y="1586339"/>
            <a:ext cx="961695" cy="233082"/>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209642" y="1596584"/>
            <a:ext cx="1225936" cy="215444"/>
          </a:xfrm>
          <a:prstGeom prst="rect">
            <a:avLst/>
          </a:prstGeom>
          <a:noFill/>
        </p:spPr>
        <p:txBody>
          <a:bodyPr wrap="square" rtlCol="0">
            <a:spAutoFit/>
          </a:bodyPr>
          <a:lstStyle/>
          <a:p>
            <a:r>
              <a:rPr lang="en-US" sz="800" dirty="0" smtClean="0"/>
              <a:t>Office </a:t>
            </a:r>
            <a:r>
              <a:rPr lang="en-US" sz="800" smtClean="0"/>
              <a:t>of Operation</a:t>
            </a:r>
            <a:endParaRPr lang="en-US" sz="800" dirty="0"/>
          </a:p>
        </p:txBody>
      </p:sp>
      <p:sp>
        <p:nvSpPr>
          <p:cNvPr id="105" name="TextBox 104"/>
          <p:cNvSpPr txBox="1"/>
          <p:nvPr/>
        </p:nvSpPr>
        <p:spPr>
          <a:xfrm>
            <a:off x="-1" y="4731107"/>
            <a:ext cx="2432815"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The Capital </a:t>
            </a:r>
            <a:r>
              <a:rPr lang="en-US" sz="700" dirty="0" smtClean="0"/>
              <a:t>Source, National Journal</a:t>
            </a:r>
            <a:r>
              <a:rPr lang="en-US" sz="700" dirty="0"/>
              <a:t>, Fall 1987</a:t>
            </a:r>
          </a:p>
        </p:txBody>
      </p:sp>
      <p:sp>
        <p:nvSpPr>
          <p:cNvPr id="155" name="TextBox 154"/>
          <p:cNvSpPr txBox="1"/>
          <p:nvPr/>
        </p:nvSpPr>
        <p:spPr>
          <a:xfrm>
            <a:off x="2432883" y="2636119"/>
            <a:ext cx="921956" cy="338554"/>
          </a:xfrm>
          <a:prstGeom prst="rect">
            <a:avLst/>
          </a:prstGeom>
          <a:noFill/>
        </p:spPr>
        <p:txBody>
          <a:bodyPr wrap="square" rtlCol="0">
            <a:spAutoFit/>
          </a:bodyPr>
          <a:lstStyle/>
          <a:p>
            <a:pPr algn="ctr"/>
            <a:r>
              <a:rPr lang="en-US" sz="800" smtClean="0"/>
              <a:t>Communication </a:t>
            </a:r>
            <a:br>
              <a:rPr lang="en-US" sz="800" smtClean="0"/>
            </a:br>
            <a:r>
              <a:rPr lang="en-US" sz="800" smtClean="0"/>
              <a:t>&amp; </a:t>
            </a:r>
            <a:r>
              <a:rPr lang="en-US" sz="800" dirty="0" smtClean="0"/>
              <a:t>Planning</a:t>
            </a:r>
            <a:endParaRPr lang="en-US" sz="800" dirty="0"/>
          </a:p>
        </p:txBody>
      </p:sp>
      <p:sp>
        <p:nvSpPr>
          <p:cNvPr id="11" name="TextBox 10"/>
          <p:cNvSpPr txBox="1"/>
          <p:nvPr/>
        </p:nvSpPr>
        <p:spPr>
          <a:xfrm>
            <a:off x="3292258" y="2660766"/>
            <a:ext cx="860235" cy="338554"/>
          </a:xfrm>
          <a:prstGeom prst="rect">
            <a:avLst/>
          </a:prstGeom>
          <a:noFill/>
        </p:spPr>
        <p:txBody>
          <a:bodyPr wrap="square" rtlCol="0">
            <a:spAutoFit/>
          </a:bodyPr>
          <a:lstStyle/>
          <a:p>
            <a:pPr algn="ctr"/>
            <a:r>
              <a:rPr lang="en-US" sz="800" dirty="0" smtClean="0"/>
              <a:t>Presidential Advance</a:t>
            </a:r>
          </a:p>
        </p:txBody>
      </p:sp>
      <p:sp>
        <p:nvSpPr>
          <p:cNvPr id="111" name="Rectangle 110"/>
          <p:cNvSpPr/>
          <p:nvPr/>
        </p:nvSpPr>
        <p:spPr>
          <a:xfrm>
            <a:off x="7310904" y="2634539"/>
            <a:ext cx="537098" cy="326044"/>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20" name="Straight Connector 119"/>
          <p:cNvCxnSpPr/>
          <p:nvPr/>
        </p:nvCxnSpPr>
        <p:spPr>
          <a:xfrm>
            <a:off x="8291676" y="2543717"/>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7933243" y="2641378"/>
            <a:ext cx="537098" cy="437288"/>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3" name="TextBox 122"/>
          <p:cNvSpPr txBox="1"/>
          <p:nvPr/>
        </p:nvSpPr>
        <p:spPr>
          <a:xfrm>
            <a:off x="7920098" y="2629189"/>
            <a:ext cx="592090" cy="461665"/>
          </a:xfrm>
          <a:prstGeom prst="rect">
            <a:avLst/>
          </a:prstGeom>
          <a:noFill/>
        </p:spPr>
        <p:txBody>
          <a:bodyPr wrap="square" rtlCol="0">
            <a:spAutoFit/>
          </a:bodyPr>
          <a:lstStyle/>
          <a:p>
            <a:pPr algn="ctr"/>
            <a:r>
              <a:rPr lang="en-US" sz="800" dirty="0" smtClean="0"/>
              <a:t>Private Sector</a:t>
            </a:r>
            <a:r>
              <a:rPr lang="en-US" sz="800" dirty="0"/>
              <a:t> </a:t>
            </a:r>
            <a:r>
              <a:rPr lang="en-US" sz="800" dirty="0" smtClean="0"/>
              <a:t>Initiative</a:t>
            </a:r>
          </a:p>
        </p:txBody>
      </p:sp>
      <p:sp>
        <p:nvSpPr>
          <p:cNvPr id="91" name="Rectangle 90"/>
          <p:cNvSpPr/>
          <p:nvPr/>
        </p:nvSpPr>
        <p:spPr>
          <a:xfrm>
            <a:off x="2942593" y="1586339"/>
            <a:ext cx="1016639" cy="233082"/>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884359" y="1596842"/>
            <a:ext cx="1225936" cy="215444"/>
          </a:xfrm>
          <a:prstGeom prst="rect">
            <a:avLst/>
          </a:prstGeom>
          <a:noFill/>
        </p:spPr>
        <p:txBody>
          <a:bodyPr wrap="square" rtlCol="0">
            <a:spAutoFit/>
          </a:bodyPr>
          <a:lstStyle/>
          <a:p>
            <a:r>
              <a:rPr lang="en-US" sz="800" dirty="0" smtClean="0"/>
              <a:t>Counsel to President</a:t>
            </a:r>
            <a:endParaRPr lang="en-US" sz="800" dirty="0"/>
          </a:p>
        </p:txBody>
      </p:sp>
      <p:sp>
        <p:nvSpPr>
          <p:cNvPr id="15" name="TextBox 14"/>
          <p:cNvSpPr txBox="1"/>
          <p:nvPr/>
        </p:nvSpPr>
        <p:spPr>
          <a:xfrm>
            <a:off x="7202749" y="2645537"/>
            <a:ext cx="753407" cy="338554"/>
          </a:xfrm>
          <a:prstGeom prst="rect">
            <a:avLst/>
          </a:prstGeom>
          <a:noFill/>
        </p:spPr>
        <p:txBody>
          <a:bodyPr wrap="square" rtlCol="0">
            <a:spAutoFit/>
          </a:bodyPr>
          <a:lstStyle/>
          <a:p>
            <a:pPr algn="ctr"/>
            <a:r>
              <a:rPr lang="en-US" sz="800" dirty="0" smtClean="0"/>
              <a:t>Legislative Affairs</a:t>
            </a:r>
            <a:endParaRPr lang="en-US" sz="800" dirty="0"/>
          </a:p>
        </p:txBody>
      </p:sp>
      <p:sp>
        <p:nvSpPr>
          <p:cNvPr id="112" name="TextBox 111"/>
          <p:cNvSpPr txBox="1"/>
          <p:nvPr/>
        </p:nvSpPr>
        <p:spPr>
          <a:xfrm>
            <a:off x="5980664" y="2636301"/>
            <a:ext cx="711803" cy="338554"/>
          </a:xfrm>
          <a:prstGeom prst="rect">
            <a:avLst/>
          </a:prstGeom>
          <a:noFill/>
        </p:spPr>
        <p:txBody>
          <a:bodyPr wrap="square" rtlCol="0">
            <a:spAutoFit/>
          </a:bodyPr>
          <a:lstStyle/>
          <a:p>
            <a:pPr algn="ctr"/>
            <a:r>
              <a:rPr lang="en-US" sz="800" dirty="0"/>
              <a:t>Pres</a:t>
            </a:r>
          </a:p>
          <a:p>
            <a:pPr algn="ctr"/>
            <a:r>
              <a:rPr lang="en-US" sz="800" dirty="0" smtClean="0"/>
              <a:t>Secretary</a:t>
            </a:r>
            <a:endParaRPr lang="en-US" sz="800" dirty="0"/>
          </a:p>
        </p:txBody>
      </p:sp>
      <p:cxnSp>
        <p:nvCxnSpPr>
          <p:cNvPr id="119" name="Straight Connector 118"/>
          <p:cNvCxnSpPr/>
          <p:nvPr/>
        </p:nvCxnSpPr>
        <p:spPr>
          <a:xfrm>
            <a:off x="4104315" y="2941988"/>
            <a:ext cx="0" cy="497232"/>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2490607" y="3470851"/>
            <a:ext cx="842362"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4" name="TextBox 123"/>
          <p:cNvSpPr txBox="1"/>
          <p:nvPr/>
        </p:nvSpPr>
        <p:spPr>
          <a:xfrm>
            <a:off x="2432883" y="3493992"/>
            <a:ext cx="950982" cy="215444"/>
          </a:xfrm>
          <a:prstGeom prst="rect">
            <a:avLst/>
          </a:prstGeom>
          <a:noFill/>
        </p:spPr>
        <p:txBody>
          <a:bodyPr wrap="square" rtlCol="0">
            <a:spAutoFit/>
          </a:bodyPr>
          <a:lstStyle/>
          <a:p>
            <a:r>
              <a:rPr lang="en-US" sz="800" smtClean="0"/>
              <a:t>Media Relations</a:t>
            </a:r>
            <a:endParaRPr lang="en-US" sz="800" dirty="0"/>
          </a:p>
        </p:txBody>
      </p:sp>
      <p:sp>
        <p:nvSpPr>
          <p:cNvPr id="130" name="Rectangle 129"/>
          <p:cNvSpPr/>
          <p:nvPr/>
        </p:nvSpPr>
        <p:spPr>
          <a:xfrm>
            <a:off x="2484350" y="3784434"/>
            <a:ext cx="841880" cy="268322"/>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1" name="TextBox 130"/>
          <p:cNvSpPr txBox="1"/>
          <p:nvPr/>
        </p:nvSpPr>
        <p:spPr>
          <a:xfrm>
            <a:off x="2459076" y="3804282"/>
            <a:ext cx="831463" cy="215444"/>
          </a:xfrm>
          <a:prstGeom prst="rect">
            <a:avLst/>
          </a:prstGeom>
          <a:noFill/>
        </p:spPr>
        <p:txBody>
          <a:bodyPr wrap="square" rtlCol="0">
            <a:spAutoFit/>
          </a:bodyPr>
          <a:lstStyle/>
          <a:p>
            <a:r>
              <a:rPr lang="en-US" sz="800" dirty="0" smtClean="0"/>
              <a:t>Public Affairs</a:t>
            </a:r>
            <a:endParaRPr lang="en-US" sz="800" dirty="0"/>
          </a:p>
        </p:txBody>
      </p:sp>
      <p:sp>
        <p:nvSpPr>
          <p:cNvPr id="132" name="Rectangle 131"/>
          <p:cNvSpPr/>
          <p:nvPr/>
        </p:nvSpPr>
        <p:spPr>
          <a:xfrm>
            <a:off x="2490607" y="4122475"/>
            <a:ext cx="842362"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3" name="TextBox 132"/>
          <p:cNvSpPr txBox="1"/>
          <p:nvPr/>
        </p:nvSpPr>
        <p:spPr>
          <a:xfrm>
            <a:off x="2432814" y="4138416"/>
            <a:ext cx="978234" cy="215444"/>
          </a:xfrm>
          <a:prstGeom prst="rect">
            <a:avLst/>
          </a:prstGeom>
          <a:noFill/>
        </p:spPr>
        <p:txBody>
          <a:bodyPr wrap="square" rtlCol="0">
            <a:spAutoFit/>
          </a:bodyPr>
          <a:lstStyle/>
          <a:p>
            <a:r>
              <a:rPr lang="en-US" sz="800" smtClean="0"/>
              <a:t>Television Office</a:t>
            </a:r>
            <a:endParaRPr lang="en-US" sz="800" dirty="0"/>
          </a:p>
        </p:txBody>
      </p:sp>
      <p:sp>
        <p:nvSpPr>
          <p:cNvPr id="134" name="Rectangle 133"/>
          <p:cNvSpPr/>
          <p:nvPr/>
        </p:nvSpPr>
        <p:spPr>
          <a:xfrm>
            <a:off x="2490607" y="4447388"/>
            <a:ext cx="842362"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5" name="TextBox 134"/>
          <p:cNvSpPr txBox="1"/>
          <p:nvPr/>
        </p:nvSpPr>
        <p:spPr>
          <a:xfrm>
            <a:off x="2432814" y="4474776"/>
            <a:ext cx="923070" cy="215444"/>
          </a:xfrm>
          <a:prstGeom prst="rect">
            <a:avLst/>
          </a:prstGeom>
          <a:noFill/>
        </p:spPr>
        <p:txBody>
          <a:bodyPr wrap="square" rtlCol="0">
            <a:spAutoFit/>
          </a:bodyPr>
          <a:lstStyle/>
          <a:p>
            <a:r>
              <a:rPr lang="en-US" sz="800" smtClean="0"/>
              <a:t>News Summary</a:t>
            </a:r>
            <a:endParaRPr lang="en-US" sz="800" dirty="0"/>
          </a:p>
        </p:txBody>
      </p:sp>
      <p:sp>
        <p:nvSpPr>
          <p:cNvPr id="136" name="Rectangle 135"/>
          <p:cNvSpPr/>
          <p:nvPr/>
        </p:nvSpPr>
        <p:spPr>
          <a:xfrm>
            <a:off x="4110294" y="3204365"/>
            <a:ext cx="889853" cy="240210"/>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39" name="TextBox 138"/>
          <p:cNvSpPr txBox="1"/>
          <p:nvPr/>
        </p:nvSpPr>
        <p:spPr>
          <a:xfrm>
            <a:off x="4052571" y="3223776"/>
            <a:ext cx="1020222" cy="215444"/>
          </a:xfrm>
          <a:prstGeom prst="rect">
            <a:avLst/>
          </a:prstGeom>
          <a:noFill/>
        </p:spPr>
        <p:txBody>
          <a:bodyPr wrap="square" rtlCol="0">
            <a:spAutoFit/>
          </a:bodyPr>
          <a:lstStyle/>
          <a:p>
            <a:r>
              <a:rPr lang="en-US" sz="800" dirty="0" smtClean="0"/>
              <a:t>Info Management</a:t>
            </a:r>
            <a:endParaRPr lang="en-US" sz="800" dirty="0"/>
          </a:p>
        </p:txBody>
      </p:sp>
    </p:spTree>
    <p:extLst>
      <p:ext uri="{BB962C8B-B14F-4D97-AF65-F5344CB8AC3E}">
        <p14:creationId xmlns:p14="http://schemas.microsoft.com/office/powerpoint/2010/main" val="2189360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p:nvPr/>
        </p:nvCxnSpPr>
        <p:spPr>
          <a:xfrm>
            <a:off x="5235081"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297322"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2678808" y="2128188"/>
            <a:ext cx="1082819" cy="347213"/>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1" name="TextBox 60"/>
          <p:cNvSpPr txBox="1"/>
          <p:nvPr/>
        </p:nvSpPr>
        <p:spPr>
          <a:xfrm>
            <a:off x="2570892" y="2138217"/>
            <a:ext cx="1306717" cy="338554"/>
          </a:xfrm>
          <a:prstGeom prst="rect">
            <a:avLst/>
          </a:prstGeom>
          <a:noFill/>
        </p:spPr>
        <p:txBody>
          <a:bodyPr wrap="square" rtlCol="0">
            <a:spAutoFit/>
          </a:bodyPr>
          <a:lstStyle/>
          <a:p>
            <a:pPr algn="ctr"/>
            <a:r>
              <a:rPr lang="en-US" sz="800" dirty="0"/>
              <a:t>Office of Science </a:t>
            </a:r>
            <a:r>
              <a:rPr lang="en-US" sz="800"/>
              <a:t>and Technology Policy</a:t>
            </a:r>
            <a:endParaRPr lang="en-US" sz="800" dirty="0"/>
          </a:p>
        </p:txBody>
      </p:sp>
      <p:cxnSp>
        <p:nvCxnSpPr>
          <p:cNvPr id="88" name="Straight Connector 87"/>
          <p:cNvCxnSpPr/>
          <p:nvPr/>
        </p:nvCxnSpPr>
        <p:spPr>
          <a:xfrm>
            <a:off x="3849977" y="2289626"/>
            <a:ext cx="0" cy="2000376"/>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628911" y="2463371"/>
            <a:ext cx="0" cy="1073827"/>
          </a:xfrm>
          <a:prstGeom prst="line">
            <a:avLst/>
          </a:prstGeom>
          <a:ln>
            <a:solidFill>
              <a:schemeClr val="accent4">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542222"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23675"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2" y="277037"/>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a:solidFill>
                  <a:schemeClr val="accent4">
                    <a:lumMod val="60000"/>
                    <a:lumOff val="40000"/>
                  </a:schemeClr>
                </a:solidFill>
                <a:effectLst/>
                <a:latin typeface="+mn-lt"/>
              </a:rPr>
              <a:t>RONALD </a:t>
            </a:r>
            <a:r>
              <a:rPr lang="en-US" sz="1400" b="1" dirty="0" smtClean="0">
                <a:solidFill>
                  <a:schemeClr val="accent4">
                    <a:lumMod val="60000"/>
                    <a:lumOff val="40000"/>
                  </a:schemeClr>
                </a:solidFill>
                <a:effectLst/>
                <a:latin typeface="+mn-lt"/>
              </a:rPr>
              <a:t>REAGAN </a:t>
            </a:r>
            <a:r>
              <a:rPr lang="en-US" sz="1400" b="1" dirty="0">
                <a:solidFill>
                  <a:schemeClr val="accent4">
                    <a:lumMod val="60000"/>
                    <a:lumOff val="40000"/>
                  </a:schemeClr>
                </a:solidFill>
                <a:effectLst/>
                <a:latin typeface="+mn-lt"/>
              </a:rPr>
              <a:t>1987 </a:t>
            </a:r>
            <a:r>
              <a:rPr lang="en-US" sz="2500" dirty="0">
                <a:effectLst/>
              </a:rPr>
              <a:t/>
            </a:r>
            <a:br>
              <a:rPr lang="en-US" sz="2500" dirty="0">
                <a:effectLst/>
              </a:rPr>
            </a:br>
            <a:r>
              <a:rPr lang="en-US" sz="500" dirty="0">
                <a:effectLst/>
              </a:rPr>
              <a:t/>
            </a:r>
            <a:br>
              <a:rPr lang="en-US" sz="500" dirty="0">
                <a:effectLst/>
              </a:rPr>
            </a:br>
            <a:r>
              <a:rPr lang="en-US" sz="2500" dirty="0">
                <a:effectLst/>
              </a:rPr>
              <a:t>First Lady, Vice President, Domestic Policy Council, and National Economic Council</a:t>
            </a:r>
          </a:p>
        </p:txBody>
      </p:sp>
      <p:cxnSp>
        <p:nvCxnSpPr>
          <p:cNvPr id="9" name="Straight Connector 8"/>
          <p:cNvCxnSpPr/>
          <p:nvPr/>
        </p:nvCxnSpPr>
        <p:spPr>
          <a:xfrm>
            <a:off x="2321992" y="2003274"/>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94484" y="1591575"/>
            <a:ext cx="0" cy="403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2321993" y="1995520"/>
            <a:ext cx="422023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628911" y="2128188"/>
            <a:ext cx="991584" cy="347213"/>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1598574" y="2142800"/>
            <a:ext cx="1047888" cy="338554"/>
          </a:xfrm>
          <a:prstGeom prst="rect">
            <a:avLst/>
          </a:prstGeom>
          <a:noFill/>
        </p:spPr>
        <p:txBody>
          <a:bodyPr wrap="square" rtlCol="0">
            <a:spAutoFit/>
          </a:bodyPr>
          <a:lstStyle/>
          <a:p>
            <a:pPr algn="ctr"/>
            <a:r>
              <a:rPr lang="en-US" sz="800" dirty="0"/>
              <a:t>Office of the First</a:t>
            </a:r>
          </a:p>
          <a:p>
            <a:pPr algn="ctr"/>
            <a:r>
              <a:rPr lang="en-US" sz="800" dirty="0"/>
              <a:t>Lady</a:t>
            </a:r>
          </a:p>
        </p:txBody>
      </p:sp>
      <p:sp>
        <p:nvSpPr>
          <p:cNvPr id="41" name="Rectangle 40"/>
          <p:cNvSpPr/>
          <p:nvPr/>
        </p:nvSpPr>
        <p:spPr>
          <a:xfrm>
            <a:off x="3843677" y="2110979"/>
            <a:ext cx="813851" cy="347213"/>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3744685" y="2175609"/>
            <a:ext cx="1019247" cy="215444"/>
          </a:xfrm>
          <a:prstGeom prst="rect">
            <a:avLst/>
          </a:prstGeom>
          <a:noFill/>
        </p:spPr>
        <p:txBody>
          <a:bodyPr wrap="square" rtlCol="0">
            <a:spAutoFit/>
          </a:bodyPr>
          <a:lstStyle/>
          <a:p>
            <a:pPr algn="ctr"/>
            <a:r>
              <a:rPr lang="en-US" sz="800" dirty="0"/>
              <a:t>Office of </a:t>
            </a:r>
            <a:r>
              <a:rPr lang="en-US" sz="800" dirty="0" smtClean="0"/>
              <a:t>the V.P</a:t>
            </a:r>
            <a:r>
              <a:rPr lang="en-US" sz="800" dirty="0"/>
              <a:t>.</a:t>
            </a:r>
          </a:p>
        </p:txBody>
      </p:sp>
      <p:sp>
        <p:nvSpPr>
          <p:cNvPr id="78" name="Rectangle 77"/>
          <p:cNvSpPr/>
          <p:nvPr/>
        </p:nvSpPr>
        <p:spPr>
          <a:xfrm>
            <a:off x="1629669" y="3002049"/>
            <a:ext cx="918595" cy="223204"/>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0" name="Rectangle 79"/>
          <p:cNvSpPr/>
          <p:nvPr/>
        </p:nvSpPr>
        <p:spPr>
          <a:xfrm>
            <a:off x="1630312" y="2711808"/>
            <a:ext cx="925631" cy="216088"/>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1" name="TextBox 80"/>
          <p:cNvSpPr txBox="1"/>
          <p:nvPr/>
        </p:nvSpPr>
        <p:spPr>
          <a:xfrm>
            <a:off x="1599520" y="3014385"/>
            <a:ext cx="1144495" cy="215444"/>
          </a:xfrm>
          <a:prstGeom prst="rect">
            <a:avLst/>
          </a:prstGeom>
          <a:noFill/>
        </p:spPr>
        <p:txBody>
          <a:bodyPr wrap="square" rtlCol="0">
            <a:spAutoFit/>
          </a:bodyPr>
          <a:lstStyle/>
          <a:p>
            <a:r>
              <a:rPr lang="en-US" sz="800" dirty="0"/>
              <a:t>Social Secretary</a:t>
            </a:r>
          </a:p>
        </p:txBody>
      </p:sp>
      <p:sp>
        <p:nvSpPr>
          <p:cNvPr id="82" name="Rectangle 81"/>
          <p:cNvSpPr/>
          <p:nvPr/>
        </p:nvSpPr>
        <p:spPr>
          <a:xfrm>
            <a:off x="1628911" y="3305143"/>
            <a:ext cx="919352" cy="232055"/>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3" name="TextBox 82"/>
          <p:cNvSpPr txBox="1"/>
          <p:nvPr/>
        </p:nvSpPr>
        <p:spPr>
          <a:xfrm>
            <a:off x="1590986" y="3308501"/>
            <a:ext cx="964957" cy="215444"/>
          </a:xfrm>
          <a:prstGeom prst="rect">
            <a:avLst/>
          </a:prstGeom>
          <a:noFill/>
        </p:spPr>
        <p:txBody>
          <a:bodyPr wrap="square" rtlCol="0">
            <a:spAutoFit/>
          </a:bodyPr>
          <a:lstStyle/>
          <a:p>
            <a:r>
              <a:rPr lang="en-US" sz="800" dirty="0"/>
              <a:t>Press Secretary</a:t>
            </a:r>
          </a:p>
        </p:txBody>
      </p:sp>
      <p:sp>
        <p:nvSpPr>
          <p:cNvPr id="26" name="Rectangle 25"/>
          <p:cNvSpPr/>
          <p:nvPr/>
        </p:nvSpPr>
        <p:spPr>
          <a:xfrm>
            <a:off x="4164019" y="1553204"/>
            <a:ext cx="869301" cy="233082"/>
          </a:xfrm>
          <a:prstGeom prst="rect">
            <a:avLst/>
          </a:prstGeom>
          <a:solidFill>
            <a:schemeClr val="tx2">
              <a:lumMod val="2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7" name="TextBox 26"/>
          <p:cNvSpPr txBox="1"/>
          <p:nvPr/>
        </p:nvSpPr>
        <p:spPr>
          <a:xfrm>
            <a:off x="4139305" y="1557760"/>
            <a:ext cx="1017585" cy="246221"/>
          </a:xfrm>
          <a:prstGeom prst="rect">
            <a:avLst/>
          </a:prstGeom>
          <a:noFill/>
        </p:spPr>
        <p:txBody>
          <a:bodyPr wrap="square" rtlCol="0">
            <a:spAutoFit/>
          </a:bodyPr>
          <a:lstStyle/>
          <a:p>
            <a:r>
              <a:rPr lang="en-US" sz="1000" dirty="0"/>
              <a:t>Chief of Staff</a:t>
            </a:r>
          </a:p>
        </p:txBody>
      </p:sp>
      <p:sp>
        <p:nvSpPr>
          <p:cNvPr id="85" name="Rectangle 84"/>
          <p:cNvSpPr/>
          <p:nvPr/>
        </p:nvSpPr>
        <p:spPr>
          <a:xfrm>
            <a:off x="5870630" y="2110167"/>
            <a:ext cx="1294451" cy="347213"/>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5803368" y="2164673"/>
            <a:ext cx="1455982" cy="215444"/>
          </a:xfrm>
          <a:prstGeom prst="rect">
            <a:avLst/>
          </a:prstGeom>
          <a:noFill/>
        </p:spPr>
        <p:txBody>
          <a:bodyPr wrap="square" rtlCol="0">
            <a:spAutoFit/>
          </a:bodyPr>
          <a:lstStyle/>
          <a:p>
            <a:pPr algn="ctr"/>
            <a:r>
              <a:rPr lang="en-US" sz="800" dirty="0"/>
              <a:t>Policy Development</a:t>
            </a:r>
          </a:p>
        </p:txBody>
      </p:sp>
      <p:sp>
        <p:nvSpPr>
          <p:cNvPr id="107" name="Rectangle 106"/>
          <p:cNvSpPr/>
          <p:nvPr/>
        </p:nvSpPr>
        <p:spPr>
          <a:xfrm>
            <a:off x="3849977" y="2864407"/>
            <a:ext cx="800577" cy="215639"/>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09" name="TextBox 108"/>
          <p:cNvSpPr txBox="1"/>
          <p:nvPr/>
        </p:nvSpPr>
        <p:spPr>
          <a:xfrm>
            <a:off x="3829861" y="2864602"/>
            <a:ext cx="859724" cy="215444"/>
          </a:xfrm>
          <a:prstGeom prst="rect">
            <a:avLst/>
          </a:prstGeom>
          <a:noFill/>
        </p:spPr>
        <p:txBody>
          <a:bodyPr wrap="square" rtlCol="0">
            <a:spAutoFit/>
          </a:bodyPr>
          <a:lstStyle/>
          <a:p>
            <a:r>
              <a:rPr lang="en-US" sz="800" dirty="0"/>
              <a:t>Scheduling</a:t>
            </a:r>
          </a:p>
        </p:txBody>
      </p:sp>
      <p:sp>
        <p:nvSpPr>
          <p:cNvPr id="113" name="Rectangle 112"/>
          <p:cNvSpPr/>
          <p:nvPr/>
        </p:nvSpPr>
        <p:spPr>
          <a:xfrm>
            <a:off x="3851104" y="2573501"/>
            <a:ext cx="678087" cy="21270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4" name="TextBox 113"/>
          <p:cNvSpPr txBox="1"/>
          <p:nvPr/>
        </p:nvSpPr>
        <p:spPr>
          <a:xfrm>
            <a:off x="3836954" y="2578234"/>
            <a:ext cx="972647" cy="215444"/>
          </a:xfrm>
          <a:prstGeom prst="rect">
            <a:avLst/>
          </a:prstGeom>
          <a:noFill/>
        </p:spPr>
        <p:txBody>
          <a:bodyPr wrap="square" rtlCol="0">
            <a:spAutoFit/>
          </a:bodyPr>
          <a:lstStyle/>
          <a:p>
            <a:r>
              <a:rPr lang="en-US" sz="800" dirty="0"/>
              <a:t>Counsellor</a:t>
            </a:r>
          </a:p>
        </p:txBody>
      </p:sp>
      <p:sp>
        <p:nvSpPr>
          <p:cNvPr id="123" name="Rectangle 122"/>
          <p:cNvSpPr/>
          <p:nvPr/>
        </p:nvSpPr>
        <p:spPr>
          <a:xfrm>
            <a:off x="3859952" y="3776288"/>
            <a:ext cx="862414" cy="215639"/>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4" name="TextBox 123"/>
          <p:cNvSpPr txBox="1"/>
          <p:nvPr/>
        </p:nvSpPr>
        <p:spPr>
          <a:xfrm>
            <a:off x="3824177" y="3780455"/>
            <a:ext cx="989941" cy="215444"/>
          </a:xfrm>
          <a:prstGeom prst="rect">
            <a:avLst/>
          </a:prstGeom>
          <a:noFill/>
        </p:spPr>
        <p:txBody>
          <a:bodyPr wrap="square" rtlCol="0">
            <a:spAutoFit/>
          </a:bodyPr>
          <a:lstStyle/>
          <a:p>
            <a:r>
              <a:rPr lang="en-US" sz="800" dirty="0"/>
              <a:t>Operations</a:t>
            </a:r>
          </a:p>
        </p:txBody>
      </p:sp>
      <p:sp>
        <p:nvSpPr>
          <p:cNvPr id="144" name="Rectangle 143"/>
          <p:cNvSpPr/>
          <p:nvPr/>
        </p:nvSpPr>
        <p:spPr>
          <a:xfrm>
            <a:off x="3853931" y="3176775"/>
            <a:ext cx="868029" cy="21270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6" name="Rectangle 145"/>
          <p:cNvSpPr/>
          <p:nvPr/>
        </p:nvSpPr>
        <p:spPr>
          <a:xfrm>
            <a:off x="3857830" y="3476818"/>
            <a:ext cx="1040173" cy="21270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7" name="TextBox 146"/>
          <p:cNvSpPr txBox="1"/>
          <p:nvPr/>
        </p:nvSpPr>
        <p:spPr>
          <a:xfrm>
            <a:off x="3812031" y="3190379"/>
            <a:ext cx="1014232" cy="215444"/>
          </a:xfrm>
          <a:prstGeom prst="rect">
            <a:avLst/>
          </a:prstGeom>
          <a:noFill/>
        </p:spPr>
        <p:txBody>
          <a:bodyPr wrap="square" rtlCol="0">
            <a:spAutoFit/>
          </a:bodyPr>
          <a:lstStyle/>
          <a:p>
            <a:r>
              <a:rPr lang="en-US" sz="800" dirty="0"/>
              <a:t>Advance</a:t>
            </a:r>
          </a:p>
        </p:txBody>
      </p:sp>
      <p:sp>
        <p:nvSpPr>
          <p:cNvPr id="149" name="Rectangle 148"/>
          <p:cNvSpPr/>
          <p:nvPr/>
        </p:nvSpPr>
        <p:spPr>
          <a:xfrm>
            <a:off x="3849978" y="4070585"/>
            <a:ext cx="1105962" cy="212706"/>
          </a:xfrm>
          <a:prstGeom prst="rect">
            <a:avLst/>
          </a:prstGeom>
          <a:solidFill>
            <a:schemeClr val="tx2">
              <a:lumMod val="25000"/>
            </a:schemeClr>
          </a:solidFill>
          <a:ln w="1905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9" name="TextBox 168"/>
          <p:cNvSpPr txBox="1"/>
          <p:nvPr/>
        </p:nvSpPr>
        <p:spPr>
          <a:xfrm>
            <a:off x="3797598" y="4074558"/>
            <a:ext cx="1209409" cy="215444"/>
          </a:xfrm>
          <a:prstGeom prst="rect">
            <a:avLst/>
          </a:prstGeom>
          <a:noFill/>
        </p:spPr>
        <p:txBody>
          <a:bodyPr wrap="square" rtlCol="0">
            <a:spAutoFit/>
          </a:bodyPr>
          <a:lstStyle/>
          <a:p>
            <a:r>
              <a:rPr lang="en-US" sz="800" dirty="0"/>
              <a:t>Mrs. </a:t>
            </a:r>
            <a:r>
              <a:rPr lang="en-US" sz="800" dirty="0" smtClean="0"/>
              <a:t>Bush’s </a:t>
            </a:r>
            <a:r>
              <a:rPr lang="en-US" sz="800" dirty="0"/>
              <a:t>Office</a:t>
            </a:r>
          </a:p>
        </p:txBody>
      </p:sp>
      <p:sp>
        <p:nvSpPr>
          <p:cNvPr id="79" name="TextBox 78"/>
          <p:cNvSpPr txBox="1"/>
          <p:nvPr/>
        </p:nvSpPr>
        <p:spPr>
          <a:xfrm>
            <a:off x="1600307" y="2732116"/>
            <a:ext cx="1045743" cy="215444"/>
          </a:xfrm>
          <a:prstGeom prst="rect">
            <a:avLst/>
          </a:prstGeom>
          <a:noFill/>
        </p:spPr>
        <p:txBody>
          <a:bodyPr wrap="square" rtlCol="0">
            <a:spAutoFit/>
          </a:bodyPr>
          <a:lstStyle/>
          <a:p>
            <a:r>
              <a:rPr lang="en-US" sz="800" dirty="0"/>
              <a:t>Projects</a:t>
            </a:r>
          </a:p>
        </p:txBody>
      </p:sp>
      <p:sp>
        <p:nvSpPr>
          <p:cNvPr id="145" name="TextBox 144"/>
          <p:cNvSpPr txBox="1"/>
          <p:nvPr/>
        </p:nvSpPr>
        <p:spPr>
          <a:xfrm>
            <a:off x="3827610" y="3484483"/>
            <a:ext cx="1070394" cy="215444"/>
          </a:xfrm>
          <a:prstGeom prst="rect">
            <a:avLst/>
          </a:prstGeom>
          <a:noFill/>
        </p:spPr>
        <p:txBody>
          <a:bodyPr wrap="square" rtlCol="0">
            <a:spAutoFit/>
          </a:bodyPr>
          <a:lstStyle/>
          <a:p>
            <a:r>
              <a:rPr lang="en-US" sz="800" dirty="0"/>
              <a:t>Legislative Affairs</a:t>
            </a:r>
          </a:p>
        </p:txBody>
      </p:sp>
      <p:sp>
        <p:nvSpPr>
          <p:cNvPr id="60" name="TextBox 59"/>
          <p:cNvSpPr txBox="1"/>
          <p:nvPr/>
        </p:nvSpPr>
        <p:spPr>
          <a:xfrm>
            <a:off x="-1" y="4731107"/>
            <a:ext cx="2432815" cy="307777"/>
          </a:xfrm>
          <a:prstGeom prst="rect">
            <a:avLst/>
          </a:prstGeom>
          <a:noFill/>
        </p:spPr>
        <p:txBody>
          <a:bodyPr wrap="square" rtlCol="0">
            <a:spAutoFit/>
          </a:bodyPr>
          <a:lstStyle/>
          <a:p>
            <a:r>
              <a:rPr lang="en-US" sz="700" dirty="0" smtClean="0"/>
              <a:t>© </a:t>
            </a:r>
            <a:r>
              <a:rPr lang="en-US" sz="700" dirty="0"/>
              <a:t>White House Transition Project, 2016.</a:t>
            </a:r>
          </a:p>
          <a:p>
            <a:r>
              <a:rPr lang="en-US" sz="700" dirty="0"/>
              <a:t>Source: The Capital Source, National Journal, Fall 1987</a:t>
            </a:r>
          </a:p>
        </p:txBody>
      </p:sp>
      <p:sp>
        <p:nvSpPr>
          <p:cNvPr id="64" name="Rectangle 63"/>
          <p:cNvSpPr/>
          <p:nvPr/>
        </p:nvSpPr>
        <p:spPr>
          <a:xfrm>
            <a:off x="4769702" y="2110979"/>
            <a:ext cx="942988" cy="347213"/>
          </a:xfrm>
          <a:prstGeom prst="rect">
            <a:avLst/>
          </a:prstGeom>
          <a:solidFill>
            <a:schemeClr val="tx2">
              <a:lumMod val="25000"/>
            </a:schemeClr>
          </a:solidFill>
          <a:ln w="1905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8" name="TextBox 67"/>
          <p:cNvSpPr txBox="1"/>
          <p:nvPr/>
        </p:nvSpPr>
        <p:spPr>
          <a:xfrm>
            <a:off x="4729187" y="2175030"/>
            <a:ext cx="1045933" cy="215444"/>
          </a:xfrm>
          <a:prstGeom prst="rect">
            <a:avLst/>
          </a:prstGeom>
          <a:noFill/>
        </p:spPr>
        <p:txBody>
          <a:bodyPr wrap="square" rtlCol="0">
            <a:spAutoFit/>
          </a:bodyPr>
          <a:lstStyle/>
          <a:p>
            <a:pPr algn="ctr"/>
            <a:r>
              <a:rPr lang="en-US" sz="800"/>
              <a:t>Domestic Affairs</a:t>
            </a:r>
            <a:endParaRPr lang="en-US" sz="800" dirty="0"/>
          </a:p>
        </p:txBody>
      </p:sp>
      <p:sp>
        <p:nvSpPr>
          <p:cNvPr id="45" name="Slide Number Placeholder 3"/>
          <p:cNvSpPr>
            <a:spLocks noGrp="1"/>
          </p:cNvSpPr>
          <p:nvPr>
            <p:ph type="sldNum" sz="quarter" idx="11"/>
          </p:nvPr>
        </p:nvSpPr>
        <p:spPr>
          <a:xfrm>
            <a:off x="6457950" y="4767264"/>
            <a:ext cx="2057400" cy="274637"/>
          </a:xfrm>
        </p:spPr>
        <p:txBody>
          <a:bodyPr/>
          <a:lstStyle/>
          <a:p>
            <a:r>
              <a:rPr lang="en-US" dirty="0" smtClean="0"/>
              <a:t>48</a:t>
            </a:r>
            <a:endParaRPr lang="en-US" dirty="0"/>
          </a:p>
        </p:txBody>
      </p:sp>
    </p:spTree>
    <p:extLst>
      <p:ext uri="{BB962C8B-B14F-4D97-AF65-F5344CB8AC3E}">
        <p14:creationId xmlns:p14="http://schemas.microsoft.com/office/powerpoint/2010/main" val="643738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7435534" y="2619935"/>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6284532" y="3293000"/>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992015" y="3293000"/>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029390" y="328862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095379" y="3293000"/>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smtClean="0">
                <a:solidFill>
                  <a:schemeClr val="accent4">
                    <a:lumMod val="60000"/>
                    <a:lumOff val="40000"/>
                  </a:schemeClr>
                </a:solidFill>
                <a:effectLst/>
                <a:latin typeface="+mn-lt"/>
              </a:rPr>
              <a:t>RONALD REAGAN 1987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6658651" y="2619935"/>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21292"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29675"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44809"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71756"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70612"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72452" y="1521269"/>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370613" y="2617209"/>
            <a:ext cx="6064921"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901858" y="2750496"/>
            <a:ext cx="865040" cy="345055"/>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3" name="Rectangle 22"/>
          <p:cNvSpPr/>
          <p:nvPr/>
        </p:nvSpPr>
        <p:spPr>
          <a:xfrm>
            <a:off x="3919460" y="1500339"/>
            <a:ext cx="1544455" cy="233082"/>
          </a:xfrm>
          <a:prstGeom prst="rect">
            <a:avLst/>
          </a:prstGeom>
          <a:solidFill>
            <a:schemeClr val="tx2">
              <a:lumMod val="2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4" name="TextBox 23"/>
          <p:cNvSpPr txBox="1"/>
          <p:nvPr/>
        </p:nvSpPr>
        <p:spPr>
          <a:xfrm>
            <a:off x="3885428" y="1479451"/>
            <a:ext cx="1792859"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767607" y="2761326"/>
            <a:ext cx="1146796" cy="338554"/>
          </a:xfrm>
          <a:prstGeom prst="rect">
            <a:avLst/>
          </a:prstGeom>
          <a:noFill/>
        </p:spPr>
        <p:txBody>
          <a:bodyPr wrap="square" rtlCol="0">
            <a:spAutoFit/>
          </a:bodyPr>
          <a:lstStyle/>
          <a:p>
            <a:pPr algn="ctr"/>
            <a:r>
              <a:rPr lang="en-US" sz="800" dirty="0" smtClean="0"/>
              <a:t>International </a:t>
            </a:r>
            <a:r>
              <a:rPr lang="en-US" sz="800" smtClean="0"/>
              <a:t>Economic Affairs</a:t>
            </a:r>
            <a:endParaRPr lang="en-US" sz="800" dirty="0"/>
          </a:p>
        </p:txBody>
      </p:sp>
      <p:sp>
        <p:nvSpPr>
          <p:cNvPr id="33" name="Rectangle 32"/>
          <p:cNvSpPr/>
          <p:nvPr/>
        </p:nvSpPr>
        <p:spPr>
          <a:xfrm>
            <a:off x="1839216" y="2750496"/>
            <a:ext cx="857650" cy="345055"/>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4" name="TextBox 33"/>
          <p:cNvSpPr txBox="1"/>
          <p:nvPr/>
        </p:nvSpPr>
        <p:spPr>
          <a:xfrm>
            <a:off x="1803944" y="2784747"/>
            <a:ext cx="944827" cy="338554"/>
          </a:xfrm>
          <a:prstGeom prst="rect">
            <a:avLst/>
          </a:prstGeom>
          <a:noFill/>
        </p:spPr>
        <p:txBody>
          <a:bodyPr wrap="square" rtlCol="0">
            <a:spAutoFit/>
          </a:bodyPr>
          <a:lstStyle/>
          <a:p>
            <a:pPr algn="ctr"/>
            <a:r>
              <a:rPr lang="en-US" sz="800" smtClean="0"/>
              <a:t>Legislative Affairs</a:t>
            </a:r>
            <a:endParaRPr lang="en-US" sz="800" dirty="0"/>
          </a:p>
        </p:txBody>
      </p:sp>
      <p:sp>
        <p:nvSpPr>
          <p:cNvPr id="35" name="Rectangle 34"/>
          <p:cNvSpPr/>
          <p:nvPr/>
        </p:nvSpPr>
        <p:spPr>
          <a:xfrm>
            <a:off x="2791903" y="2750496"/>
            <a:ext cx="1156236"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2707905" y="2808016"/>
            <a:ext cx="1321485" cy="215444"/>
          </a:xfrm>
          <a:prstGeom prst="rect">
            <a:avLst/>
          </a:prstGeom>
          <a:noFill/>
        </p:spPr>
        <p:txBody>
          <a:bodyPr wrap="square" rtlCol="0">
            <a:spAutoFit/>
          </a:bodyPr>
          <a:lstStyle/>
          <a:p>
            <a:pPr algn="ctr"/>
            <a:r>
              <a:rPr lang="en-US" sz="800" dirty="0" smtClean="0"/>
              <a:t>Asian Affairs</a:t>
            </a:r>
            <a:endParaRPr lang="en-US" sz="800" dirty="0"/>
          </a:p>
        </p:txBody>
      </p:sp>
      <p:sp>
        <p:nvSpPr>
          <p:cNvPr id="37" name="Rectangle 36"/>
          <p:cNvSpPr/>
          <p:nvPr/>
        </p:nvSpPr>
        <p:spPr>
          <a:xfrm>
            <a:off x="4099812" y="2739063"/>
            <a:ext cx="982882"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4010586" y="2810824"/>
            <a:ext cx="1144426" cy="215444"/>
          </a:xfrm>
          <a:prstGeom prst="rect">
            <a:avLst/>
          </a:prstGeom>
          <a:noFill/>
        </p:spPr>
        <p:txBody>
          <a:bodyPr wrap="square" rtlCol="0">
            <a:spAutoFit/>
          </a:bodyPr>
          <a:lstStyle/>
          <a:p>
            <a:pPr algn="ctr"/>
            <a:r>
              <a:rPr lang="en-US" sz="800" dirty="0" smtClean="0"/>
              <a:t>African Affairs</a:t>
            </a:r>
            <a:endParaRPr lang="en-US" sz="800" dirty="0"/>
          </a:p>
        </p:txBody>
      </p:sp>
      <p:sp>
        <p:nvSpPr>
          <p:cNvPr id="39" name="Rectangle 38"/>
          <p:cNvSpPr/>
          <p:nvPr/>
        </p:nvSpPr>
        <p:spPr>
          <a:xfrm>
            <a:off x="5191330" y="2750496"/>
            <a:ext cx="1004382"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5140106" y="2765896"/>
            <a:ext cx="1144426" cy="338554"/>
          </a:xfrm>
          <a:prstGeom prst="rect">
            <a:avLst/>
          </a:prstGeom>
          <a:noFill/>
        </p:spPr>
        <p:txBody>
          <a:bodyPr wrap="square" rtlCol="0">
            <a:spAutoFit/>
          </a:bodyPr>
          <a:lstStyle/>
          <a:p>
            <a:pPr algn="ctr"/>
            <a:r>
              <a:rPr lang="en-US" sz="800" dirty="0" smtClean="0"/>
              <a:t>European &amp; Soviet Affairs</a:t>
            </a:r>
            <a:endParaRPr lang="en-US" sz="800" dirty="0"/>
          </a:p>
        </p:txBody>
      </p:sp>
      <p:sp>
        <p:nvSpPr>
          <p:cNvPr id="41" name="Rectangle 40"/>
          <p:cNvSpPr/>
          <p:nvPr/>
        </p:nvSpPr>
        <p:spPr>
          <a:xfrm>
            <a:off x="6273074" y="2756997"/>
            <a:ext cx="771154"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6213350" y="2783290"/>
            <a:ext cx="890601" cy="338554"/>
          </a:xfrm>
          <a:prstGeom prst="rect">
            <a:avLst/>
          </a:prstGeom>
          <a:noFill/>
        </p:spPr>
        <p:txBody>
          <a:bodyPr wrap="square" rtlCol="0">
            <a:spAutoFit/>
          </a:bodyPr>
          <a:lstStyle/>
          <a:p>
            <a:pPr algn="ctr"/>
            <a:r>
              <a:rPr lang="en-US" sz="800" smtClean="0"/>
              <a:t>MENA &amp; South Asia Affairs</a:t>
            </a:r>
            <a:endParaRPr lang="en-US" sz="800" dirty="0"/>
          </a:p>
        </p:txBody>
      </p:sp>
      <p:sp>
        <p:nvSpPr>
          <p:cNvPr id="110" name="Rectangle 109"/>
          <p:cNvSpPr/>
          <p:nvPr/>
        </p:nvSpPr>
        <p:spPr>
          <a:xfrm>
            <a:off x="2632212" y="3427391"/>
            <a:ext cx="901144" cy="424558"/>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1" name="TextBox 110"/>
          <p:cNvSpPr txBox="1"/>
          <p:nvPr/>
        </p:nvSpPr>
        <p:spPr>
          <a:xfrm>
            <a:off x="2535901" y="3488449"/>
            <a:ext cx="1082629" cy="338554"/>
          </a:xfrm>
          <a:prstGeom prst="rect">
            <a:avLst/>
          </a:prstGeom>
          <a:noFill/>
        </p:spPr>
        <p:txBody>
          <a:bodyPr wrap="square" rtlCol="0">
            <a:spAutoFit/>
          </a:bodyPr>
          <a:lstStyle/>
          <a:p>
            <a:pPr algn="ctr"/>
            <a:r>
              <a:rPr lang="en-US" sz="800" dirty="0" smtClean="0"/>
              <a:t>Latin American Affairs</a:t>
            </a:r>
            <a:endParaRPr lang="en-US" sz="800" dirty="0"/>
          </a:p>
        </p:txBody>
      </p:sp>
      <p:sp>
        <p:nvSpPr>
          <p:cNvPr id="112" name="Rectangle 111"/>
          <p:cNvSpPr/>
          <p:nvPr/>
        </p:nvSpPr>
        <p:spPr>
          <a:xfrm>
            <a:off x="3610718" y="3427391"/>
            <a:ext cx="747547" cy="420041"/>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3" name="TextBox 112"/>
          <p:cNvSpPr txBox="1"/>
          <p:nvPr/>
        </p:nvSpPr>
        <p:spPr>
          <a:xfrm>
            <a:off x="3507161" y="3531948"/>
            <a:ext cx="945420" cy="215444"/>
          </a:xfrm>
          <a:prstGeom prst="rect">
            <a:avLst/>
          </a:prstGeom>
          <a:noFill/>
        </p:spPr>
        <p:txBody>
          <a:bodyPr wrap="square" rtlCol="0">
            <a:spAutoFit/>
          </a:bodyPr>
          <a:lstStyle/>
          <a:p>
            <a:pPr algn="ctr"/>
            <a:r>
              <a:rPr lang="en-US" sz="800" smtClean="0"/>
              <a:t>Arms Control</a:t>
            </a:r>
          </a:p>
        </p:txBody>
      </p:sp>
      <p:sp>
        <p:nvSpPr>
          <p:cNvPr id="114" name="Rectangle 113"/>
          <p:cNvSpPr/>
          <p:nvPr/>
        </p:nvSpPr>
        <p:spPr>
          <a:xfrm>
            <a:off x="4435627" y="3427391"/>
            <a:ext cx="1156236" cy="420041"/>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6" name="Rectangle 115"/>
          <p:cNvSpPr/>
          <p:nvPr/>
        </p:nvSpPr>
        <p:spPr>
          <a:xfrm>
            <a:off x="5669225" y="3427391"/>
            <a:ext cx="1004382" cy="420041"/>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17" name="TextBox 116"/>
          <p:cNvSpPr txBox="1"/>
          <p:nvPr/>
        </p:nvSpPr>
        <p:spPr>
          <a:xfrm>
            <a:off x="4481648" y="3492487"/>
            <a:ext cx="1144426" cy="338554"/>
          </a:xfrm>
          <a:prstGeom prst="rect">
            <a:avLst/>
          </a:prstGeom>
          <a:noFill/>
        </p:spPr>
        <p:txBody>
          <a:bodyPr wrap="square" rtlCol="0">
            <a:spAutoFit/>
          </a:bodyPr>
          <a:lstStyle/>
          <a:p>
            <a:pPr algn="ctr"/>
            <a:r>
              <a:rPr lang="en-US" sz="800" smtClean="0"/>
              <a:t>Intelligence Programs</a:t>
            </a:r>
            <a:endParaRPr lang="en-US" sz="800" dirty="0"/>
          </a:p>
        </p:txBody>
      </p:sp>
      <p:sp>
        <p:nvSpPr>
          <p:cNvPr id="119" name="TextBox 118"/>
          <p:cNvSpPr txBox="1"/>
          <p:nvPr/>
        </p:nvSpPr>
        <p:spPr>
          <a:xfrm>
            <a:off x="5606543" y="3423656"/>
            <a:ext cx="1144426" cy="461665"/>
          </a:xfrm>
          <a:prstGeom prst="rect">
            <a:avLst/>
          </a:prstGeom>
          <a:noFill/>
        </p:spPr>
        <p:txBody>
          <a:bodyPr wrap="square" rtlCol="0">
            <a:spAutoFit/>
          </a:bodyPr>
          <a:lstStyle/>
          <a:p>
            <a:pPr algn="ctr"/>
            <a:r>
              <a:rPr lang="en-US" sz="800" dirty="0" smtClean="0"/>
              <a:t>International </a:t>
            </a:r>
          </a:p>
          <a:p>
            <a:pPr algn="ctr"/>
            <a:r>
              <a:rPr lang="en-US" sz="800" dirty="0" smtClean="0"/>
              <a:t>Programs/ Tech Affairs</a:t>
            </a:r>
            <a:endParaRPr lang="en-US" sz="800" dirty="0"/>
          </a:p>
        </p:txBody>
      </p:sp>
      <p:cxnSp>
        <p:nvCxnSpPr>
          <p:cNvPr id="142" name="Straight Connector 141"/>
          <p:cNvCxnSpPr/>
          <p:nvPr/>
        </p:nvCxnSpPr>
        <p:spPr>
          <a:xfrm flipH="1">
            <a:off x="3095379" y="3286357"/>
            <a:ext cx="3189154"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030951" y="2612135"/>
            <a:ext cx="1140" cy="68086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 y="4731107"/>
            <a:ext cx="2432815"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The Capital </a:t>
            </a:r>
            <a:r>
              <a:rPr lang="en-US" sz="700" dirty="0" smtClean="0"/>
              <a:t>Source, National Journal</a:t>
            </a:r>
            <a:r>
              <a:rPr lang="en-US" sz="700" dirty="0"/>
              <a:t>, Fall 1987</a:t>
            </a:r>
          </a:p>
        </p:txBody>
      </p:sp>
      <p:sp>
        <p:nvSpPr>
          <p:cNvPr id="58" name="Rectangle 57"/>
          <p:cNvSpPr/>
          <p:nvPr/>
        </p:nvSpPr>
        <p:spPr>
          <a:xfrm>
            <a:off x="7109681" y="2756997"/>
            <a:ext cx="771154" cy="347213"/>
          </a:xfrm>
          <a:prstGeom prst="rect">
            <a:avLst/>
          </a:prstGeom>
          <a:solidFill>
            <a:schemeClr val="tx2">
              <a:lumMod val="25000"/>
            </a:schemeClr>
          </a:solidFill>
          <a:ln w="19050">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7044227" y="2844845"/>
            <a:ext cx="890601" cy="215444"/>
          </a:xfrm>
          <a:prstGeom prst="rect">
            <a:avLst/>
          </a:prstGeom>
          <a:noFill/>
        </p:spPr>
        <p:txBody>
          <a:bodyPr wrap="square" rtlCol="0">
            <a:spAutoFit/>
          </a:bodyPr>
          <a:lstStyle/>
          <a:p>
            <a:pPr algn="ctr"/>
            <a:r>
              <a:rPr lang="en-US" sz="800" smtClean="0"/>
              <a:t>Defense Policy</a:t>
            </a:r>
            <a:endParaRPr lang="en-US" sz="800" dirty="0"/>
          </a:p>
        </p:txBody>
      </p:sp>
    </p:spTree>
    <p:extLst>
      <p:ext uri="{BB962C8B-B14F-4D97-AF65-F5344CB8AC3E}">
        <p14:creationId xmlns:p14="http://schemas.microsoft.com/office/powerpoint/2010/main" val="606431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rPr>
              <a:t>Center of Government entities</a:t>
            </a:r>
            <a:endParaRPr lang="en-US" dirty="0">
              <a:effectLst/>
            </a:endParaRPr>
          </a:p>
        </p:txBody>
      </p:sp>
      <p:sp>
        <p:nvSpPr>
          <p:cNvPr id="3" name="Content Placeholder 2"/>
          <p:cNvSpPr>
            <a:spLocks noGrp="1"/>
          </p:cNvSpPr>
          <p:nvPr>
            <p:ph idx="1"/>
          </p:nvPr>
        </p:nvSpPr>
        <p:spPr>
          <a:xfrm>
            <a:off x="685801" y="1163171"/>
            <a:ext cx="7770813" cy="3849131"/>
          </a:xfrm>
        </p:spPr>
        <p:txBody>
          <a:bodyPr>
            <a:normAutofit fontScale="92500" lnSpcReduction="10000"/>
          </a:bodyPr>
          <a:lstStyle/>
          <a:p>
            <a:r>
              <a:rPr lang="en-US" sz="1600" dirty="0" smtClean="0">
                <a:effectLst/>
              </a:rPr>
              <a:t>The Center of Government consists of:</a:t>
            </a:r>
          </a:p>
          <a:p>
            <a:pPr lvl="1"/>
            <a:r>
              <a:rPr lang="en-US" sz="1500" dirty="0" smtClean="0">
                <a:effectLst/>
              </a:rPr>
              <a:t>The president/vice-president (VP), their core offices and related staff</a:t>
            </a:r>
          </a:p>
          <a:p>
            <a:pPr lvl="1"/>
            <a:r>
              <a:rPr lang="en-US" sz="1500" dirty="0">
                <a:effectLst/>
              </a:rPr>
              <a:t>The White </a:t>
            </a:r>
            <a:r>
              <a:rPr lang="en-US" sz="1500" dirty="0" smtClean="0">
                <a:effectLst/>
              </a:rPr>
              <a:t>House (WH) – including legislative </a:t>
            </a:r>
            <a:r>
              <a:rPr lang="en-US" sz="1500" dirty="0">
                <a:effectLst/>
              </a:rPr>
              <a:t>affairs, </a:t>
            </a:r>
            <a:r>
              <a:rPr lang="en-US" sz="1500" dirty="0" smtClean="0">
                <a:effectLst/>
              </a:rPr>
              <a:t>communications and intergovernmental affairs functions as well as other </a:t>
            </a:r>
            <a:r>
              <a:rPr lang="en-US" sz="1500" dirty="0">
                <a:effectLst/>
              </a:rPr>
              <a:t>presidential </a:t>
            </a:r>
            <a:r>
              <a:rPr lang="en-US" sz="1500" dirty="0" smtClean="0">
                <a:effectLst/>
              </a:rPr>
              <a:t>appointees in the Executive Office of the President (EOP)</a:t>
            </a:r>
            <a:endParaRPr lang="en-US" sz="1500" dirty="0">
              <a:effectLst/>
            </a:endParaRPr>
          </a:p>
          <a:p>
            <a:pPr lvl="1"/>
            <a:r>
              <a:rPr lang="en-US" sz="1500" dirty="0" smtClean="0">
                <a:effectLst/>
              </a:rPr>
              <a:t>The cabinet and related policy councils (see </a:t>
            </a:r>
            <a:r>
              <a:rPr lang="en-US" sz="1500" u="sng" dirty="0" smtClean="0">
                <a:effectLst/>
              </a:rPr>
              <a:t>Appendix 1</a:t>
            </a:r>
            <a:r>
              <a:rPr lang="en-US" sz="1500" dirty="0" smtClean="0">
                <a:effectLst/>
              </a:rPr>
              <a:t>)</a:t>
            </a:r>
          </a:p>
          <a:p>
            <a:pPr lvl="2"/>
            <a:r>
              <a:rPr lang="en-US" sz="1500" dirty="0" smtClean="0">
                <a:effectLst/>
              </a:rPr>
              <a:t>15 secretaries</a:t>
            </a:r>
          </a:p>
          <a:p>
            <a:pPr lvl="2"/>
            <a:r>
              <a:rPr lang="en-US" sz="1500" dirty="0">
                <a:effectLst/>
              </a:rPr>
              <a:t>National Security Council (NSC</a:t>
            </a:r>
            <a:r>
              <a:rPr lang="en-US" sz="1500" dirty="0" smtClean="0">
                <a:effectLst/>
              </a:rPr>
              <a:t>), </a:t>
            </a:r>
            <a:r>
              <a:rPr lang="en-US" sz="1500" dirty="0">
                <a:effectLst/>
              </a:rPr>
              <a:t>National </a:t>
            </a:r>
            <a:r>
              <a:rPr lang="en-US" sz="1500" dirty="0" smtClean="0">
                <a:effectLst/>
              </a:rPr>
              <a:t>Economic Council (NEC) and Domestic Policy Council (DPC)</a:t>
            </a:r>
          </a:p>
          <a:p>
            <a:pPr lvl="1"/>
            <a:r>
              <a:rPr lang="en-US" sz="1500" dirty="0" smtClean="0">
                <a:effectLst/>
              </a:rPr>
              <a:t>The </a:t>
            </a:r>
            <a:r>
              <a:rPr lang="en-US" sz="1500" dirty="0">
                <a:effectLst/>
              </a:rPr>
              <a:t>Office of Management and </a:t>
            </a:r>
            <a:r>
              <a:rPr lang="en-US" sz="1500" dirty="0" smtClean="0">
                <a:effectLst/>
              </a:rPr>
              <a:t>Budget (OMB)</a:t>
            </a:r>
          </a:p>
          <a:p>
            <a:pPr lvl="1"/>
            <a:r>
              <a:rPr lang="en-US" sz="1500" dirty="0" smtClean="0">
                <a:effectLst/>
              </a:rPr>
              <a:t>The President’s </a:t>
            </a:r>
            <a:r>
              <a:rPr lang="en-US" sz="1500" dirty="0">
                <a:effectLst/>
              </a:rPr>
              <a:t>Management Council </a:t>
            </a:r>
            <a:r>
              <a:rPr lang="en-US" sz="1500" dirty="0" smtClean="0">
                <a:effectLst/>
              </a:rPr>
              <a:t>(PMC) and other</a:t>
            </a:r>
            <a:r>
              <a:rPr lang="en-US" sz="1600" dirty="0">
                <a:effectLst/>
              </a:rPr>
              <a:t> Chief “X” </a:t>
            </a:r>
            <a:r>
              <a:rPr lang="en-US" sz="1600" dirty="0" smtClean="0">
                <a:effectLst/>
              </a:rPr>
              <a:t>Officers Councils (</a:t>
            </a:r>
            <a:r>
              <a:rPr lang="en-US" sz="1500" dirty="0" smtClean="0">
                <a:effectLst/>
              </a:rPr>
              <a:t>CXO councils) (see Appendices)</a:t>
            </a:r>
          </a:p>
          <a:p>
            <a:pPr lvl="1"/>
            <a:r>
              <a:rPr lang="en-US" sz="1500" dirty="0" smtClean="0">
                <a:effectLst/>
              </a:rPr>
              <a:t>The Office of Personnel Management and the General Services Administration* help to administer important government-wide programs and policies in support of the Center of Government</a:t>
            </a:r>
          </a:p>
        </p:txBody>
      </p:sp>
      <p:sp>
        <p:nvSpPr>
          <p:cNvPr id="5" name="Slide Number Placeholder 4"/>
          <p:cNvSpPr>
            <a:spLocks noGrp="1"/>
          </p:cNvSpPr>
          <p:nvPr>
            <p:ph type="sldNum" sz="quarter" idx="11"/>
          </p:nvPr>
        </p:nvSpPr>
        <p:spPr/>
        <p:txBody>
          <a:bodyPr/>
          <a:lstStyle/>
          <a:p>
            <a:fld id="{FD63A201-83EB-417A-9E8F-A2C13DB2C730}" type="slidenum">
              <a:rPr lang="en-US" smtClean="0"/>
              <a:t>5</a:t>
            </a:fld>
            <a:endParaRPr lang="en-US" dirty="0"/>
          </a:p>
        </p:txBody>
      </p:sp>
      <p:sp>
        <p:nvSpPr>
          <p:cNvPr id="4" name="TextBox 3"/>
          <p:cNvSpPr txBox="1"/>
          <p:nvPr/>
        </p:nvSpPr>
        <p:spPr>
          <a:xfrm>
            <a:off x="227201" y="4796859"/>
            <a:ext cx="8439325" cy="215444"/>
          </a:xfrm>
          <a:prstGeom prst="rect">
            <a:avLst/>
          </a:prstGeom>
          <a:noFill/>
        </p:spPr>
        <p:txBody>
          <a:bodyPr wrap="square" rtlCol="0">
            <a:spAutoFit/>
          </a:bodyPr>
          <a:lstStyle/>
          <a:p>
            <a:r>
              <a:rPr lang="en-US" sz="800" dirty="0" smtClean="0"/>
              <a:t>*The General Services Administration Office of </a:t>
            </a:r>
            <a:r>
              <a:rPr lang="en-US" sz="800" dirty="0"/>
              <a:t>Executive Councils provides analytical, management and administrative services to </a:t>
            </a:r>
            <a:r>
              <a:rPr lang="en-US" sz="800" dirty="0" smtClean="0"/>
              <a:t>the PIC, PMC, PMAB, CAOC, CFOC, and CIOC</a:t>
            </a:r>
            <a:endParaRPr lang="en-US" sz="800" dirty="0"/>
          </a:p>
        </p:txBody>
      </p:sp>
    </p:spTree>
    <p:extLst>
      <p:ext uri="{BB962C8B-B14F-4D97-AF65-F5344CB8AC3E}">
        <p14:creationId xmlns:p14="http://schemas.microsoft.com/office/powerpoint/2010/main" val="45312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 name="Straight Connector 204"/>
          <p:cNvCxnSpPr/>
          <p:nvPr/>
        </p:nvCxnSpPr>
        <p:spPr>
          <a:xfrm>
            <a:off x="5158146" y="254890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313052" y="254890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1143116" y="2907100"/>
            <a:ext cx="0" cy="770777"/>
          </a:xfrm>
          <a:prstGeom prst="line">
            <a:avLst/>
          </a:prstGeom>
          <a:ln>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6243278" y="3551457"/>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4880919" y="3551457"/>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1282330" y="1837516"/>
            <a:ext cx="0" cy="2617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3280383" y="1837516"/>
            <a:ext cx="0" cy="2617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2224420" y="1667512"/>
            <a:ext cx="0" cy="43178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794010" y="1335314"/>
            <a:ext cx="0" cy="26152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8514222" y="1847936"/>
            <a:ext cx="0" cy="20161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7961216" y="1847936"/>
            <a:ext cx="0" cy="20161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7248227" y="1593326"/>
            <a:ext cx="0" cy="421308"/>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a:endCxn id="100" idx="0"/>
          </p:cNvCxnSpPr>
          <p:nvPr/>
        </p:nvCxnSpPr>
        <p:spPr>
          <a:xfrm>
            <a:off x="6714117" y="1847936"/>
            <a:ext cx="1" cy="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097336" y="1847936"/>
            <a:ext cx="0" cy="192653"/>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5002483" y="1667512"/>
            <a:ext cx="201888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a:off x="2404048" y="1657424"/>
            <a:ext cx="183559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829300" y="2889914"/>
            <a:ext cx="0" cy="1154380"/>
          </a:xfrm>
          <a:prstGeom prst="line">
            <a:avLst/>
          </a:prstGeom>
          <a:ln>
            <a:solidFill>
              <a:schemeClr val="accent2">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594484" y="1471654"/>
            <a:ext cx="0" cy="134847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881288" y="2647919"/>
            <a:ext cx="642337" cy="331622"/>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38" name="Straight Connector 137"/>
          <p:cNvCxnSpPr/>
          <p:nvPr/>
        </p:nvCxnSpPr>
        <p:spPr>
          <a:xfrm>
            <a:off x="7193189" y="2548903"/>
            <a:ext cx="0" cy="349473"/>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6525485" y="2548903"/>
            <a:ext cx="0" cy="435188"/>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5884042" y="254890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760672" y="2556732"/>
            <a:ext cx="0" cy="994726"/>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3470298" y="256323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830001" y="2556731"/>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2137172" y="256323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524104" y="2563233"/>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7897979" y="2540564"/>
            <a:ext cx="0" cy="435908"/>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1524104" y="2542793"/>
            <a:ext cx="6373875" cy="24611"/>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5000148" y="1596842"/>
            <a:ext cx="78926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140143" y="2637088"/>
            <a:ext cx="540497" cy="374154"/>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 name="Title 1"/>
          <p:cNvSpPr>
            <a:spLocks noGrp="1"/>
          </p:cNvSpPr>
          <p:nvPr>
            <p:ph type="title"/>
          </p:nvPr>
        </p:nvSpPr>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2">
                    <a:lumMod val="60000"/>
                    <a:lumOff val="40000"/>
                  </a:schemeClr>
                </a:solidFill>
                <a:effectLst/>
                <a:latin typeface="+mn-lt"/>
              </a:rPr>
              <a:t>JIMMY CARTER 1980</a:t>
            </a:r>
            <a:r>
              <a:rPr lang="en-US" sz="2500" dirty="0">
                <a:effectLst/>
              </a:rPr>
              <a:t/>
            </a:r>
            <a:br>
              <a:rPr lang="en-US" sz="2500" dirty="0">
                <a:effectLst/>
              </a:rPr>
            </a:br>
            <a:r>
              <a:rPr lang="en-US" sz="500" dirty="0" smtClean="0">
                <a:effectLst/>
              </a:rPr>
              <a:t/>
            </a:r>
            <a:br>
              <a:rPr lang="en-US" sz="500" dirty="0" smtClean="0">
                <a:effectLst/>
              </a:rPr>
            </a:br>
            <a:r>
              <a:rPr lang="en-US" sz="2500" dirty="0" smtClean="0">
                <a:effectLst/>
              </a:rPr>
              <a:t>White </a:t>
            </a:r>
            <a:r>
              <a:rPr lang="en-US" sz="2500" dirty="0">
                <a:effectLst/>
              </a:rPr>
              <a:t>House </a:t>
            </a:r>
            <a:r>
              <a:rPr lang="en-US" sz="2500" dirty="0" smtClean="0">
                <a:effectLst/>
              </a:rPr>
              <a:t>Office</a:t>
            </a:r>
            <a:endParaRPr lang="en-US" sz="2500" dirty="0">
              <a:effectLst/>
            </a:endParaRPr>
          </a:p>
        </p:txBody>
      </p:sp>
      <p:sp>
        <p:nvSpPr>
          <p:cNvPr id="4" name="Rectangle 3"/>
          <p:cNvSpPr/>
          <p:nvPr/>
        </p:nvSpPr>
        <p:spPr>
          <a:xfrm>
            <a:off x="4155780" y="1223220"/>
            <a:ext cx="869301" cy="233082"/>
          </a:xfrm>
          <a:prstGeom prst="rect">
            <a:avLst/>
          </a:prstGeom>
          <a:solidFill>
            <a:schemeClr val="tx2">
              <a:lumMod val="2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239641" y="1212785"/>
            <a:ext cx="803395" cy="246221"/>
          </a:xfrm>
          <a:prstGeom prst="rect">
            <a:avLst/>
          </a:prstGeom>
          <a:noFill/>
        </p:spPr>
        <p:txBody>
          <a:bodyPr wrap="square" rtlCol="0">
            <a:spAutoFit/>
          </a:bodyPr>
          <a:lstStyle/>
          <a:p>
            <a:r>
              <a:rPr lang="en-US" sz="1000" dirty="0" smtClean="0"/>
              <a:t>President</a:t>
            </a:r>
            <a:endParaRPr lang="en-US" sz="1000" dirty="0"/>
          </a:p>
        </p:txBody>
      </p:sp>
      <p:sp>
        <p:nvSpPr>
          <p:cNvPr id="6" name="Rectangle 5"/>
          <p:cNvSpPr/>
          <p:nvPr/>
        </p:nvSpPr>
        <p:spPr>
          <a:xfrm>
            <a:off x="4164018" y="1553204"/>
            <a:ext cx="869301" cy="233082"/>
          </a:xfrm>
          <a:prstGeom prst="rect">
            <a:avLst/>
          </a:prstGeom>
          <a:solidFill>
            <a:schemeClr val="tx2">
              <a:lumMod val="2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7" name="TextBox 6"/>
          <p:cNvSpPr txBox="1"/>
          <p:nvPr/>
        </p:nvSpPr>
        <p:spPr>
          <a:xfrm>
            <a:off x="4132545" y="1557759"/>
            <a:ext cx="1017585" cy="246221"/>
          </a:xfrm>
          <a:prstGeom prst="rect">
            <a:avLst/>
          </a:prstGeom>
          <a:noFill/>
        </p:spPr>
        <p:txBody>
          <a:bodyPr wrap="square" rtlCol="0">
            <a:spAutoFit/>
          </a:bodyPr>
          <a:lstStyle/>
          <a:p>
            <a:r>
              <a:rPr lang="en-US" sz="1000" dirty="0" smtClean="0"/>
              <a:t>Chief </a:t>
            </a:r>
            <a:r>
              <a:rPr lang="en-US" sz="1000" smtClean="0"/>
              <a:t>of Staff</a:t>
            </a:r>
            <a:endParaRPr lang="en-US" sz="1000" dirty="0"/>
          </a:p>
        </p:txBody>
      </p:sp>
      <p:sp>
        <p:nvSpPr>
          <p:cNvPr id="12" name="Rectangle 11"/>
          <p:cNvSpPr/>
          <p:nvPr/>
        </p:nvSpPr>
        <p:spPr>
          <a:xfrm>
            <a:off x="1759283" y="2637088"/>
            <a:ext cx="646595" cy="381294"/>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4" name="Rectangle 13"/>
          <p:cNvSpPr/>
          <p:nvPr/>
        </p:nvSpPr>
        <p:spPr>
          <a:xfrm>
            <a:off x="2480329" y="2633589"/>
            <a:ext cx="529300" cy="400647"/>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6" name="Rectangle 15"/>
          <p:cNvSpPr/>
          <p:nvPr/>
        </p:nvSpPr>
        <p:spPr>
          <a:xfrm>
            <a:off x="3086550" y="2637088"/>
            <a:ext cx="820401" cy="429979"/>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 name="Rectangle 17"/>
          <p:cNvSpPr/>
          <p:nvPr/>
        </p:nvSpPr>
        <p:spPr>
          <a:xfrm>
            <a:off x="3967950" y="2637088"/>
            <a:ext cx="735953"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 name="TextBox 18"/>
          <p:cNvSpPr txBox="1"/>
          <p:nvPr/>
        </p:nvSpPr>
        <p:spPr>
          <a:xfrm>
            <a:off x="4807819" y="2622029"/>
            <a:ext cx="792580" cy="338554"/>
          </a:xfrm>
          <a:prstGeom prst="rect">
            <a:avLst/>
          </a:prstGeom>
          <a:noFill/>
          <a:ln>
            <a:noFill/>
          </a:ln>
        </p:spPr>
        <p:txBody>
          <a:bodyPr wrap="square" rtlCol="0">
            <a:spAutoFit/>
          </a:bodyPr>
          <a:lstStyle/>
          <a:p>
            <a:pPr algn="ctr"/>
            <a:r>
              <a:rPr lang="en-US" sz="800" dirty="0" smtClean="0"/>
              <a:t>Consumer Affairs</a:t>
            </a:r>
            <a:endParaRPr lang="en-US" sz="800" dirty="0"/>
          </a:p>
        </p:txBody>
      </p:sp>
      <p:sp>
        <p:nvSpPr>
          <p:cNvPr id="21" name="TextBox 20"/>
          <p:cNvSpPr txBox="1"/>
          <p:nvPr/>
        </p:nvSpPr>
        <p:spPr>
          <a:xfrm>
            <a:off x="1699563" y="2651534"/>
            <a:ext cx="780530" cy="338554"/>
          </a:xfrm>
          <a:prstGeom prst="rect">
            <a:avLst/>
          </a:prstGeom>
          <a:noFill/>
          <a:ln>
            <a:noFill/>
          </a:ln>
        </p:spPr>
        <p:txBody>
          <a:bodyPr wrap="square" rtlCol="0">
            <a:spAutoFit/>
          </a:bodyPr>
          <a:lstStyle/>
          <a:p>
            <a:pPr algn="ctr"/>
            <a:r>
              <a:rPr lang="en-US" sz="800" smtClean="0"/>
              <a:t>Presidential Counsel</a:t>
            </a:r>
            <a:endParaRPr lang="en-US" sz="800" dirty="0" smtClean="0"/>
          </a:p>
        </p:txBody>
      </p:sp>
      <p:sp>
        <p:nvSpPr>
          <p:cNvPr id="24" name="Rectangle 23"/>
          <p:cNvSpPr/>
          <p:nvPr/>
        </p:nvSpPr>
        <p:spPr>
          <a:xfrm>
            <a:off x="5600310" y="2641784"/>
            <a:ext cx="586436" cy="33775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5" name="TextBox 24"/>
          <p:cNvSpPr txBox="1"/>
          <p:nvPr/>
        </p:nvSpPr>
        <p:spPr>
          <a:xfrm>
            <a:off x="5522653" y="2715290"/>
            <a:ext cx="742269" cy="215444"/>
          </a:xfrm>
          <a:prstGeom prst="rect">
            <a:avLst/>
          </a:prstGeom>
          <a:noFill/>
          <a:ln>
            <a:noFill/>
          </a:ln>
        </p:spPr>
        <p:txBody>
          <a:bodyPr wrap="square" rtlCol="0">
            <a:spAutoFit/>
          </a:bodyPr>
          <a:lstStyle/>
          <a:p>
            <a:pPr algn="ctr"/>
            <a:r>
              <a:rPr lang="en-US" sz="800" smtClean="0"/>
              <a:t>Assistant</a:t>
            </a:r>
            <a:endParaRPr lang="en-US" sz="800" dirty="0"/>
          </a:p>
        </p:txBody>
      </p:sp>
      <p:sp>
        <p:nvSpPr>
          <p:cNvPr id="26" name="Rectangle 25"/>
          <p:cNvSpPr/>
          <p:nvPr/>
        </p:nvSpPr>
        <p:spPr>
          <a:xfrm>
            <a:off x="6270653" y="2633589"/>
            <a:ext cx="484453" cy="345951"/>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7" name="TextBox 26"/>
          <p:cNvSpPr txBox="1"/>
          <p:nvPr/>
        </p:nvSpPr>
        <p:spPr>
          <a:xfrm>
            <a:off x="6243281" y="2640986"/>
            <a:ext cx="524036" cy="338554"/>
          </a:xfrm>
          <a:prstGeom prst="rect">
            <a:avLst/>
          </a:prstGeom>
          <a:noFill/>
          <a:ln>
            <a:noFill/>
          </a:ln>
        </p:spPr>
        <p:txBody>
          <a:bodyPr wrap="square" rtlCol="0">
            <a:spAutoFit/>
          </a:bodyPr>
          <a:lstStyle/>
          <a:p>
            <a:pPr algn="ctr"/>
            <a:r>
              <a:rPr lang="en-US" sz="800" dirty="0" smtClean="0"/>
              <a:t>Ethnic Affairs</a:t>
            </a:r>
            <a:endParaRPr lang="en-US" sz="800" dirty="0"/>
          </a:p>
        </p:txBody>
      </p:sp>
      <p:sp>
        <p:nvSpPr>
          <p:cNvPr id="28" name="Rectangle 27"/>
          <p:cNvSpPr/>
          <p:nvPr/>
        </p:nvSpPr>
        <p:spPr>
          <a:xfrm>
            <a:off x="6823112" y="2637088"/>
            <a:ext cx="679895" cy="334198"/>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0" name="TextBox 29"/>
          <p:cNvSpPr txBox="1"/>
          <p:nvPr/>
        </p:nvSpPr>
        <p:spPr>
          <a:xfrm>
            <a:off x="1068139" y="2702910"/>
            <a:ext cx="685413" cy="215444"/>
          </a:xfrm>
          <a:prstGeom prst="rect">
            <a:avLst/>
          </a:prstGeom>
          <a:noFill/>
          <a:ln>
            <a:noFill/>
          </a:ln>
        </p:spPr>
        <p:txBody>
          <a:bodyPr wrap="square" rtlCol="0">
            <a:spAutoFit/>
          </a:bodyPr>
          <a:lstStyle/>
          <a:p>
            <a:pPr algn="ctr"/>
            <a:r>
              <a:rPr lang="en-US" sz="800" dirty="0" smtClean="0"/>
              <a:t>Admin</a:t>
            </a:r>
            <a:endParaRPr lang="en-US" sz="800" dirty="0"/>
          </a:p>
        </p:txBody>
      </p:sp>
      <p:sp>
        <p:nvSpPr>
          <p:cNvPr id="31" name="Rectangle 30"/>
          <p:cNvSpPr/>
          <p:nvPr/>
        </p:nvSpPr>
        <p:spPr>
          <a:xfrm>
            <a:off x="7596459" y="2621026"/>
            <a:ext cx="581170" cy="349042"/>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3" name="TextBox 32"/>
          <p:cNvSpPr txBox="1"/>
          <p:nvPr/>
        </p:nvSpPr>
        <p:spPr>
          <a:xfrm>
            <a:off x="7535836" y="2611524"/>
            <a:ext cx="680020" cy="338554"/>
          </a:xfrm>
          <a:prstGeom prst="rect">
            <a:avLst/>
          </a:prstGeom>
          <a:noFill/>
          <a:ln>
            <a:noFill/>
          </a:ln>
        </p:spPr>
        <p:txBody>
          <a:bodyPr wrap="square" rtlCol="0">
            <a:spAutoFit/>
          </a:bodyPr>
          <a:lstStyle/>
          <a:p>
            <a:pPr algn="ctr"/>
            <a:r>
              <a:rPr lang="en-US" sz="800" dirty="0" smtClean="0"/>
              <a:t>Special Assistant</a:t>
            </a:r>
            <a:endParaRPr lang="en-US" sz="800" dirty="0"/>
          </a:p>
        </p:txBody>
      </p:sp>
      <p:sp>
        <p:nvSpPr>
          <p:cNvPr id="83" name="Rectangle 82"/>
          <p:cNvSpPr/>
          <p:nvPr/>
        </p:nvSpPr>
        <p:spPr>
          <a:xfrm>
            <a:off x="6844210" y="3424206"/>
            <a:ext cx="739541" cy="297293"/>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4" name="TextBox 83"/>
          <p:cNvSpPr txBox="1"/>
          <p:nvPr/>
        </p:nvSpPr>
        <p:spPr>
          <a:xfrm>
            <a:off x="6802250" y="3411886"/>
            <a:ext cx="721617" cy="338554"/>
          </a:xfrm>
          <a:prstGeom prst="rect">
            <a:avLst/>
          </a:prstGeom>
          <a:noFill/>
          <a:ln>
            <a:noFill/>
          </a:ln>
        </p:spPr>
        <p:txBody>
          <a:bodyPr wrap="square" rtlCol="0">
            <a:spAutoFit/>
          </a:bodyPr>
          <a:lstStyle/>
          <a:p>
            <a:r>
              <a:rPr lang="en-US" sz="800" dirty="0" smtClean="0"/>
              <a:t>Appt. &amp; Scheduling</a:t>
            </a:r>
            <a:endParaRPr lang="en-US" sz="800" dirty="0"/>
          </a:p>
        </p:txBody>
      </p:sp>
      <p:sp>
        <p:nvSpPr>
          <p:cNvPr id="85" name="Rectangle 84"/>
          <p:cNvSpPr/>
          <p:nvPr/>
        </p:nvSpPr>
        <p:spPr>
          <a:xfrm>
            <a:off x="6830920" y="3803396"/>
            <a:ext cx="777115" cy="240210"/>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86" name="TextBox 85"/>
          <p:cNvSpPr txBox="1"/>
          <p:nvPr/>
        </p:nvSpPr>
        <p:spPr>
          <a:xfrm>
            <a:off x="6811882" y="3798490"/>
            <a:ext cx="925632" cy="215444"/>
          </a:xfrm>
          <a:prstGeom prst="rect">
            <a:avLst/>
          </a:prstGeom>
          <a:noFill/>
          <a:ln>
            <a:noFill/>
          </a:ln>
        </p:spPr>
        <p:txBody>
          <a:bodyPr wrap="square" rtlCol="0">
            <a:spAutoFit/>
          </a:bodyPr>
          <a:lstStyle/>
          <a:p>
            <a:r>
              <a:rPr lang="en-US" sz="800" smtClean="0"/>
              <a:t>Advance</a:t>
            </a:r>
            <a:endParaRPr lang="en-US" sz="800" dirty="0"/>
          </a:p>
        </p:txBody>
      </p:sp>
      <p:sp>
        <p:nvSpPr>
          <p:cNvPr id="93" name="Rectangle 92"/>
          <p:cNvSpPr/>
          <p:nvPr/>
        </p:nvSpPr>
        <p:spPr>
          <a:xfrm>
            <a:off x="5531077" y="1307424"/>
            <a:ext cx="712204" cy="23308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5487345" y="1309202"/>
            <a:ext cx="792384" cy="215444"/>
          </a:xfrm>
          <a:prstGeom prst="rect">
            <a:avLst/>
          </a:prstGeom>
          <a:noFill/>
        </p:spPr>
        <p:txBody>
          <a:bodyPr wrap="square" rtlCol="0">
            <a:spAutoFit/>
          </a:bodyPr>
          <a:lstStyle/>
          <a:p>
            <a:r>
              <a:rPr lang="en-US" sz="800" dirty="0" smtClean="0"/>
              <a:t>Staff Director</a:t>
            </a:r>
            <a:endParaRPr lang="en-US" sz="800" dirty="0"/>
          </a:p>
        </p:txBody>
      </p:sp>
      <p:sp>
        <p:nvSpPr>
          <p:cNvPr id="105" name="TextBox 104"/>
          <p:cNvSpPr txBox="1"/>
          <p:nvPr/>
        </p:nvSpPr>
        <p:spPr>
          <a:xfrm>
            <a:off x="-1" y="4731107"/>
            <a:ext cx="2432815"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National Journal, Capital Source, 1980</a:t>
            </a:r>
          </a:p>
        </p:txBody>
      </p:sp>
      <p:sp>
        <p:nvSpPr>
          <p:cNvPr id="155" name="TextBox 154"/>
          <p:cNvSpPr txBox="1"/>
          <p:nvPr/>
        </p:nvSpPr>
        <p:spPr>
          <a:xfrm>
            <a:off x="3047445" y="2610701"/>
            <a:ext cx="921956" cy="461665"/>
          </a:xfrm>
          <a:prstGeom prst="rect">
            <a:avLst/>
          </a:prstGeom>
          <a:noFill/>
          <a:ln>
            <a:noFill/>
          </a:ln>
        </p:spPr>
        <p:txBody>
          <a:bodyPr wrap="square" rtlCol="0">
            <a:spAutoFit/>
          </a:bodyPr>
          <a:lstStyle/>
          <a:p>
            <a:pPr algn="ctr"/>
            <a:r>
              <a:rPr lang="en-US" sz="800" dirty="0" smtClean="0"/>
              <a:t>Cabinet Secretary &amp; </a:t>
            </a:r>
            <a:r>
              <a:rPr lang="en-US" sz="800" dirty="0" err="1" smtClean="0"/>
              <a:t>Intergov’t</a:t>
            </a:r>
            <a:r>
              <a:rPr lang="en-US" sz="800" dirty="0" smtClean="0"/>
              <a:t> Affairs</a:t>
            </a:r>
            <a:endParaRPr lang="en-US" sz="800" dirty="0"/>
          </a:p>
        </p:txBody>
      </p:sp>
      <p:sp>
        <p:nvSpPr>
          <p:cNvPr id="11" name="TextBox 10"/>
          <p:cNvSpPr txBox="1"/>
          <p:nvPr/>
        </p:nvSpPr>
        <p:spPr>
          <a:xfrm>
            <a:off x="3900437" y="2653183"/>
            <a:ext cx="860235" cy="338554"/>
          </a:xfrm>
          <a:prstGeom prst="rect">
            <a:avLst/>
          </a:prstGeom>
          <a:noFill/>
          <a:ln>
            <a:noFill/>
          </a:ln>
        </p:spPr>
        <p:txBody>
          <a:bodyPr wrap="square" rtlCol="0">
            <a:spAutoFit/>
          </a:bodyPr>
          <a:lstStyle/>
          <a:p>
            <a:pPr algn="ctr"/>
            <a:r>
              <a:rPr lang="en-US" sz="800" dirty="0" smtClean="0"/>
              <a:t>Congressional Liaison</a:t>
            </a:r>
          </a:p>
        </p:txBody>
      </p:sp>
      <p:sp>
        <p:nvSpPr>
          <p:cNvPr id="91" name="Rectangle 90"/>
          <p:cNvSpPr/>
          <p:nvPr/>
        </p:nvSpPr>
        <p:spPr>
          <a:xfrm>
            <a:off x="1519845" y="1536127"/>
            <a:ext cx="1223607" cy="23308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1473922" y="1545597"/>
            <a:ext cx="1311108" cy="215444"/>
          </a:xfrm>
          <a:prstGeom prst="rect">
            <a:avLst/>
          </a:prstGeom>
          <a:noFill/>
        </p:spPr>
        <p:txBody>
          <a:bodyPr wrap="square" rtlCol="0">
            <a:spAutoFit/>
          </a:bodyPr>
          <a:lstStyle/>
          <a:p>
            <a:r>
              <a:rPr lang="en-US" sz="800" smtClean="0"/>
              <a:t>White House Operations</a:t>
            </a:r>
            <a:endParaRPr lang="en-US" sz="800" dirty="0"/>
          </a:p>
        </p:txBody>
      </p:sp>
      <p:sp>
        <p:nvSpPr>
          <p:cNvPr id="112" name="TextBox 111"/>
          <p:cNvSpPr txBox="1"/>
          <p:nvPr/>
        </p:nvSpPr>
        <p:spPr>
          <a:xfrm>
            <a:off x="6757637" y="2636420"/>
            <a:ext cx="768751" cy="338554"/>
          </a:xfrm>
          <a:prstGeom prst="rect">
            <a:avLst/>
          </a:prstGeom>
          <a:noFill/>
          <a:ln>
            <a:noFill/>
          </a:ln>
        </p:spPr>
        <p:txBody>
          <a:bodyPr wrap="square" rtlCol="0">
            <a:spAutoFit/>
          </a:bodyPr>
          <a:lstStyle/>
          <a:p>
            <a:pPr algn="ctr"/>
            <a:r>
              <a:rPr lang="en-US" sz="800" dirty="0" smtClean="0"/>
              <a:t>Appointment Secretary</a:t>
            </a:r>
            <a:endParaRPr lang="en-US" sz="800" dirty="0"/>
          </a:p>
        </p:txBody>
      </p:sp>
      <p:sp>
        <p:nvSpPr>
          <p:cNvPr id="88" name="Rectangle 87"/>
          <p:cNvSpPr/>
          <p:nvPr/>
        </p:nvSpPr>
        <p:spPr>
          <a:xfrm>
            <a:off x="5853596" y="1924048"/>
            <a:ext cx="515063" cy="29906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6456586" y="1933013"/>
            <a:ext cx="515063" cy="29906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7059576" y="1926244"/>
            <a:ext cx="515063" cy="31643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7662566" y="1926244"/>
            <a:ext cx="515063" cy="31643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8261913" y="1926244"/>
            <a:ext cx="515063" cy="31643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flipH="1">
            <a:off x="6092326" y="1851867"/>
            <a:ext cx="2421896"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5809617" y="1916209"/>
            <a:ext cx="627997" cy="338554"/>
          </a:xfrm>
          <a:prstGeom prst="rect">
            <a:avLst/>
          </a:prstGeom>
          <a:noFill/>
        </p:spPr>
        <p:txBody>
          <a:bodyPr wrap="square" rtlCol="0">
            <a:spAutoFit/>
          </a:bodyPr>
          <a:lstStyle/>
          <a:p>
            <a:pPr algn="ctr"/>
            <a:r>
              <a:rPr lang="en-US" sz="800" smtClean="0"/>
              <a:t>Media Liaison</a:t>
            </a:r>
            <a:endParaRPr lang="en-US" sz="800" dirty="0"/>
          </a:p>
        </p:txBody>
      </p:sp>
      <p:sp>
        <p:nvSpPr>
          <p:cNvPr id="143" name="TextBox 142"/>
          <p:cNvSpPr txBox="1"/>
          <p:nvPr/>
        </p:nvSpPr>
        <p:spPr>
          <a:xfrm>
            <a:off x="6410510" y="1914677"/>
            <a:ext cx="628372" cy="338554"/>
          </a:xfrm>
          <a:prstGeom prst="rect">
            <a:avLst/>
          </a:prstGeom>
          <a:noFill/>
        </p:spPr>
        <p:txBody>
          <a:bodyPr wrap="square" rtlCol="0">
            <a:spAutoFit/>
          </a:bodyPr>
          <a:lstStyle/>
          <a:p>
            <a:pPr algn="ctr"/>
            <a:r>
              <a:rPr lang="en-US" sz="800" smtClean="0"/>
              <a:t>News Summary</a:t>
            </a:r>
            <a:endParaRPr lang="en-US" sz="800" dirty="0"/>
          </a:p>
        </p:txBody>
      </p:sp>
      <p:sp>
        <p:nvSpPr>
          <p:cNvPr id="149" name="TextBox 148"/>
          <p:cNvSpPr txBox="1"/>
          <p:nvPr/>
        </p:nvSpPr>
        <p:spPr>
          <a:xfrm>
            <a:off x="7007605" y="1920787"/>
            <a:ext cx="627997" cy="338554"/>
          </a:xfrm>
          <a:prstGeom prst="rect">
            <a:avLst/>
          </a:prstGeom>
          <a:noFill/>
        </p:spPr>
        <p:txBody>
          <a:bodyPr wrap="square" rtlCol="0">
            <a:spAutoFit/>
          </a:bodyPr>
          <a:lstStyle/>
          <a:p>
            <a:pPr algn="ctr"/>
            <a:r>
              <a:rPr lang="en-US" sz="800" smtClean="0"/>
              <a:t>Photo Office</a:t>
            </a:r>
            <a:endParaRPr lang="en-US" sz="800" dirty="0"/>
          </a:p>
        </p:txBody>
      </p:sp>
      <p:sp>
        <p:nvSpPr>
          <p:cNvPr id="152" name="TextBox 151"/>
          <p:cNvSpPr txBox="1"/>
          <p:nvPr/>
        </p:nvSpPr>
        <p:spPr>
          <a:xfrm>
            <a:off x="7606906" y="1923486"/>
            <a:ext cx="627997" cy="338554"/>
          </a:xfrm>
          <a:prstGeom prst="rect">
            <a:avLst/>
          </a:prstGeom>
          <a:noFill/>
        </p:spPr>
        <p:txBody>
          <a:bodyPr wrap="square" rtlCol="0">
            <a:spAutoFit/>
          </a:bodyPr>
          <a:lstStyle/>
          <a:p>
            <a:pPr algn="ctr"/>
            <a:r>
              <a:rPr lang="en-US" sz="800" smtClean="0"/>
              <a:t>Press Advance</a:t>
            </a:r>
            <a:endParaRPr lang="en-US" sz="800" dirty="0"/>
          </a:p>
        </p:txBody>
      </p:sp>
      <p:sp>
        <p:nvSpPr>
          <p:cNvPr id="153" name="TextBox 152"/>
          <p:cNvSpPr txBox="1"/>
          <p:nvPr/>
        </p:nvSpPr>
        <p:spPr>
          <a:xfrm>
            <a:off x="8186876" y="1920586"/>
            <a:ext cx="678017" cy="338554"/>
          </a:xfrm>
          <a:prstGeom prst="rect">
            <a:avLst/>
          </a:prstGeom>
          <a:noFill/>
        </p:spPr>
        <p:txBody>
          <a:bodyPr wrap="square" rtlCol="0">
            <a:spAutoFit/>
          </a:bodyPr>
          <a:lstStyle/>
          <a:p>
            <a:pPr algn="ctr"/>
            <a:r>
              <a:rPr lang="en-US" sz="800" dirty="0" smtClean="0"/>
              <a:t>Press Personnel</a:t>
            </a:r>
            <a:endParaRPr lang="en-US" sz="800" dirty="0"/>
          </a:p>
        </p:txBody>
      </p:sp>
      <p:sp>
        <p:nvSpPr>
          <p:cNvPr id="156" name="Rectangle 155"/>
          <p:cNvSpPr/>
          <p:nvPr/>
        </p:nvSpPr>
        <p:spPr>
          <a:xfrm>
            <a:off x="6767379" y="1541007"/>
            <a:ext cx="961695" cy="23308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p:cNvSpPr txBox="1"/>
          <p:nvPr/>
        </p:nvSpPr>
        <p:spPr>
          <a:xfrm>
            <a:off x="6811882" y="1548689"/>
            <a:ext cx="927895" cy="215444"/>
          </a:xfrm>
          <a:prstGeom prst="rect">
            <a:avLst/>
          </a:prstGeom>
          <a:noFill/>
        </p:spPr>
        <p:txBody>
          <a:bodyPr wrap="square" rtlCol="0">
            <a:spAutoFit/>
          </a:bodyPr>
          <a:lstStyle/>
          <a:p>
            <a:r>
              <a:rPr lang="en-US" sz="800" smtClean="0"/>
              <a:t>Press Secretary</a:t>
            </a:r>
            <a:endParaRPr lang="en-US" sz="800" dirty="0"/>
          </a:p>
        </p:txBody>
      </p:sp>
      <p:sp>
        <p:nvSpPr>
          <p:cNvPr id="160" name="Rectangle 159"/>
          <p:cNvSpPr/>
          <p:nvPr/>
        </p:nvSpPr>
        <p:spPr>
          <a:xfrm>
            <a:off x="933621" y="1987885"/>
            <a:ext cx="698672" cy="29906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1726178" y="2004066"/>
            <a:ext cx="902184" cy="29906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12212" y="1990081"/>
            <a:ext cx="718072" cy="316432"/>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TextBox 162"/>
          <p:cNvSpPr txBox="1"/>
          <p:nvPr/>
        </p:nvSpPr>
        <p:spPr>
          <a:xfrm>
            <a:off x="870500" y="1979907"/>
            <a:ext cx="843790" cy="338554"/>
          </a:xfrm>
          <a:prstGeom prst="rect">
            <a:avLst/>
          </a:prstGeom>
          <a:noFill/>
        </p:spPr>
        <p:txBody>
          <a:bodyPr wrap="square" rtlCol="0">
            <a:spAutoFit/>
          </a:bodyPr>
          <a:lstStyle/>
          <a:p>
            <a:pPr algn="ctr"/>
            <a:r>
              <a:rPr lang="en-US" sz="800" smtClean="0"/>
              <a:t>Record Management</a:t>
            </a:r>
            <a:endParaRPr lang="en-US" sz="800" dirty="0"/>
          </a:p>
        </p:txBody>
      </p:sp>
      <p:sp>
        <p:nvSpPr>
          <p:cNvPr id="164" name="TextBox 163"/>
          <p:cNvSpPr txBox="1"/>
          <p:nvPr/>
        </p:nvSpPr>
        <p:spPr>
          <a:xfrm>
            <a:off x="1697036" y="1994383"/>
            <a:ext cx="1003288" cy="338554"/>
          </a:xfrm>
          <a:prstGeom prst="rect">
            <a:avLst/>
          </a:prstGeom>
          <a:noFill/>
        </p:spPr>
        <p:txBody>
          <a:bodyPr wrap="square" rtlCol="0">
            <a:spAutoFit/>
          </a:bodyPr>
          <a:lstStyle/>
          <a:p>
            <a:pPr algn="ctr"/>
            <a:r>
              <a:rPr lang="en-US" sz="800" dirty="0" smtClean="0"/>
              <a:t>Presidential Correspondence</a:t>
            </a:r>
            <a:endParaRPr lang="en-US" sz="800" dirty="0"/>
          </a:p>
        </p:txBody>
      </p:sp>
      <p:sp>
        <p:nvSpPr>
          <p:cNvPr id="165" name="TextBox 164"/>
          <p:cNvSpPr txBox="1"/>
          <p:nvPr/>
        </p:nvSpPr>
        <p:spPr>
          <a:xfrm>
            <a:off x="2551687" y="1989515"/>
            <a:ext cx="1021003" cy="338554"/>
          </a:xfrm>
          <a:prstGeom prst="rect">
            <a:avLst/>
          </a:prstGeom>
          <a:noFill/>
        </p:spPr>
        <p:txBody>
          <a:bodyPr wrap="square" rtlCol="0">
            <a:spAutoFit/>
          </a:bodyPr>
          <a:lstStyle/>
          <a:p>
            <a:pPr algn="ctr"/>
            <a:r>
              <a:rPr lang="en-US" sz="800" smtClean="0"/>
              <a:t>Travel &amp; Telegraph</a:t>
            </a:r>
            <a:endParaRPr lang="en-US" sz="800" dirty="0"/>
          </a:p>
        </p:txBody>
      </p:sp>
      <p:cxnSp>
        <p:nvCxnSpPr>
          <p:cNvPr id="166" name="Straight Connector 165"/>
          <p:cNvCxnSpPr/>
          <p:nvPr/>
        </p:nvCxnSpPr>
        <p:spPr>
          <a:xfrm flipH="1">
            <a:off x="1282710" y="1837516"/>
            <a:ext cx="1997673"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73" name="TextBox 172"/>
          <p:cNvSpPr txBox="1"/>
          <p:nvPr/>
        </p:nvSpPr>
        <p:spPr>
          <a:xfrm>
            <a:off x="2358932" y="2644130"/>
            <a:ext cx="780530" cy="338554"/>
          </a:xfrm>
          <a:prstGeom prst="rect">
            <a:avLst/>
          </a:prstGeom>
          <a:noFill/>
          <a:ln>
            <a:noFill/>
          </a:ln>
        </p:spPr>
        <p:txBody>
          <a:bodyPr wrap="square" rtlCol="0">
            <a:spAutoFit/>
          </a:bodyPr>
          <a:lstStyle/>
          <a:p>
            <a:pPr algn="ctr"/>
            <a:r>
              <a:rPr lang="en-US" sz="800" smtClean="0"/>
              <a:t>Special Advisor</a:t>
            </a:r>
            <a:endParaRPr lang="en-US" sz="800" dirty="0" smtClean="0"/>
          </a:p>
        </p:txBody>
      </p:sp>
      <p:sp>
        <p:nvSpPr>
          <p:cNvPr id="179" name="Rectangle 178"/>
          <p:cNvSpPr/>
          <p:nvPr/>
        </p:nvSpPr>
        <p:spPr>
          <a:xfrm>
            <a:off x="1139189" y="3383087"/>
            <a:ext cx="777115" cy="294790"/>
          </a:xfrm>
          <a:prstGeom prst="rect">
            <a:avLst/>
          </a:prstGeom>
          <a:solidFill>
            <a:schemeClr val="tx2">
              <a:lumMod val="25000"/>
            </a:schemeClr>
          </a:solid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0" name="TextBox 179"/>
          <p:cNvSpPr txBox="1"/>
          <p:nvPr/>
        </p:nvSpPr>
        <p:spPr>
          <a:xfrm>
            <a:off x="1122646" y="3355507"/>
            <a:ext cx="925632" cy="338554"/>
          </a:xfrm>
          <a:prstGeom prst="rect">
            <a:avLst/>
          </a:prstGeom>
          <a:noFill/>
          <a:ln>
            <a:noFill/>
          </a:ln>
        </p:spPr>
        <p:txBody>
          <a:bodyPr wrap="square" rtlCol="0">
            <a:spAutoFit/>
          </a:bodyPr>
          <a:lstStyle/>
          <a:p>
            <a:r>
              <a:rPr lang="en-US" sz="800" smtClean="0"/>
              <a:t>Information Management</a:t>
            </a:r>
            <a:endParaRPr lang="en-US" sz="800" dirty="0"/>
          </a:p>
        </p:txBody>
      </p:sp>
      <p:sp>
        <p:nvSpPr>
          <p:cNvPr id="181" name="Rectangle 180"/>
          <p:cNvSpPr/>
          <p:nvPr/>
        </p:nvSpPr>
        <p:spPr>
          <a:xfrm>
            <a:off x="4500401" y="3634769"/>
            <a:ext cx="490698" cy="342678"/>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82" name="Straight Connector 181"/>
          <p:cNvCxnSpPr/>
          <p:nvPr/>
        </p:nvCxnSpPr>
        <p:spPr>
          <a:xfrm>
            <a:off x="5562505" y="3537128"/>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135337" y="3551457"/>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3320153" y="3551458"/>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2679856" y="3544956"/>
            <a:ext cx="0" cy="427569"/>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187" name="Rectangle 186"/>
          <p:cNvSpPr/>
          <p:nvPr/>
        </p:nvSpPr>
        <p:spPr>
          <a:xfrm>
            <a:off x="2330184" y="3621814"/>
            <a:ext cx="529300"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8" name="Rectangle 187"/>
          <p:cNvSpPr/>
          <p:nvPr/>
        </p:nvSpPr>
        <p:spPr>
          <a:xfrm>
            <a:off x="2936405" y="3625314"/>
            <a:ext cx="866909" cy="343714"/>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89" name="Rectangle 188"/>
          <p:cNvSpPr/>
          <p:nvPr/>
        </p:nvSpPr>
        <p:spPr>
          <a:xfrm>
            <a:off x="3872998" y="3628431"/>
            <a:ext cx="558718" cy="343604"/>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0" name="TextBox 189"/>
          <p:cNvSpPr txBox="1"/>
          <p:nvPr/>
        </p:nvSpPr>
        <p:spPr>
          <a:xfrm>
            <a:off x="4334840" y="3633641"/>
            <a:ext cx="792580" cy="338554"/>
          </a:xfrm>
          <a:prstGeom prst="rect">
            <a:avLst/>
          </a:prstGeom>
          <a:noFill/>
          <a:ln>
            <a:noFill/>
          </a:ln>
        </p:spPr>
        <p:txBody>
          <a:bodyPr wrap="square" rtlCol="0">
            <a:spAutoFit/>
          </a:bodyPr>
          <a:lstStyle/>
          <a:p>
            <a:pPr algn="ctr"/>
            <a:r>
              <a:rPr lang="en-US" sz="800" smtClean="0"/>
              <a:t>Military Office</a:t>
            </a:r>
            <a:endParaRPr lang="en-US" sz="800" dirty="0"/>
          </a:p>
        </p:txBody>
      </p:sp>
      <p:sp>
        <p:nvSpPr>
          <p:cNvPr id="191" name="Rectangle 190"/>
          <p:cNvSpPr/>
          <p:nvPr/>
        </p:nvSpPr>
        <p:spPr>
          <a:xfrm>
            <a:off x="5055742" y="3630008"/>
            <a:ext cx="809467" cy="349017"/>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92" name="TextBox 191"/>
          <p:cNvSpPr txBox="1"/>
          <p:nvPr/>
        </p:nvSpPr>
        <p:spPr>
          <a:xfrm>
            <a:off x="2910490" y="3675250"/>
            <a:ext cx="921956" cy="215444"/>
          </a:xfrm>
          <a:prstGeom prst="rect">
            <a:avLst/>
          </a:prstGeom>
          <a:noFill/>
          <a:ln>
            <a:noFill/>
          </a:ln>
        </p:spPr>
        <p:txBody>
          <a:bodyPr wrap="square" rtlCol="0">
            <a:spAutoFit/>
          </a:bodyPr>
          <a:lstStyle/>
          <a:p>
            <a:pPr algn="ctr"/>
            <a:r>
              <a:rPr lang="en-US" sz="800" smtClean="0"/>
              <a:t>Hispanic Affairs</a:t>
            </a:r>
            <a:endParaRPr lang="en-US" sz="800" dirty="0"/>
          </a:p>
        </p:txBody>
      </p:sp>
      <p:sp>
        <p:nvSpPr>
          <p:cNvPr id="193" name="TextBox 192"/>
          <p:cNvSpPr txBox="1"/>
          <p:nvPr/>
        </p:nvSpPr>
        <p:spPr>
          <a:xfrm>
            <a:off x="3707982" y="3682683"/>
            <a:ext cx="860235" cy="215444"/>
          </a:xfrm>
          <a:prstGeom prst="rect">
            <a:avLst/>
          </a:prstGeom>
          <a:noFill/>
          <a:ln>
            <a:noFill/>
          </a:ln>
        </p:spPr>
        <p:txBody>
          <a:bodyPr wrap="square" rtlCol="0">
            <a:spAutoFit/>
          </a:bodyPr>
          <a:lstStyle/>
          <a:p>
            <a:pPr algn="ctr"/>
            <a:r>
              <a:rPr lang="en-US" sz="800" smtClean="0"/>
              <a:t>Aging</a:t>
            </a:r>
            <a:endParaRPr lang="en-US" sz="800" dirty="0" smtClean="0"/>
          </a:p>
        </p:txBody>
      </p:sp>
      <p:sp>
        <p:nvSpPr>
          <p:cNvPr id="194" name="TextBox 193"/>
          <p:cNvSpPr txBox="1"/>
          <p:nvPr/>
        </p:nvSpPr>
        <p:spPr>
          <a:xfrm>
            <a:off x="2208787" y="3632355"/>
            <a:ext cx="780530" cy="338554"/>
          </a:xfrm>
          <a:prstGeom prst="rect">
            <a:avLst/>
          </a:prstGeom>
          <a:noFill/>
          <a:ln>
            <a:noFill/>
          </a:ln>
        </p:spPr>
        <p:txBody>
          <a:bodyPr wrap="square" rtlCol="0">
            <a:spAutoFit/>
          </a:bodyPr>
          <a:lstStyle/>
          <a:p>
            <a:pPr algn="ctr"/>
            <a:r>
              <a:rPr lang="en-US" sz="800" dirty="0" smtClean="0"/>
              <a:t>Political Affairs</a:t>
            </a:r>
          </a:p>
        </p:txBody>
      </p:sp>
      <p:sp>
        <p:nvSpPr>
          <p:cNvPr id="195" name="Rectangle 194"/>
          <p:cNvSpPr/>
          <p:nvPr/>
        </p:nvSpPr>
        <p:spPr>
          <a:xfrm>
            <a:off x="5926443" y="3630008"/>
            <a:ext cx="586436" cy="349017"/>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cxnSp>
        <p:nvCxnSpPr>
          <p:cNvPr id="196" name="Straight Connector 195"/>
          <p:cNvCxnSpPr/>
          <p:nvPr/>
        </p:nvCxnSpPr>
        <p:spPr>
          <a:xfrm flipH="1">
            <a:off x="2675816" y="3547701"/>
            <a:ext cx="3567462" cy="0"/>
          </a:xfrm>
          <a:prstGeom prst="line">
            <a:avLst/>
          </a:prstGeom>
          <a:ln w="3175">
            <a:solidFill>
              <a:schemeClr val="bg2">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200" name="TextBox 199"/>
          <p:cNvSpPr txBox="1"/>
          <p:nvPr/>
        </p:nvSpPr>
        <p:spPr>
          <a:xfrm>
            <a:off x="4950405" y="3650528"/>
            <a:ext cx="1018348" cy="338554"/>
          </a:xfrm>
          <a:prstGeom prst="rect">
            <a:avLst/>
          </a:prstGeom>
          <a:noFill/>
          <a:ln>
            <a:noFill/>
          </a:ln>
        </p:spPr>
        <p:txBody>
          <a:bodyPr wrap="square" rtlCol="0">
            <a:spAutoFit/>
          </a:bodyPr>
          <a:lstStyle/>
          <a:p>
            <a:pPr algn="ctr"/>
            <a:r>
              <a:rPr lang="en-US" sz="800" dirty="0" smtClean="0"/>
              <a:t>Communications Agency</a:t>
            </a:r>
            <a:endParaRPr lang="en-US" sz="800" dirty="0"/>
          </a:p>
        </p:txBody>
      </p:sp>
      <p:sp>
        <p:nvSpPr>
          <p:cNvPr id="201" name="TextBox 200"/>
          <p:cNvSpPr txBox="1"/>
          <p:nvPr/>
        </p:nvSpPr>
        <p:spPr>
          <a:xfrm>
            <a:off x="5949988" y="3694061"/>
            <a:ext cx="558035" cy="215444"/>
          </a:xfrm>
          <a:prstGeom prst="rect">
            <a:avLst/>
          </a:prstGeom>
          <a:noFill/>
          <a:ln>
            <a:noFill/>
          </a:ln>
        </p:spPr>
        <p:txBody>
          <a:bodyPr wrap="square" rtlCol="0">
            <a:spAutoFit/>
          </a:bodyPr>
          <a:lstStyle/>
          <a:p>
            <a:pPr algn="ctr"/>
            <a:r>
              <a:rPr lang="en-US" sz="800" smtClean="0"/>
              <a:t>Inflation</a:t>
            </a:r>
            <a:endParaRPr lang="en-US" sz="800" dirty="0"/>
          </a:p>
        </p:txBody>
      </p:sp>
    </p:spTree>
    <p:extLst>
      <p:ext uri="{BB962C8B-B14F-4D97-AF65-F5344CB8AC3E}">
        <p14:creationId xmlns:p14="http://schemas.microsoft.com/office/powerpoint/2010/main" val="1892084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p:nvPr/>
        </p:nvCxnSpPr>
        <p:spPr>
          <a:xfrm>
            <a:off x="4716483" y="2457379"/>
            <a:ext cx="0" cy="14361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8316398" y="3141417"/>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198634" y="2463030"/>
            <a:ext cx="0" cy="191686"/>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694162" y="2654715"/>
            <a:ext cx="2077725"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565456"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007870" y="1997637"/>
            <a:ext cx="0" cy="21378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2" y="277037"/>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5">
                    <a:lumMod val="60000"/>
                    <a:lumOff val="40000"/>
                  </a:schemeClr>
                </a:solidFill>
                <a:effectLst/>
                <a:latin typeface="+mn-lt"/>
              </a:rPr>
              <a:t> </a:t>
            </a:r>
            <a:r>
              <a:rPr lang="en-US" sz="1400" b="1" dirty="0">
                <a:solidFill>
                  <a:schemeClr val="accent2">
                    <a:lumMod val="60000"/>
                    <a:lumOff val="40000"/>
                  </a:schemeClr>
                </a:solidFill>
                <a:effectLst/>
                <a:latin typeface="+mn-lt"/>
              </a:rPr>
              <a:t>JIMMY CARTER 1980</a:t>
            </a:r>
            <a:r>
              <a:rPr lang="en-US" sz="2500" dirty="0">
                <a:effectLst/>
              </a:rPr>
              <a:t/>
            </a:r>
            <a:br>
              <a:rPr lang="en-US" sz="2500" dirty="0">
                <a:effectLst/>
              </a:rPr>
            </a:br>
            <a:r>
              <a:rPr lang="en-US" sz="500" dirty="0">
                <a:effectLst/>
              </a:rPr>
              <a:t/>
            </a:r>
            <a:br>
              <a:rPr lang="en-US" sz="500" dirty="0">
                <a:effectLst/>
              </a:rPr>
            </a:br>
            <a:r>
              <a:rPr lang="en-US" sz="2500" dirty="0">
                <a:effectLst/>
              </a:rPr>
              <a:t>First Lady, Vice President, Domestic Policy Council, and National Economic Council</a:t>
            </a:r>
          </a:p>
        </p:txBody>
      </p:sp>
      <p:cxnSp>
        <p:nvCxnSpPr>
          <p:cNvPr id="17" name="Straight Connector 16"/>
          <p:cNvCxnSpPr/>
          <p:nvPr/>
        </p:nvCxnSpPr>
        <p:spPr>
          <a:xfrm>
            <a:off x="4594484" y="1591575"/>
            <a:ext cx="0" cy="403946"/>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007872" y="1995520"/>
            <a:ext cx="255758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539678" y="2113198"/>
            <a:ext cx="1184565" cy="347213"/>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40" name="TextBox 39"/>
          <p:cNvSpPr txBox="1"/>
          <p:nvPr/>
        </p:nvSpPr>
        <p:spPr>
          <a:xfrm>
            <a:off x="2524872" y="2186840"/>
            <a:ext cx="1215952" cy="215444"/>
          </a:xfrm>
          <a:prstGeom prst="rect">
            <a:avLst/>
          </a:prstGeom>
          <a:noFill/>
        </p:spPr>
        <p:txBody>
          <a:bodyPr wrap="square" rtlCol="0">
            <a:spAutoFit/>
          </a:bodyPr>
          <a:lstStyle/>
          <a:p>
            <a:pPr algn="ctr"/>
            <a:r>
              <a:rPr lang="en-US" sz="800" dirty="0">
                <a:solidFill>
                  <a:prstClr val="white"/>
                </a:solidFill>
              </a:rPr>
              <a:t>Office of the First Lady</a:t>
            </a:r>
          </a:p>
        </p:txBody>
      </p:sp>
      <p:sp>
        <p:nvSpPr>
          <p:cNvPr id="41" name="Rectangle 40"/>
          <p:cNvSpPr/>
          <p:nvPr/>
        </p:nvSpPr>
        <p:spPr>
          <a:xfrm>
            <a:off x="3843676" y="2110979"/>
            <a:ext cx="876380" cy="347213"/>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42" name="TextBox 41"/>
          <p:cNvSpPr txBox="1"/>
          <p:nvPr/>
        </p:nvSpPr>
        <p:spPr>
          <a:xfrm>
            <a:off x="3800342" y="2175609"/>
            <a:ext cx="962958" cy="215444"/>
          </a:xfrm>
          <a:prstGeom prst="rect">
            <a:avLst/>
          </a:prstGeom>
          <a:noFill/>
        </p:spPr>
        <p:txBody>
          <a:bodyPr wrap="square" rtlCol="0">
            <a:spAutoFit/>
          </a:bodyPr>
          <a:lstStyle/>
          <a:p>
            <a:pPr algn="ctr"/>
            <a:r>
              <a:rPr lang="en-US" sz="800" dirty="0">
                <a:solidFill>
                  <a:prstClr val="white"/>
                </a:solidFill>
              </a:rPr>
              <a:t>Office of </a:t>
            </a:r>
            <a:r>
              <a:rPr lang="en-US" sz="800" dirty="0" smtClean="0">
                <a:solidFill>
                  <a:prstClr val="white"/>
                </a:solidFill>
              </a:rPr>
              <a:t>the V.P</a:t>
            </a:r>
            <a:r>
              <a:rPr lang="en-US" sz="800" dirty="0">
                <a:solidFill>
                  <a:prstClr val="white"/>
                </a:solidFill>
              </a:rPr>
              <a:t>.</a:t>
            </a:r>
          </a:p>
        </p:txBody>
      </p:sp>
      <p:sp>
        <p:nvSpPr>
          <p:cNvPr id="78" name="Rectangle 77"/>
          <p:cNvSpPr/>
          <p:nvPr/>
        </p:nvSpPr>
        <p:spPr>
          <a:xfrm>
            <a:off x="1168643" y="2736198"/>
            <a:ext cx="918595" cy="223204"/>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79" name="TextBox 78"/>
          <p:cNvSpPr txBox="1"/>
          <p:nvPr/>
        </p:nvSpPr>
        <p:spPr>
          <a:xfrm>
            <a:off x="1364539" y="2746622"/>
            <a:ext cx="613736" cy="215444"/>
          </a:xfrm>
          <a:prstGeom prst="rect">
            <a:avLst/>
          </a:prstGeom>
          <a:noFill/>
          <a:ln>
            <a:noFill/>
          </a:ln>
        </p:spPr>
        <p:txBody>
          <a:bodyPr wrap="square" rtlCol="0">
            <a:spAutoFit/>
          </a:bodyPr>
          <a:lstStyle/>
          <a:p>
            <a:r>
              <a:rPr lang="en-US" sz="800">
                <a:solidFill>
                  <a:prstClr val="white"/>
                </a:solidFill>
              </a:rPr>
              <a:t>Projects</a:t>
            </a:r>
            <a:endParaRPr lang="en-US" sz="800" dirty="0">
              <a:solidFill>
                <a:prstClr val="white"/>
              </a:solidFill>
            </a:endParaRPr>
          </a:p>
        </p:txBody>
      </p:sp>
      <p:sp>
        <p:nvSpPr>
          <p:cNvPr id="80" name="Rectangle 79"/>
          <p:cNvSpPr/>
          <p:nvPr/>
        </p:nvSpPr>
        <p:spPr>
          <a:xfrm>
            <a:off x="2173924" y="2742423"/>
            <a:ext cx="925631" cy="216088"/>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81" name="TextBox 80"/>
          <p:cNvSpPr txBox="1"/>
          <p:nvPr/>
        </p:nvSpPr>
        <p:spPr>
          <a:xfrm>
            <a:off x="2190738" y="2749803"/>
            <a:ext cx="925632" cy="215444"/>
          </a:xfrm>
          <a:prstGeom prst="rect">
            <a:avLst/>
          </a:prstGeom>
          <a:noFill/>
          <a:ln>
            <a:noFill/>
          </a:ln>
        </p:spPr>
        <p:txBody>
          <a:bodyPr wrap="square" rtlCol="0">
            <a:spAutoFit/>
          </a:bodyPr>
          <a:lstStyle/>
          <a:p>
            <a:r>
              <a:rPr lang="en-US" sz="800" dirty="0">
                <a:solidFill>
                  <a:prstClr val="white"/>
                </a:solidFill>
              </a:rPr>
              <a:t>Press Secretary</a:t>
            </a:r>
          </a:p>
        </p:txBody>
      </p:sp>
      <p:sp>
        <p:nvSpPr>
          <p:cNvPr id="82" name="Rectangle 81"/>
          <p:cNvSpPr/>
          <p:nvPr/>
        </p:nvSpPr>
        <p:spPr>
          <a:xfrm>
            <a:off x="3163779" y="2736197"/>
            <a:ext cx="1120928" cy="232055"/>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83" name="TextBox 82"/>
          <p:cNvSpPr txBox="1"/>
          <p:nvPr/>
        </p:nvSpPr>
        <p:spPr>
          <a:xfrm>
            <a:off x="3125852" y="2739555"/>
            <a:ext cx="1292070" cy="215444"/>
          </a:xfrm>
          <a:prstGeom prst="rect">
            <a:avLst/>
          </a:prstGeom>
          <a:noFill/>
          <a:ln>
            <a:noFill/>
          </a:ln>
        </p:spPr>
        <p:txBody>
          <a:bodyPr wrap="square" rtlCol="0">
            <a:spAutoFit/>
          </a:bodyPr>
          <a:lstStyle/>
          <a:p>
            <a:r>
              <a:rPr lang="en-US" sz="800">
                <a:solidFill>
                  <a:prstClr val="white"/>
                </a:solidFill>
              </a:rPr>
              <a:t>Scheduling &amp; Advance</a:t>
            </a:r>
            <a:endParaRPr lang="en-US" sz="800" dirty="0">
              <a:solidFill>
                <a:prstClr val="white"/>
              </a:solidFill>
            </a:endParaRPr>
          </a:p>
        </p:txBody>
      </p:sp>
      <p:sp>
        <p:nvSpPr>
          <p:cNvPr id="26" name="Rectangle 25"/>
          <p:cNvSpPr/>
          <p:nvPr/>
        </p:nvSpPr>
        <p:spPr>
          <a:xfrm>
            <a:off x="4164019" y="1553204"/>
            <a:ext cx="869301" cy="233082"/>
          </a:xfrm>
          <a:prstGeom prst="rect">
            <a:avLst/>
          </a:prstGeom>
          <a:solidFill>
            <a:schemeClr val="tx2">
              <a:lumMod val="2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solidFill>
            </a:endParaRPr>
          </a:p>
        </p:txBody>
      </p:sp>
      <p:sp>
        <p:nvSpPr>
          <p:cNvPr id="27" name="TextBox 26"/>
          <p:cNvSpPr txBox="1"/>
          <p:nvPr/>
        </p:nvSpPr>
        <p:spPr>
          <a:xfrm>
            <a:off x="4139305" y="1557760"/>
            <a:ext cx="1017585" cy="246221"/>
          </a:xfrm>
          <a:prstGeom prst="rect">
            <a:avLst/>
          </a:prstGeom>
          <a:noFill/>
        </p:spPr>
        <p:txBody>
          <a:bodyPr wrap="square" rtlCol="0">
            <a:spAutoFit/>
          </a:bodyPr>
          <a:lstStyle/>
          <a:p>
            <a:r>
              <a:rPr lang="en-US" sz="1000" dirty="0">
                <a:solidFill>
                  <a:prstClr val="white"/>
                </a:solidFill>
              </a:rPr>
              <a:t>Chief of Staff</a:t>
            </a:r>
          </a:p>
        </p:txBody>
      </p:sp>
      <p:sp>
        <p:nvSpPr>
          <p:cNvPr id="85" name="Rectangle 84"/>
          <p:cNvSpPr/>
          <p:nvPr/>
        </p:nvSpPr>
        <p:spPr>
          <a:xfrm>
            <a:off x="4791578" y="2110167"/>
            <a:ext cx="1509880" cy="347213"/>
          </a:xfrm>
          <a:prstGeom prst="rect">
            <a:avLst/>
          </a:prstGeom>
          <a:solidFill>
            <a:schemeClr val="tx2">
              <a:lumMod val="25000"/>
            </a:schemeClr>
          </a:solidFill>
          <a:ln w="1905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86" name="TextBox 85"/>
          <p:cNvSpPr txBox="1"/>
          <p:nvPr/>
        </p:nvSpPr>
        <p:spPr>
          <a:xfrm>
            <a:off x="4630696" y="2170334"/>
            <a:ext cx="1880618" cy="215444"/>
          </a:xfrm>
          <a:prstGeom prst="rect">
            <a:avLst/>
          </a:prstGeom>
          <a:noFill/>
        </p:spPr>
        <p:txBody>
          <a:bodyPr wrap="square" rtlCol="0">
            <a:spAutoFit/>
          </a:bodyPr>
          <a:lstStyle/>
          <a:p>
            <a:pPr algn="ctr"/>
            <a:r>
              <a:rPr lang="en-US" sz="800" dirty="0">
                <a:solidFill>
                  <a:prstClr val="white"/>
                </a:solidFill>
              </a:rPr>
              <a:t>Domestic Policy Council</a:t>
            </a:r>
          </a:p>
        </p:txBody>
      </p:sp>
      <p:cxnSp>
        <p:nvCxnSpPr>
          <p:cNvPr id="91" name="Straight Connector 90"/>
          <p:cNvCxnSpPr/>
          <p:nvPr/>
        </p:nvCxnSpPr>
        <p:spPr>
          <a:xfrm>
            <a:off x="3765358" y="2641762"/>
            <a:ext cx="0" cy="10085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694162" y="2641762"/>
            <a:ext cx="0" cy="9443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945115" y="3503162"/>
            <a:ext cx="800577" cy="215639"/>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09" name="TextBox 108"/>
          <p:cNvSpPr txBox="1"/>
          <p:nvPr/>
        </p:nvSpPr>
        <p:spPr>
          <a:xfrm>
            <a:off x="924997" y="3503356"/>
            <a:ext cx="859724" cy="215444"/>
          </a:xfrm>
          <a:prstGeom prst="rect">
            <a:avLst/>
          </a:prstGeom>
          <a:noFill/>
          <a:ln>
            <a:noFill/>
          </a:ln>
        </p:spPr>
        <p:txBody>
          <a:bodyPr wrap="square" rtlCol="0">
            <a:spAutoFit/>
          </a:bodyPr>
          <a:lstStyle/>
          <a:p>
            <a:r>
              <a:rPr lang="en-US" sz="800" dirty="0">
                <a:solidFill>
                  <a:prstClr val="white"/>
                </a:solidFill>
              </a:rPr>
              <a:t>Public Affairs</a:t>
            </a:r>
          </a:p>
        </p:txBody>
      </p:sp>
      <p:sp>
        <p:nvSpPr>
          <p:cNvPr id="111" name="Rectangle 110"/>
          <p:cNvSpPr/>
          <p:nvPr/>
        </p:nvSpPr>
        <p:spPr>
          <a:xfrm>
            <a:off x="2764534" y="3505653"/>
            <a:ext cx="1007354" cy="212488"/>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12" name="TextBox 111"/>
          <p:cNvSpPr txBox="1"/>
          <p:nvPr/>
        </p:nvSpPr>
        <p:spPr>
          <a:xfrm>
            <a:off x="2774328" y="3512910"/>
            <a:ext cx="1056942" cy="215444"/>
          </a:xfrm>
          <a:prstGeom prst="rect">
            <a:avLst/>
          </a:prstGeom>
          <a:noFill/>
          <a:ln>
            <a:noFill/>
          </a:ln>
        </p:spPr>
        <p:txBody>
          <a:bodyPr wrap="square" rtlCol="0">
            <a:spAutoFit/>
          </a:bodyPr>
          <a:lstStyle/>
          <a:p>
            <a:r>
              <a:rPr lang="en-US" sz="800" dirty="0">
                <a:solidFill>
                  <a:prstClr val="white"/>
                </a:solidFill>
              </a:rPr>
              <a:t>Legislative Affairs</a:t>
            </a:r>
          </a:p>
        </p:txBody>
      </p:sp>
      <p:sp>
        <p:nvSpPr>
          <p:cNvPr id="113" name="Rectangle 112"/>
          <p:cNvSpPr/>
          <p:nvPr/>
        </p:nvSpPr>
        <p:spPr>
          <a:xfrm>
            <a:off x="185984" y="3506648"/>
            <a:ext cx="678087"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14" name="TextBox 113"/>
          <p:cNvSpPr txBox="1"/>
          <p:nvPr/>
        </p:nvSpPr>
        <p:spPr>
          <a:xfrm>
            <a:off x="125243" y="3503909"/>
            <a:ext cx="972647" cy="215444"/>
          </a:xfrm>
          <a:prstGeom prst="rect">
            <a:avLst/>
          </a:prstGeom>
          <a:noFill/>
          <a:ln>
            <a:noFill/>
          </a:ln>
        </p:spPr>
        <p:txBody>
          <a:bodyPr wrap="square" rtlCol="0">
            <a:spAutoFit/>
          </a:bodyPr>
          <a:lstStyle/>
          <a:p>
            <a:r>
              <a:rPr lang="en-US" sz="800" dirty="0">
                <a:solidFill>
                  <a:prstClr val="white"/>
                </a:solidFill>
              </a:rPr>
              <a:t>Chief of Staff</a:t>
            </a:r>
          </a:p>
        </p:txBody>
      </p:sp>
      <p:cxnSp>
        <p:nvCxnSpPr>
          <p:cNvPr id="116" name="Straight Connector 115"/>
          <p:cNvCxnSpPr/>
          <p:nvPr/>
        </p:nvCxnSpPr>
        <p:spPr>
          <a:xfrm>
            <a:off x="502389" y="3404605"/>
            <a:ext cx="4214095"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02388" y="3404606"/>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349881" y="3404606"/>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1824458" y="3503162"/>
            <a:ext cx="862414" cy="215639"/>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24" name="TextBox 123"/>
          <p:cNvSpPr txBox="1"/>
          <p:nvPr/>
        </p:nvSpPr>
        <p:spPr>
          <a:xfrm>
            <a:off x="1774767" y="3503356"/>
            <a:ext cx="989941" cy="215444"/>
          </a:xfrm>
          <a:prstGeom prst="rect">
            <a:avLst/>
          </a:prstGeom>
          <a:noFill/>
          <a:ln>
            <a:noFill/>
          </a:ln>
        </p:spPr>
        <p:txBody>
          <a:bodyPr wrap="square" rtlCol="0">
            <a:spAutoFit/>
          </a:bodyPr>
          <a:lstStyle/>
          <a:p>
            <a:r>
              <a:rPr lang="en-US" sz="800">
                <a:solidFill>
                  <a:prstClr val="white"/>
                </a:solidFill>
              </a:rPr>
              <a:t>General Counsel</a:t>
            </a:r>
            <a:endParaRPr lang="en-US" sz="800" dirty="0">
              <a:solidFill>
                <a:prstClr val="white"/>
              </a:solidFill>
            </a:endParaRPr>
          </a:p>
        </p:txBody>
      </p:sp>
      <p:cxnSp>
        <p:nvCxnSpPr>
          <p:cNvPr id="125" name="Straight Connector 124"/>
          <p:cNvCxnSpPr/>
          <p:nvPr/>
        </p:nvCxnSpPr>
        <p:spPr>
          <a:xfrm>
            <a:off x="2255664" y="3404606"/>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310862" y="3404606"/>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3843677" y="3506095"/>
            <a:ext cx="824791"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31" name="TextBox 130"/>
          <p:cNvSpPr txBox="1"/>
          <p:nvPr/>
        </p:nvSpPr>
        <p:spPr>
          <a:xfrm>
            <a:off x="3790653" y="3509846"/>
            <a:ext cx="972647" cy="215444"/>
          </a:xfrm>
          <a:prstGeom prst="rect">
            <a:avLst/>
          </a:prstGeom>
          <a:noFill/>
          <a:ln>
            <a:noFill/>
          </a:ln>
        </p:spPr>
        <p:txBody>
          <a:bodyPr wrap="square" rtlCol="0">
            <a:spAutoFit/>
          </a:bodyPr>
          <a:lstStyle/>
          <a:p>
            <a:r>
              <a:rPr lang="en-US" sz="800">
                <a:solidFill>
                  <a:prstClr val="white"/>
                </a:solidFill>
              </a:rPr>
              <a:t>Domestic Policy</a:t>
            </a:r>
            <a:endParaRPr lang="en-US" sz="800" dirty="0">
              <a:solidFill>
                <a:prstClr val="white"/>
              </a:solidFill>
            </a:endParaRPr>
          </a:p>
        </p:txBody>
      </p:sp>
      <p:sp>
        <p:nvSpPr>
          <p:cNvPr id="144" name="Rectangle 143"/>
          <p:cNvSpPr/>
          <p:nvPr/>
        </p:nvSpPr>
        <p:spPr>
          <a:xfrm>
            <a:off x="188498" y="3988162"/>
            <a:ext cx="868029"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45" name="TextBox 144"/>
          <p:cNvSpPr txBox="1"/>
          <p:nvPr/>
        </p:nvSpPr>
        <p:spPr>
          <a:xfrm>
            <a:off x="142656" y="3985423"/>
            <a:ext cx="1014232" cy="215444"/>
          </a:xfrm>
          <a:prstGeom prst="rect">
            <a:avLst/>
          </a:prstGeom>
          <a:noFill/>
          <a:ln>
            <a:noFill/>
          </a:ln>
        </p:spPr>
        <p:txBody>
          <a:bodyPr wrap="square" rtlCol="0">
            <a:spAutoFit/>
          </a:bodyPr>
          <a:lstStyle/>
          <a:p>
            <a:r>
              <a:rPr lang="en-US" sz="800" dirty="0">
                <a:solidFill>
                  <a:prstClr val="white"/>
                </a:solidFill>
              </a:rPr>
              <a:t>National Security</a:t>
            </a:r>
          </a:p>
        </p:txBody>
      </p:sp>
      <p:sp>
        <p:nvSpPr>
          <p:cNvPr id="146" name="Rectangle 145"/>
          <p:cNvSpPr/>
          <p:nvPr/>
        </p:nvSpPr>
        <p:spPr>
          <a:xfrm>
            <a:off x="1129499" y="3988162"/>
            <a:ext cx="946457"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49" name="Rectangle 148"/>
          <p:cNvSpPr/>
          <p:nvPr/>
        </p:nvSpPr>
        <p:spPr>
          <a:xfrm>
            <a:off x="2156141" y="3988162"/>
            <a:ext cx="648189"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62" name="Rectangle 161"/>
          <p:cNvSpPr/>
          <p:nvPr/>
        </p:nvSpPr>
        <p:spPr>
          <a:xfrm>
            <a:off x="2892263" y="3991833"/>
            <a:ext cx="856065"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cxnSp>
        <p:nvCxnSpPr>
          <p:cNvPr id="164" name="Straight Connector 163"/>
          <p:cNvCxnSpPr/>
          <p:nvPr/>
        </p:nvCxnSpPr>
        <p:spPr>
          <a:xfrm>
            <a:off x="502389" y="3900804"/>
            <a:ext cx="4916785"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259329" y="3893504"/>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1349881" y="3886201"/>
            <a:ext cx="0" cy="99222"/>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2255664" y="3886202"/>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310862" y="3886202"/>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066702" y="3985423"/>
            <a:ext cx="1209409" cy="215444"/>
          </a:xfrm>
          <a:prstGeom prst="rect">
            <a:avLst/>
          </a:prstGeom>
          <a:noFill/>
          <a:ln>
            <a:noFill/>
          </a:ln>
        </p:spPr>
        <p:txBody>
          <a:bodyPr wrap="square" rtlCol="0">
            <a:spAutoFit/>
          </a:bodyPr>
          <a:lstStyle/>
          <a:p>
            <a:r>
              <a:rPr lang="en-US" sz="800">
                <a:solidFill>
                  <a:prstClr val="white"/>
                </a:solidFill>
              </a:rPr>
              <a:t>Homeland Security</a:t>
            </a:r>
            <a:endParaRPr lang="en-US" sz="800" dirty="0">
              <a:solidFill>
                <a:prstClr val="white"/>
              </a:solidFill>
            </a:endParaRPr>
          </a:p>
        </p:txBody>
      </p:sp>
      <p:sp>
        <p:nvSpPr>
          <p:cNvPr id="170" name="TextBox 169"/>
          <p:cNvSpPr txBox="1"/>
          <p:nvPr/>
        </p:nvSpPr>
        <p:spPr>
          <a:xfrm>
            <a:off x="2140555" y="3991226"/>
            <a:ext cx="732842" cy="215444"/>
          </a:xfrm>
          <a:prstGeom prst="rect">
            <a:avLst/>
          </a:prstGeom>
          <a:noFill/>
          <a:ln>
            <a:noFill/>
          </a:ln>
        </p:spPr>
        <p:txBody>
          <a:bodyPr wrap="square" rtlCol="0">
            <a:spAutoFit/>
          </a:bodyPr>
          <a:lstStyle/>
          <a:p>
            <a:r>
              <a:rPr lang="en-US" sz="800">
                <a:solidFill>
                  <a:prstClr val="white"/>
                </a:solidFill>
              </a:rPr>
              <a:t>Operations</a:t>
            </a:r>
            <a:endParaRPr lang="en-US" sz="800" dirty="0">
              <a:solidFill>
                <a:prstClr val="white"/>
              </a:solidFill>
            </a:endParaRPr>
          </a:p>
        </p:txBody>
      </p:sp>
      <p:cxnSp>
        <p:nvCxnSpPr>
          <p:cNvPr id="171" name="Straight Connector 170"/>
          <p:cNvCxnSpPr/>
          <p:nvPr/>
        </p:nvCxnSpPr>
        <p:spPr>
          <a:xfrm>
            <a:off x="502388" y="3900805"/>
            <a:ext cx="0" cy="84619"/>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3843677" y="3988162"/>
            <a:ext cx="1138632"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73" name="TextBox 172"/>
          <p:cNvSpPr txBox="1"/>
          <p:nvPr/>
        </p:nvSpPr>
        <p:spPr>
          <a:xfrm>
            <a:off x="3038062" y="3985423"/>
            <a:ext cx="588259" cy="215444"/>
          </a:xfrm>
          <a:prstGeom prst="rect">
            <a:avLst/>
          </a:prstGeom>
          <a:noFill/>
          <a:ln>
            <a:noFill/>
          </a:ln>
        </p:spPr>
        <p:txBody>
          <a:bodyPr wrap="square" rtlCol="0">
            <a:spAutoFit/>
          </a:bodyPr>
          <a:lstStyle/>
          <a:p>
            <a:r>
              <a:rPr lang="en-US" sz="800">
                <a:solidFill>
                  <a:prstClr val="white"/>
                </a:solidFill>
              </a:rPr>
              <a:t>Advance</a:t>
            </a:r>
            <a:endParaRPr lang="en-US" sz="800" dirty="0">
              <a:solidFill>
                <a:prstClr val="white"/>
              </a:solidFill>
            </a:endParaRPr>
          </a:p>
        </p:txBody>
      </p:sp>
      <p:cxnSp>
        <p:nvCxnSpPr>
          <p:cNvPr id="174" name="Straight Connector 173"/>
          <p:cNvCxnSpPr/>
          <p:nvPr/>
        </p:nvCxnSpPr>
        <p:spPr>
          <a:xfrm>
            <a:off x="5359583" y="2457380"/>
            <a:ext cx="0" cy="97823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75" name="Rectangle 174"/>
          <p:cNvSpPr/>
          <p:nvPr/>
        </p:nvSpPr>
        <p:spPr>
          <a:xfrm>
            <a:off x="4954817" y="3239973"/>
            <a:ext cx="800577" cy="391277"/>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76" name="TextBox 175"/>
          <p:cNvSpPr txBox="1"/>
          <p:nvPr/>
        </p:nvSpPr>
        <p:spPr>
          <a:xfrm>
            <a:off x="4918949" y="3213018"/>
            <a:ext cx="915211" cy="461665"/>
          </a:xfrm>
          <a:prstGeom prst="rect">
            <a:avLst/>
          </a:prstGeom>
          <a:noFill/>
          <a:ln>
            <a:noFill/>
          </a:ln>
        </p:spPr>
        <p:txBody>
          <a:bodyPr wrap="square" rtlCol="0">
            <a:spAutoFit/>
          </a:bodyPr>
          <a:lstStyle/>
          <a:p>
            <a:r>
              <a:rPr lang="en-US" sz="800" dirty="0">
                <a:solidFill>
                  <a:prstClr val="white"/>
                </a:solidFill>
              </a:rPr>
              <a:t>Labor,</a:t>
            </a:r>
          </a:p>
          <a:p>
            <a:r>
              <a:rPr lang="en-US" sz="800" dirty="0">
                <a:solidFill>
                  <a:prstClr val="white"/>
                </a:solidFill>
              </a:rPr>
              <a:t>Transportation,</a:t>
            </a:r>
          </a:p>
          <a:p>
            <a:r>
              <a:rPr lang="en-US" sz="800" dirty="0">
                <a:solidFill>
                  <a:prstClr val="white"/>
                </a:solidFill>
              </a:rPr>
              <a:t>U.S. Post</a:t>
            </a:r>
          </a:p>
        </p:txBody>
      </p:sp>
      <p:sp>
        <p:nvSpPr>
          <p:cNvPr id="177" name="Rectangle 176"/>
          <p:cNvSpPr/>
          <p:nvPr/>
        </p:nvSpPr>
        <p:spPr>
          <a:xfrm>
            <a:off x="6472296" y="3242465"/>
            <a:ext cx="493940" cy="212488"/>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78" name="TextBox 177"/>
          <p:cNvSpPr txBox="1"/>
          <p:nvPr/>
        </p:nvSpPr>
        <p:spPr>
          <a:xfrm>
            <a:off x="6463591" y="3249494"/>
            <a:ext cx="502645" cy="215444"/>
          </a:xfrm>
          <a:prstGeom prst="rect">
            <a:avLst/>
          </a:prstGeom>
          <a:noFill/>
          <a:ln>
            <a:noFill/>
          </a:ln>
        </p:spPr>
        <p:txBody>
          <a:bodyPr wrap="square" rtlCol="0">
            <a:spAutoFit/>
          </a:bodyPr>
          <a:lstStyle/>
          <a:p>
            <a:r>
              <a:rPr lang="en-US" sz="800" dirty="0">
                <a:solidFill>
                  <a:prstClr val="white"/>
                </a:solidFill>
              </a:rPr>
              <a:t>Health</a:t>
            </a:r>
          </a:p>
        </p:txBody>
      </p:sp>
      <p:cxnSp>
        <p:nvCxnSpPr>
          <p:cNvPr id="179" name="Straight Connector 178"/>
          <p:cNvCxnSpPr/>
          <p:nvPr/>
        </p:nvCxnSpPr>
        <p:spPr>
          <a:xfrm>
            <a:off x="5359584" y="3141416"/>
            <a:ext cx="2964256"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82" name="Rectangle 181"/>
          <p:cNvSpPr/>
          <p:nvPr/>
        </p:nvSpPr>
        <p:spPr>
          <a:xfrm>
            <a:off x="5834160" y="3239973"/>
            <a:ext cx="546329" cy="215639"/>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83" name="TextBox 182"/>
          <p:cNvSpPr txBox="1"/>
          <p:nvPr/>
        </p:nvSpPr>
        <p:spPr>
          <a:xfrm>
            <a:off x="5791246" y="3242464"/>
            <a:ext cx="693764" cy="215444"/>
          </a:xfrm>
          <a:prstGeom prst="rect">
            <a:avLst/>
          </a:prstGeom>
          <a:noFill/>
          <a:ln>
            <a:noFill/>
          </a:ln>
        </p:spPr>
        <p:txBody>
          <a:bodyPr wrap="square" rtlCol="0">
            <a:spAutoFit/>
          </a:bodyPr>
          <a:lstStyle/>
          <a:p>
            <a:r>
              <a:rPr lang="en-US" sz="800" dirty="0">
                <a:solidFill>
                  <a:prstClr val="white"/>
                </a:solidFill>
              </a:rPr>
              <a:t>Education</a:t>
            </a:r>
          </a:p>
        </p:txBody>
      </p:sp>
      <p:cxnSp>
        <p:nvCxnSpPr>
          <p:cNvPr id="184" name="Straight Connector 183"/>
          <p:cNvCxnSpPr/>
          <p:nvPr/>
        </p:nvCxnSpPr>
        <p:spPr>
          <a:xfrm>
            <a:off x="6265366" y="3141417"/>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86" name="Rectangle 185"/>
          <p:cNvSpPr/>
          <p:nvPr/>
        </p:nvSpPr>
        <p:spPr>
          <a:xfrm>
            <a:off x="7055931" y="3242907"/>
            <a:ext cx="1027154" cy="344602"/>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87" name="TextBox 186"/>
          <p:cNvSpPr txBox="1"/>
          <p:nvPr/>
        </p:nvSpPr>
        <p:spPr>
          <a:xfrm>
            <a:off x="7049338" y="3249495"/>
            <a:ext cx="1080806" cy="338554"/>
          </a:xfrm>
          <a:prstGeom prst="rect">
            <a:avLst/>
          </a:prstGeom>
          <a:noFill/>
          <a:ln>
            <a:noFill/>
          </a:ln>
        </p:spPr>
        <p:txBody>
          <a:bodyPr wrap="square" rtlCol="0">
            <a:spAutoFit/>
          </a:bodyPr>
          <a:lstStyle/>
          <a:p>
            <a:r>
              <a:rPr lang="en-US" sz="800" dirty="0">
                <a:solidFill>
                  <a:prstClr val="white"/>
                </a:solidFill>
              </a:rPr>
              <a:t>Welfare, Housing,</a:t>
            </a:r>
          </a:p>
          <a:p>
            <a:r>
              <a:rPr lang="en-US" sz="800" dirty="0">
                <a:solidFill>
                  <a:prstClr val="white"/>
                </a:solidFill>
              </a:rPr>
              <a:t>District of Columbia</a:t>
            </a:r>
          </a:p>
        </p:txBody>
      </p:sp>
      <p:cxnSp>
        <p:nvCxnSpPr>
          <p:cNvPr id="188" name="Straight Connector 187"/>
          <p:cNvCxnSpPr/>
          <p:nvPr/>
        </p:nvCxnSpPr>
        <p:spPr>
          <a:xfrm>
            <a:off x="7361627" y="3141417"/>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699011" y="3141417"/>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a:off x="8168081" y="3236044"/>
            <a:ext cx="517854"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199" name="TextBox 198"/>
          <p:cNvSpPr txBox="1"/>
          <p:nvPr/>
        </p:nvSpPr>
        <p:spPr>
          <a:xfrm>
            <a:off x="8168080" y="3232445"/>
            <a:ext cx="517854" cy="215444"/>
          </a:xfrm>
          <a:prstGeom prst="rect">
            <a:avLst/>
          </a:prstGeom>
          <a:noFill/>
          <a:ln>
            <a:noFill/>
          </a:ln>
        </p:spPr>
        <p:txBody>
          <a:bodyPr wrap="square" rtlCol="0">
            <a:spAutoFit/>
          </a:bodyPr>
          <a:lstStyle/>
          <a:p>
            <a:r>
              <a:rPr lang="en-US" sz="800" dirty="0">
                <a:solidFill>
                  <a:prstClr val="white"/>
                </a:solidFill>
              </a:rPr>
              <a:t>Justice</a:t>
            </a:r>
          </a:p>
        </p:txBody>
      </p:sp>
      <p:sp>
        <p:nvSpPr>
          <p:cNvPr id="204" name="TextBox 203"/>
          <p:cNvSpPr txBox="1"/>
          <p:nvPr/>
        </p:nvSpPr>
        <p:spPr>
          <a:xfrm>
            <a:off x="0" y="4731107"/>
            <a:ext cx="3626321" cy="307777"/>
          </a:xfrm>
          <a:prstGeom prst="rect">
            <a:avLst/>
          </a:prstGeom>
          <a:noFill/>
        </p:spPr>
        <p:txBody>
          <a:bodyPr wrap="square" rtlCol="0">
            <a:spAutoFit/>
          </a:bodyPr>
          <a:lstStyle/>
          <a:p>
            <a:r>
              <a:rPr lang="en-US" sz="700" dirty="0" smtClean="0">
                <a:solidFill>
                  <a:prstClr val="white"/>
                </a:solidFill>
              </a:rPr>
              <a:t>© </a:t>
            </a:r>
            <a:r>
              <a:rPr lang="en-US" sz="700" dirty="0">
                <a:solidFill>
                  <a:prstClr val="white"/>
                </a:solidFill>
              </a:rPr>
              <a:t>White House Transition Project, 2016.</a:t>
            </a:r>
          </a:p>
          <a:p>
            <a:r>
              <a:rPr lang="en-US" sz="700" dirty="0">
                <a:solidFill>
                  <a:prstClr val="white"/>
                </a:solidFill>
              </a:rPr>
              <a:t>Source: National Journal, Capital Source, 1980</a:t>
            </a:r>
          </a:p>
        </p:txBody>
      </p:sp>
      <p:cxnSp>
        <p:nvCxnSpPr>
          <p:cNvPr id="89" name="Straight Connector 88"/>
          <p:cNvCxnSpPr/>
          <p:nvPr/>
        </p:nvCxnSpPr>
        <p:spPr>
          <a:xfrm>
            <a:off x="2726064" y="2641762"/>
            <a:ext cx="0" cy="10085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3825511" y="4001807"/>
            <a:ext cx="1207809" cy="215444"/>
          </a:xfrm>
          <a:prstGeom prst="rect">
            <a:avLst/>
          </a:prstGeom>
          <a:noFill/>
          <a:ln>
            <a:noFill/>
          </a:ln>
        </p:spPr>
        <p:txBody>
          <a:bodyPr wrap="square" rtlCol="0">
            <a:spAutoFit/>
          </a:bodyPr>
          <a:lstStyle/>
          <a:p>
            <a:r>
              <a:rPr lang="en-US" sz="800" dirty="0">
                <a:solidFill>
                  <a:prstClr val="white"/>
                </a:solidFill>
              </a:rPr>
              <a:t>Office of Mrs. </a:t>
            </a:r>
            <a:r>
              <a:rPr lang="en-US" sz="800">
                <a:solidFill>
                  <a:prstClr val="white"/>
                </a:solidFill>
              </a:rPr>
              <a:t>Adams</a:t>
            </a:r>
            <a:endParaRPr lang="en-US" sz="800" dirty="0">
              <a:solidFill>
                <a:prstClr val="white"/>
              </a:solidFill>
            </a:endParaRPr>
          </a:p>
        </p:txBody>
      </p:sp>
      <p:sp>
        <p:nvSpPr>
          <p:cNvPr id="93" name="Rectangle 92"/>
          <p:cNvSpPr/>
          <p:nvPr/>
        </p:nvSpPr>
        <p:spPr>
          <a:xfrm>
            <a:off x="5060418" y="3988162"/>
            <a:ext cx="746890" cy="212706"/>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1528">
                  <a:lumMod val="40000"/>
                  <a:lumOff val="60000"/>
                </a:srgbClr>
              </a:solidFill>
            </a:endParaRPr>
          </a:p>
        </p:txBody>
      </p:sp>
      <p:sp>
        <p:nvSpPr>
          <p:cNvPr id="94" name="TextBox 93"/>
          <p:cNvSpPr txBox="1"/>
          <p:nvPr/>
        </p:nvSpPr>
        <p:spPr>
          <a:xfrm>
            <a:off x="5033320" y="3975804"/>
            <a:ext cx="862155" cy="215444"/>
          </a:xfrm>
          <a:prstGeom prst="rect">
            <a:avLst/>
          </a:prstGeom>
          <a:noFill/>
          <a:ln>
            <a:noFill/>
          </a:ln>
        </p:spPr>
        <p:txBody>
          <a:bodyPr wrap="square" rtlCol="0">
            <a:spAutoFit/>
          </a:bodyPr>
          <a:lstStyle/>
          <a:p>
            <a:r>
              <a:rPr lang="en-US" sz="800">
                <a:solidFill>
                  <a:prstClr val="white"/>
                </a:solidFill>
              </a:rPr>
              <a:t>Military Aides</a:t>
            </a:r>
            <a:endParaRPr lang="en-US" sz="800" dirty="0">
              <a:solidFill>
                <a:prstClr val="white"/>
              </a:solidFill>
            </a:endParaRPr>
          </a:p>
        </p:txBody>
      </p:sp>
      <p:cxnSp>
        <p:nvCxnSpPr>
          <p:cNvPr id="96" name="Straight Connector 95"/>
          <p:cNvCxnSpPr/>
          <p:nvPr/>
        </p:nvCxnSpPr>
        <p:spPr>
          <a:xfrm>
            <a:off x="5419173" y="3893504"/>
            <a:ext cx="0" cy="105241"/>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0" name="Slide Number Placeholder 3"/>
          <p:cNvSpPr>
            <a:spLocks noGrp="1"/>
          </p:cNvSpPr>
          <p:nvPr>
            <p:ph type="sldNum" sz="quarter" idx="11"/>
          </p:nvPr>
        </p:nvSpPr>
        <p:spPr>
          <a:xfrm>
            <a:off x="6457950" y="4767264"/>
            <a:ext cx="2057400" cy="274637"/>
          </a:xfrm>
        </p:spPr>
        <p:txBody>
          <a:bodyPr/>
          <a:lstStyle/>
          <a:p>
            <a:r>
              <a:rPr lang="en-US" dirty="0" smtClean="0">
                <a:solidFill>
                  <a:prstClr val="white">
                    <a:tint val="75000"/>
                  </a:prstClr>
                </a:solidFill>
              </a:rPr>
              <a:t>51</a:t>
            </a:r>
            <a:endParaRPr lang="en-US" dirty="0">
              <a:solidFill>
                <a:prstClr val="white">
                  <a:tint val="75000"/>
                </a:prstClr>
              </a:solidFill>
            </a:endParaRPr>
          </a:p>
        </p:txBody>
      </p:sp>
    </p:spTree>
    <p:extLst>
      <p:ext uri="{BB962C8B-B14F-4D97-AF65-F5344CB8AC3E}">
        <p14:creationId xmlns:p14="http://schemas.microsoft.com/office/powerpoint/2010/main" val="3326610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5658762" y="2612769"/>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435534" y="2619935"/>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1" y="112400"/>
            <a:ext cx="7770813" cy="1072403"/>
          </a:xfrm>
        </p:spPr>
        <p:txBody>
          <a:bodyPr>
            <a:noAutofit/>
          </a:bodyPr>
          <a:lstStyle/>
          <a:p>
            <a:pPr algn="ctr">
              <a:spcBef>
                <a:spcPts val="1200"/>
              </a:spcBef>
            </a:pPr>
            <a:r>
              <a:rPr lang="en-US" sz="1400" b="1" dirty="0">
                <a:effectLst/>
              </a:rPr>
              <a:t>WHITE HOUSE ORGANIZATIONAL STRUCTURES</a:t>
            </a:r>
            <a:br>
              <a:rPr lang="en-US" sz="1400" b="1" dirty="0">
                <a:effectLst/>
              </a:rPr>
            </a:br>
            <a:r>
              <a:rPr lang="en-US" sz="1400" b="1" dirty="0" smtClean="0">
                <a:solidFill>
                  <a:schemeClr val="accent2">
                    <a:lumMod val="60000"/>
                    <a:lumOff val="40000"/>
                  </a:schemeClr>
                </a:solidFill>
                <a:effectLst/>
                <a:latin typeface="+mn-lt"/>
              </a:rPr>
              <a:t> </a:t>
            </a:r>
            <a:r>
              <a:rPr lang="en-US" sz="1400" b="1" dirty="0">
                <a:solidFill>
                  <a:schemeClr val="accent2">
                    <a:lumMod val="60000"/>
                    <a:lumOff val="40000"/>
                  </a:schemeClr>
                </a:solidFill>
                <a:effectLst/>
                <a:latin typeface="Arial"/>
              </a:rPr>
              <a:t>JIMMY CARTER 1980 </a:t>
            </a:r>
            <a:r>
              <a:rPr lang="en-US" sz="2500" dirty="0" smtClean="0">
                <a:effectLst/>
              </a:rPr>
              <a:t/>
            </a:r>
            <a:br>
              <a:rPr lang="en-US" sz="2500" dirty="0" smtClean="0">
                <a:effectLst/>
              </a:rPr>
            </a:br>
            <a:r>
              <a:rPr lang="en-US" sz="500" dirty="0" smtClean="0">
                <a:effectLst/>
              </a:rPr>
              <a:t/>
            </a:r>
            <a:br>
              <a:rPr lang="en-US" sz="500" dirty="0" smtClean="0">
                <a:effectLst/>
              </a:rPr>
            </a:br>
            <a:r>
              <a:rPr lang="en-US" sz="2500" dirty="0" smtClean="0">
                <a:effectLst/>
              </a:rPr>
              <a:t>National Security Council</a:t>
            </a:r>
            <a:endParaRPr lang="en-US" sz="2500" dirty="0">
              <a:effectLst/>
            </a:endParaRPr>
          </a:p>
        </p:txBody>
      </p:sp>
      <p:cxnSp>
        <p:nvCxnSpPr>
          <p:cNvPr id="5" name="Straight Connector 4"/>
          <p:cNvCxnSpPr/>
          <p:nvPr/>
        </p:nvCxnSpPr>
        <p:spPr>
          <a:xfrm>
            <a:off x="6658651" y="2619935"/>
            <a:ext cx="0" cy="41323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864311" y="2613433"/>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41808" y="2631060"/>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44809" y="260560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271756" y="2613434"/>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70612" y="2619935"/>
            <a:ext cx="0" cy="427569"/>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72452" y="1521269"/>
            <a:ext cx="0" cy="1085077"/>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370613" y="2617209"/>
            <a:ext cx="6064921"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901858" y="2750496"/>
            <a:ext cx="865040" cy="345055"/>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23" name="Rectangle 22"/>
          <p:cNvSpPr/>
          <p:nvPr/>
        </p:nvSpPr>
        <p:spPr>
          <a:xfrm>
            <a:off x="3919460" y="1500339"/>
            <a:ext cx="1544455" cy="233082"/>
          </a:xfrm>
          <a:prstGeom prst="rect">
            <a:avLst/>
          </a:prstGeom>
          <a:solidFill>
            <a:schemeClr val="tx2">
              <a:lumMod val="2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4" name="TextBox 23"/>
          <p:cNvSpPr txBox="1"/>
          <p:nvPr/>
        </p:nvSpPr>
        <p:spPr>
          <a:xfrm>
            <a:off x="3885428" y="1479451"/>
            <a:ext cx="1792859" cy="246221"/>
          </a:xfrm>
          <a:prstGeom prst="rect">
            <a:avLst/>
          </a:prstGeom>
          <a:noFill/>
        </p:spPr>
        <p:txBody>
          <a:bodyPr wrap="square" rtlCol="0">
            <a:spAutoFit/>
          </a:bodyPr>
          <a:lstStyle/>
          <a:p>
            <a:r>
              <a:rPr lang="en-US" sz="1000" dirty="0" smtClean="0"/>
              <a:t>National Security Advisor</a:t>
            </a:r>
            <a:endParaRPr lang="en-US" sz="1000" dirty="0"/>
          </a:p>
        </p:txBody>
      </p:sp>
      <p:sp>
        <p:nvSpPr>
          <p:cNvPr id="28" name="TextBox 27"/>
          <p:cNvSpPr txBox="1"/>
          <p:nvPr/>
        </p:nvSpPr>
        <p:spPr>
          <a:xfrm>
            <a:off x="767607" y="2811007"/>
            <a:ext cx="1146796" cy="215444"/>
          </a:xfrm>
          <a:prstGeom prst="rect">
            <a:avLst/>
          </a:prstGeom>
          <a:noFill/>
        </p:spPr>
        <p:txBody>
          <a:bodyPr wrap="square" rtlCol="0">
            <a:spAutoFit/>
          </a:bodyPr>
          <a:lstStyle/>
          <a:p>
            <a:pPr algn="ctr"/>
            <a:r>
              <a:rPr lang="en-US" sz="800" dirty="0" smtClean="0"/>
              <a:t>Defense Policy</a:t>
            </a:r>
            <a:endParaRPr lang="en-US" sz="800" dirty="0"/>
          </a:p>
        </p:txBody>
      </p:sp>
      <p:sp>
        <p:nvSpPr>
          <p:cNvPr id="33" name="Rectangle 32"/>
          <p:cNvSpPr/>
          <p:nvPr/>
        </p:nvSpPr>
        <p:spPr>
          <a:xfrm>
            <a:off x="1839216" y="2750496"/>
            <a:ext cx="857650" cy="345055"/>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4" name="TextBox 33"/>
          <p:cNvSpPr txBox="1"/>
          <p:nvPr/>
        </p:nvSpPr>
        <p:spPr>
          <a:xfrm>
            <a:off x="1803944" y="2826554"/>
            <a:ext cx="944827" cy="215444"/>
          </a:xfrm>
          <a:prstGeom prst="rect">
            <a:avLst/>
          </a:prstGeom>
          <a:noFill/>
        </p:spPr>
        <p:txBody>
          <a:bodyPr wrap="square" rtlCol="0">
            <a:spAutoFit/>
          </a:bodyPr>
          <a:lstStyle/>
          <a:p>
            <a:pPr algn="ctr"/>
            <a:r>
              <a:rPr lang="en-US" sz="800" dirty="0" smtClean="0"/>
              <a:t>Political Affairs</a:t>
            </a:r>
            <a:endParaRPr lang="en-US" sz="800" dirty="0"/>
          </a:p>
        </p:txBody>
      </p:sp>
      <p:sp>
        <p:nvSpPr>
          <p:cNvPr id="35" name="Rectangle 34"/>
          <p:cNvSpPr/>
          <p:nvPr/>
        </p:nvSpPr>
        <p:spPr>
          <a:xfrm>
            <a:off x="2791903" y="2750496"/>
            <a:ext cx="1156236"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6" name="TextBox 35"/>
          <p:cNvSpPr txBox="1"/>
          <p:nvPr/>
        </p:nvSpPr>
        <p:spPr>
          <a:xfrm>
            <a:off x="2707905" y="2815301"/>
            <a:ext cx="1321485" cy="215444"/>
          </a:xfrm>
          <a:prstGeom prst="rect">
            <a:avLst/>
          </a:prstGeom>
          <a:noFill/>
        </p:spPr>
        <p:txBody>
          <a:bodyPr wrap="square" rtlCol="0">
            <a:spAutoFit/>
          </a:bodyPr>
          <a:lstStyle/>
          <a:p>
            <a:pPr algn="ctr"/>
            <a:r>
              <a:rPr lang="en-US" sz="800" dirty="0" smtClean="0"/>
              <a:t>Freedom of Info/ Affairs</a:t>
            </a:r>
            <a:endParaRPr lang="en-US" sz="800" dirty="0"/>
          </a:p>
        </p:txBody>
      </p:sp>
      <p:sp>
        <p:nvSpPr>
          <p:cNvPr id="37" name="Rectangle 36"/>
          <p:cNvSpPr/>
          <p:nvPr/>
        </p:nvSpPr>
        <p:spPr>
          <a:xfrm>
            <a:off x="4099812" y="2739063"/>
            <a:ext cx="459540"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38" name="TextBox 37"/>
          <p:cNvSpPr txBox="1"/>
          <p:nvPr/>
        </p:nvSpPr>
        <p:spPr>
          <a:xfrm>
            <a:off x="3739672" y="2819389"/>
            <a:ext cx="1144426" cy="215444"/>
          </a:xfrm>
          <a:prstGeom prst="rect">
            <a:avLst/>
          </a:prstGeom>
          <a:noFill/>
        </p:spPr>
        <p:txBody>
          <a:bodyPr wrap="square" rtlCol="0">
            <a:spAutoFit/>
          </a:bodyPr>
          <a:lstStyle/>
          <a:p>
            <a:pPr algn="ctr"/>
            <a:r>
              <a:rPr lang="en-US" sz="800" dirty="0" smtClean="0"/>
              <a:t>Admin</a:t>
            </a:r>
            <a:endParaRPr lang="en-US" sz="800" dirty="0"/>
          </a:p>
        </p:txBody>
      </p:sp>
      <p:sp>
        <p:nvSpPr>
          <p:cNvPr id="39" name="Rectangle 38"/>
          <p:cNvSpPr/>
          <p:nvPr/>
        </p:nvSpPr>
        <p:spPr>
          <a:xfrm>
            <a:off x="4648238" y="2750496"/>
            <a:ext cx="477855"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0" name="TextBox 39"/>
          <p:cNvSpPr txBox="1"/>
          <p:nvPr/>
        </p:nvSpPr>
        <p:spPr>
          <a:xfrm>
            <a:off x="4546321" y="2824430"/>
            <a:ext cx="690623" cy="215444"/>
          </a:xfrm>
          <a:prstGeom prst="rect">
            <a:avLst/>
          </a:prstGeom>
          <a:noFill/>
        </p:spPr>
        <p:txBody>
          <a:bodyPr wrap="square" rtlCol="0">
            <a:spAutoFit/>
          </a:bodyPr>
          <a:lstStyle/>
          <a:p>
            <a:pPr algn="ctr"/>
            <a:r>
              <a:rPr lang="en-US" sz="800" dirty="0"/>
              <a:t>S</a:t>
            </a:r>
            <a:r>
              <a:rPr lang="en-US" sz="800" dirty="0" smtClean="0"/>
              <a:t>ecurity</a:t>
            </a:r>
            <a:endParaRPr lang="en-US" sz="800" dirty="0"/>
          </a:p>
        </p:txBody>
      </p:sp>
      <p:sp>
        <p:nvSpPr>
          <p:cNvPr id="41" name="Rectangle 40"/>
          <p:cNvSpPr/>
          <p:nvPr/>
        </p:nvSpPr>
        <p:spPr>
          <a:xfrm>
            <a:off x="5206397" y="2756997"/>
            <a:ext cx="929751"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42" name="TextBox 41"/>
          <p:cNvSpPr txBox="1"/>
          <p:nvPr/>
        </p:nvSpPr>
        <p:spPr>
          <a:xfrm>
            <a:off x="5052656" y="2824430"/>
            <a:ext cx="1212212" cy="215444"/>
          </a:xfrm>
          <a:prstGeom prst="rect">
            <a:avLst/>
          </a:prstGeom>
          <a:noFill/>
        </p:spPr>
        <p:txBody>
          <a:bodyPr wrap="square" rtlCol="0">
            <a:spAutoFit/>
          </a:bodyPr>
          <a:lstStyle/>
          <a:p>
            <a:pPr algn="ctr"/>
            <a:r>
              <a:rPr lang="en-US" sz="800" dirty="0" smtClean="0"/>
              <a:t>Special Projects</a:t>
            </a:r>
            <a:endParaRPr lang="en-US" sz="800" dirty="0"/>
          </a:p>
        </p:txBody>
      </p:sp>
      <p:sp>
        <p:nvSpPr>
          <p:cNvPr id="58" name="Rectangle 57"/>
          <p:cNvSpPr/>
          <p:nvPr/>
        </p:nvSpPr>
        <p:spPr>
          <a:xfrm>
            <a:off x="6237037" y="2756997"/>
            <a:ext cx="841833"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59" name="TextBox 58"/>
          <p:cNvSpPr txBox="1"/>
          <p:nvPr/>
        </p:nvSpPr>
        <p:spPr>
          <a:xfrm>
            <a:off x="6212652" y="2833719"/>
            <a:ext cx="890601" cy="215444"/>
          </a:xfrm>
          <a:prstGeom prst="rect">
            <a:avLst/>
          </a:prstGeom>
          <a:noFill/>
        </p:spPr>
        <p:txBody>
          <a:bodyPr wrap="square" rtlCol="0">
            <a:spAutoFit/>
          </a:bodyPr>
          <a:lstStyle/>
          <a:p>
            <a:pPr algn="ctr"/>
            <a:r>
              <a:rPr lang="en-US" sz="800" dirty="0" smtClean="0"/>
              <a:t>Situation Room</a:t>
            </a:r>
            <a:endParaRPr lang="en-US" sz="800" dirty="0"/>
          </a:p>
        </p:txBody>
      </p:sp>
      <p:sp>
        <p:nvSpPr>
          <p:cNvPr id="53" name="TextBox 52"/>
          <p:cNvSpPr txBox="1"/>
          <p:nvPr/>
        </p:nvSpPr>
        <p:spPr>
          <a:xfrm>
            <a:off x="-1" y="4731107"/>
            <a:ext cx="2432815" cy="307777"/>
          </a:xfrm>
          <a:prstGeom prst="rect">
            <a:avLst/>
          </a:prstGeom>
          <a:noFill/>
        </p:spPr>
        <p:txBody>
          <a:bodyPr wrap="square" rtlCol="0">
            <a:spAutoFit/>
          </a:bodyPr>
          <a:lstStyle/>
          <a:p>
            <a:r>
              <a:rPr lang="en-US" sz="700" dirty="0" smtClean="0"/>
              <a:t>© </a:t>
            </a:r>
            <a:r>
              <a:rPr lang="en-US" sz="700" dirty="0"/>
              <a:t>White House Transition Project, 2016</a:t>
            </a:r>
            <a:r>
              <a:rPr lang="en-US" sz="700" dirty="0" smtClean="0"/>
              <a:t>.</a:t>
            </a:r>
          </a:p>
          <a:p>
            <a:r>
              <a:rPr lang="en-US" sz="700" dirty="0"/>
              <a:t>Source: National Journal, Capital Source, 1980</a:t>
            </a:r>
          </a:p>
        </p:txBody>
      </p:sp>
      <p:sp>
        <p:nvSpPr>
          <p:cNvPr id="54" name="Rectangle 53"/>
          <p:cNvSpPr/>
          <p:nvPr/>
        </p:nvSpPr>
        <p:spPr>
          <a:xfrm>
            <a:off x="4176978" y="1914225"/>
            <a:ext cx="1029420" cy="233082"/>
          </a:xfrm>
          <a:prstGeom prst="rect">
            <a:avLst/>
          </a:prstGeom>
          <a:solidFill>
            <a:schemeClr val="tx2">
              <a:lumMod val="2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5" name="TextBox 54"/>
          <p:cNvSpPr txBox="1"/>
          <p:nvPr/>
        </p:nvSpPr>
        <p:spPr>
          <a:xfrm>
            <a:off x="4176978" y="1922016"/>
            <a:ext cx="998670" cy="246221"/>
          </a:xfrm>
          <a:prstGeom prst="rect">
            <a:avLst/>
          </a:prstGeom>
          <a:noFill/>
        </p:spPr>
        <p:txBody>
          <a:bodyPr wrap="square" rtlCol="0">
            <a:spAutoFit/>
          </a:bodyPr>
          <a:lstStyle/>
          <a:p>
            <a:pPr algn="ctr"/>
            <a:r>
              <a:rPr lang="en-US" sz="1000" smtClean="0"/>
              <a:t>Chief of Staff</a:t>
            </a:r>
            <a:endParaRPr lang="en-US" sz="1000" dirty="0"/>
          </a:p>
        </p:txBody>
      </p:sp>
      <p:sp>
        <p:nvSpPr>
          <p:cNvPr id="60" name="Rectangle 59"/>
          <p:cNvSpPr/>
          <p:nvPr/>
        </p:nvSpPr>
        <p:spPr>
          <a:xfrm>
            <a:off x="7178264" y="2764358"/>
            <a:ext cx="841833" cy="347213"/>
          </a:xfrm>
          <a:prstGeom prst="rect">
            <a:avLst/>
          </a:prstGeom>
          <a:solidFill>
            <a:schemeClr val="tx2">
              <a:lumMod val="25000"/>
            </a:schemeClr>
          </a:solidFill>
          <a:ln w="19050">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62" name="TextBox 61"/>
          <p:cNvSpPr txBox="1"/>
          <p:nvPr/>
        </p:nvSpPr>
        <p:spPr>
          <a:xfrm>
            <a:off x="7164625" y="2780690"/>
            <a:ext cx="890601" cy="338554"/>
          </a:xfrm>
          <a:prstGeom prst="rect">
            <a:avLst/>
          </a:prstGeom>
          <a:noFill/>
        </p:spPr>
        <p:txBody>
          <a:bodyPr wrap="square" rtlCol="0">
            <a:spAutoFit/>
          </a:bodyPr>
          <a:lstStyle/>
          <a:p>
            <a:pPr algn="ctr"/>
            <a:r>
              <a:rPr lang="en-US" sz="800" dirty="0" smtClean="0"/>
              <a:t>Info Management</a:t>
            </a:r>
            <a:endParaRPr lang="en-US" sz="800" dirty="0"/>
          </a:p>
        </p:txBody>
      </p:sp>
    </p:spTree>
    <p:extLst>
      <p:ext uri="{BB962C8B-B14F-4D97-AF65-F5344CB8AC3E}">
        <p14:creationId xmlns:p14="http://schemas.microsoft.com/office/powerpoint/2010/main" val="853246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2186" y="1913045"/>
            <a:ext cx="5624464" cy="1072403"/>
          </a:xfrm>
        </p:spPr>
        <p:txBody>
          <a:bodyPr/>
          <a:lstStyle/>
          <a:p>
            <a:pPr algn="ctr"/>
            <a:r>
              <a:rPr lang="en-US" dirty="0" smtClean="0">
                <a:effectLst/>
              </a:rPr>
              <a:t>Appendix 3 </a:t>
            </a:r>
            <a:endParaRPr lang="en-US"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53</a:t>
            </a:fld>
            <a:endParaRPr lang="en-US" dirty="0"/>
          </a:p>
        </p:txBody>
      </p:sp>
    </p:spTree>
    <p:extLst>
      <p:ext uri="{BB962C8B-B14F-4D97-AF65-F5344CB8AC3E}">
        <p14:creationId xmlns:p14="http://schemas.microsoft.com/office/powerpoint/2010/main" val="3600366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63" y="159399"/>
            <a:ext cx="8554914" cy="1072403"/>
          </a:xfrm>
        </p:spPr>
        <p:txBody>
          <a:bodyPr>
            <a:normAutofit/>
          </a:bodyPr>
          <a:lstStyle/>
          <a:p>
            <a:pPr lvl="0" algn="ctr"/>
            <a:r>
              <a:rPr lang="en-US" sz="3200" b="1" dirty="0" smtClean="0">
                <a:effectLst/>
              </a:rPr>
              <a:t>The role of the Office of Management and Budget (OMB)</a:t>
            </a:r>
            <a:endParaRPr lang="en-US" sz="3200" dirty="0">
              <a:effectLst/>
            </a:endParaRPr>
          </a:p>
        </p:txBody>
      </p:sp>
      <p:sp>
        <p:nvSpPr>
          <p:cNvPr id="3" name="Content Placeholder 2"/>
          <p:cNvSpPr>
            <a:spLocks noGrp="1"/>
          </p:cNvSpPr>
          <p:nvPr>
            <p:ph idx="1"/>
          </p:nvPr>
        </p:nvSpPr>
        <p:spPr>
          <a:xfrm>
            <a:off x="342900" y="1351665"/>
            <a:ext cx="8403535" cy="3552916"/>
          </a:xfrm>
        </p:spPr>
        <p:txBody>
          <a:bodyPr>
            <a:noAutofit/>
          </a:bodyPr>
          <a:lstStyle/>
          <a:p>
            <a:r>
              <a:rPr lang="en-US" sz="1600" dirty="0" smtClean="0">
                <a:effectLst/>
              </a:rPr>
              <a:t>As one of the major parts of the Center of Government, OMB has a number of key roles: </a:t>
            </a:r>
          </a:p>
          <a:p>
            <a:pPr lvl="1"/>
            <a:r>
              <a:rPr lang="en-US" sz="1600" dirty="0" smtClean="0">
                <a:effectLst/>
              </a:rPr>
              <a:t>Develops and executes the budget</a:t>
            </a:r>
          </a:p>
          <a:p>
            <a:pPr lvl="1"/>
            <a:r>
              <a:rPr lang="en-US" sz="1600" dirty="0" smtClean="0">
                <a:effectLst/>
              </a:rPr>
              <a:t>Oversees key management areas: performance, procurement, financial management and information technology</a:t>
            </a:r>
          </a:p>
          <a:p>
            <a:pPr lvl="1"/>
            <a:r>
              <a:rPr lang="en-US" sz="1600" dirty="0" smtClean="0">
                <a:effectLst/>
              </a:rPr>
              <a:t>Coordinates and reviews all significant agency regulations, and coordinates agencies’ information collection</a:t>
            </a:r>
          </a:p>
          <a:p>
            <a:pPr lvl="1"/>
            <a:r>
              <a:rPr lang="en-US" sz="1600" dirty="0" smtClean="0">
                <a:effectLst/>
              </a:rPr>
              <a:t>Reviews and clears agency testimonies and legislative proposals</a:t>
            </a:r>
          </a:p>
          <a:p>
            <a:pPr lvl="1"/>
            <a:r>
              <a:rPr lang="en-US" sz="1600" dirty="0" smtClean="0">
                <a:effectLst/>
              </a:rPr>
              <a:t>Issues executive orders and presidential memoranda on behalf of the president</a:t>
            </a:r>
          </a:p>
          <a:p>
            <a:r>
              <a:rPr lang="en-US" sz="1600" dirty="0" smtClean="0">
                <a:effectLst/>
              </a:rPr>
              <a:t>Additionally, OMB houses the intellectual property program coordinator and the United States Digital Service</a:t>
            </a:r>
          </a:p>
        </p:txBody>
      </p:sp>
      <p:sp>
        <p:nvSpPr>
          <p:cNvPr id="4" name="Slide Number Placeholder 3"/>
          <p:cNvSpPr>
            <a:spLocks noGrp="1"/>
          </p:cNvSpPr>
          <p:nvPr>
            <p:ph type="sldNum" sz="quarter" idx="4294967295"/>
          </p:nvPr>
        </p:nvSpPr>
        <p:spPr>
          <a:xfrm>
            <a:off x="6913564" y="4767263"/>
            <a:ext cx="1543050" cy="274637"/>
          </a:xfrm>
          <a:prstGeom prst="rect">
            <a:avLst/>
          </a:prstGeom>
        </p:spPr>
        <p:txBody>
          <a:bodyPr/>
          <a:lstStyle/>
          <a:p>
            <a:fld id="{A296D450-898E-45DC-BFC7-14C46611C11C}" type="slidenum">
              <a:rPr lang="en-US" smtClean="0">
                <a:solidFill>
                  <a:prstClr val="white">
                    <a:tint val="75000"/>
                  </a:prstClr>
                </a:solidFill>
              </a:rPr>
              <a:pPr/>
              <a:t>54</a:t>
            </a:fld>
            <a:endParaRPr lang="en-US" dirty="0">
              <a:solidFill>
                <a:prstClr val="white">
                  <a:tint val="75000"/>
                </a:prstClr>
              </a:solidFill>
            </a:endParaRPr>
          </a:p>
        </p:txBody>
      </p:sp>
    </p:spTree>
    <p:extLst>
      <p:ext uri="{BB962C8B-B14F-4D97-AF65-F5344CB8AC3E}">
        <p14:creationId xmlns:p14="http://schemas.microsoft.com/office/powerpoint/2010/main" val="3094140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73" y="915441"/>
            <a:ext cx="8528470" cy="3870224"/>
          </a:xfrm>
        </p:spPr>
        <p:txBody>
          <a:bodyPr>
            <a:noAutofit/>
          </a:bodyPr>
          <a:lstStyle/>
          <a:p>
            <a:r>
              <a:rPr lang="en-US" sz="1700" dirty="0">
                <a:effectLst/>
              </a:rPr>
              <a:t>By providing continuity throughout the transfer of power from one administration to the next</a:t>
            </a:r>
          </a:p>
          <a:p>
            <a:r>
              <a:rPr lang="en-US" sz="1700" dirty="0" smtClean="0">
                <a:effectLst/>
              </a:rPr>
              <a:t>By supporting </a:t>
            </a:r>
            <a:r>
              <a:rPr lang="en-US" sz="1700" dirty="0">
                <a:effectLst/>
              </a:rPr>
              <a:t>the early establishment of policy priorities through the budget including immediate engagement with landing teams on the </a:t>
            </a:r>
            <a:r>
              <a:rPr lang="en-US" sz="1700" dirty="0" smtClean="0">
                <a:effectLst/>
              </a:rPr>
              <a:t>fiscal </a:t>
            </a:r>
            <a:r>
              <a:rPr lang="en-US" sz="1700" dirty="0">
                <a:effectLst/>
              </a:rPr>
              <a:t>2018 budget</a:t>
            </a:r>
          </a:p>
          <a:p>
            <a:r>
              <a:rPr lang="en-US" sz="1700" dirty="0" smtClean="0">
                <a:effectLst/>
              </a:rPr>
              <a:t>By using the budget </a:t>
            </a:r>
            <a:r>
              <a:rPr lang="en-US" sz="1700" u="sng" dirty="0" smtClean="0">
                <a:effectLst/>
              </a:rPr>
              <a:t>and</a:t>
            </a:r>
            <a:r>
              <a:rPr lang="en-US" sz="1700" dirty="0" smtClean="0">
                <a:effectLst/>
              </a:rPr>
              <a:t> management agenda in order to implement policy (the two should be integrated and not treated as separate from each other) </a:t>
            </a:r>
          </a:p>
          <a:p>
            <a:r>
              <a:rPr lang="en-US" sz="1700" dirty="0" smtClean="0">
                <a:effectLst/>
              </a:rPr>
              <a:t>By being a </a:t>
            </a:r>
            <a:r>
              <a:rPr lang="en-US" sz="1700" dirty="0">
                <a:effectLst/>
              </a:rPr>
              <a:t>central advocate of the president's policy agenda and its successful execution</a:t>
            </a:r>
          </a:p>
          <a:p>
            <a:r>
              <a:rPr lang="en-US" sz="1700" dirty="0" smtClean="0">
                <a:effectLst/>
              </a:rPr>
              <a:t>By proving guidance with respect to urgent issues </a:t>
            </a:r>
          </a:p>
          <a:p>
            <a:pPr lvl="1"/>
            <a:r>
              <a:rPr lang="en-US" sz="1700" dirty="0">
                <a:effectLst/>
              </a:rPr>
              <a:t>OMB was consulted early in developing the Recovery </a:t>
            </a:r>
            <a:r>
              <a:rPr lang="en-US" sz="1700" dirty="0" smtClean="0">
                <a:effectLst/>
              </a:rPr>
              <a:t>Act and prepared internal and external guidance on implementation </a:t>
            </a:r>
            <a:endParaRPr lang="en-US" sz="1700" dirty="0">
              <a:effectLst/>
            </a:endParaRPr>
          </a:p>
          <a:p>
            <a:pPr lvl="2"/>
            <a:endParaRPr lang="en-US" sz="1400" dirty="0">
              <a:effectLst/>
            </a:endParaRPr>
          </a:p>
        </p:txBody>
      </p:sp>
      <p:sp>
        <p:nvSpPr>
          <p:cNvPr id="4" name="Slide Number Placeholder 3"/>
          <p:cNvSpPr>
            <a:spLocks noGrp="1"/>
          </p:cNvSpPr>
          <p:nvPr>
            <p:ph type="sldNum" sz="quarter" idx="4294967295"/>
          </p:nvPr>
        </p:nvSpPr>
        <p:spPr>
          <a:xfrm>
            <a:off x="6913564" y="4767264"/>
            <a:ext cx="1543050" cy="274637"/>
          </a:xfrm>
          <a:prstGeom prst="rect">
            <a:avLst/>
          </a:prstGeom>
        </p:spPr>
        <p:txBody>
          <a:bodyPr/>
          <a:lstStyle/>
          <a:p>
            <a:fld id="{A296D450-898E-45DC-BFC7-14C46611C11C}" type="slidenum">
              <a:rPr lang="en-US" smtClean="0">
                <a:solidFill>
                  <a:prstClr val="white">
                    <a:tint val="75000"/>
                  </a:prstClr>
                </a:solidFill>
              </a:rPr>
              <a:pPr/>
              <a:t>55</a:t>
            </a:fld>
            <a:endParaRPr lang="en-US" dirty="0">
              <a:solidFill>
                <a:prstClr val="white">
                  <a:tint val="75000"/>
                </a:prstClr>
              </a:solidFill>
            </a:endParaRPr>
          </a:p>
        </p:txBody>
      </p:sp>
      <p:sp>
        <p:nvSpPr>
          <p:cNvPr id="7" name="Title 1"/>
          <p:cNvSpPr>
            <a:spLocks noGrp="1"/>
          </p:cNvSpPr>
          <p:nvPr>
            <p:ph type="title"/>
          </p:nvPr>
        </p:nvSpPr>
        <p:spPr>
          <a:xfrm>
            <a:off x="270973" y="90768"/>
            <a:ext cx="8405436" cy="1072403"/>
          </a:xfrm>
        </p:spPr>
        <p:txBody>
          <a:bodyPr>
            <a:noAutofit/>
          </a:bodyPr>
          <a:lstStyle/>
          <a:p>
            <a:pPr marL="349241" algn="ctr"/>
            <a:r>
              <a:rPr lang="en-US" sz="3000" b="1" dirty="0" smtClean="0">
                <a:effectLst/>
              </a:rPr>
              <a:t>How OMB supports the transition</a:t>
            </a:r>
            <a:endParaRPr lang="en-US" sz="3000" dirty="0">
              <a:effectLst/>
            </a:endParaRPr>
          </a:p>
        </p:txBody>
      </p:sp>
    </p:spTree>
    <p:extLst>
      <p:ext uri="{BB962C8B-B14F-4D97-AF65-F5344CB8AC3E}">
        <p14:creationId xmlns:p14="http://schemas.microsoft.com/office/powerpoint/2010/main" val="11007744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7" y="118829"/>
            <a:ext cx="7770813" cy="815441"/>
          </a:xfrm>
        </p:spPr>
        <p:txBody>
          <a:bodyPr>
            <a:normAutofit/>
          </a:bodyPr>
          <a:lstStyle/>
          <a:p>
            <a:pPr algn="ctr"/>
            <a:r>
              <a:rPr lang="en-US" dirty="0" smtClean="0">
                <a:effectLst/>
              </a:rPr>
              <a:t>Budget precedents</a:t>
            </a:r>
            <a:endParaRPr lang="en-US" dirty="0">
              <a:effectLst/>
            </a:endParaRPr>
          </a:p>
        </p:txBody>
      </p:sp>
      <p:sp>
        <p:nvSpPr>
          <p:cNvPr id="3" name="Content Placeholder 2"/>
          <p:cNvSpPr>
            <a:spLocks noGrp="1"/>
          </p:cNvSpPr>
          <p:nvPr>
            <p:ph idx="1"/>
          </p:nvPr>
        </p:nvSpPr>
        <p:spPr>
          <a:xfrm>
            <a:off x="685803" y="1401857"/>
            <a:ext cx="7637927" cy="3192767"/>
          </a:xfrm>
        </p:spPr>
        <p:txBody>
          <a:bodyPr>
            <a:normAutofit/>
          </a:bodyPr>
          <a:lstStyle/>
          <a:p>
            <a:endParaRPr lang="en-US" dirty="0"/>
          </a:p>
          <a:p>
            <a:endParaRPr lang="en-US" dirty="0" smtClean="0"/>
          </a:p>
          <a:p>
            <a:pPr lvl="1"/>
            <a:endParaRPr lang="en-US" dirty="0" smtClean="0"/>
          </a:p>
        </p:txBody>
      </p:sp>
      <p:sp>
        <p:nvSpPr>
          <p:cNvPr id="5" name="Slide Number Placeholder 4"/>
          <p:cNvSpPr>
            <a:spLocks noGrp="1"/>
          </p:cNvSpPr>
          <p:nvPr>
            <p:ph type="sldNum" sz="quarter" idx="11"/>
          </p:nvPr>
        </p:nvSpPr>
        <p:spPr/>
        <p:txBody>
          <a:bodyPr/>
          <a:lstStyle/>
          <a:p>
            <a:fld id="{FD63A201-83EB-417A-9E8F-A2C13DB2C730}" type="slidenum">
              <a:rPr lang="en-US" smtClean="0"/>
              <a:t>56</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487570731"/>
              </p:ext>
            </p:extLst>
          </p:nvPr>
        </p:nvGraphicFramePr>
        <p:xfrm>
          <a:off x="412125" y="1053339"/>
          <a:ext cx="8358388" cy="3541285"/>
        </p:xfrm>
        <a:graphic>
          <a:graphicData uri="http://schemas.openxmlformats.org/drawingml/2006/table">
            <a:tbl>
              <a:tblPr firstRow="1" bandRow="1">
                <a:tableStyleId>{5940675A-B579-460E-94D1-54222C63F5DA}</a:tableStyleId>
              </a:tblPr>
              <a:tblGrid>
                <a:gridCol w="857210"/>
                <a:gridCol w="1309711"/>
                <a:gridCol w="1098520"/>
                <a:gridCol w="1325969"/>
                <a:gridCol w="1226093"/>
                <a:gridCol w="1379321"/>
                <a:gridCol w="1161564"/>
              </a:tblGrid>
              <a:tr h="482120">
                <a:tc>
                  <a:txBody>
                    <a:bodyPr/>
                    <a:lstStyle/>
                    <a:p>
                      <a:pPr algn="l"/>
                      <a:r>
                        <a:rPr lang="en-US" sz="1300" b="1" dirty="0" smtClean="0">
                          <a:latin typeface="+mn-lt"/>
                        </a:rPr>
                        <a:t>Fiscal year</a:t>
                      </a:r>
                      <a:endParaRPr lang="en-US" sz="1300" b="1" dirty="0">
                        <a:latin typeface="+mn-lt"/>
                      </a:endParaRPr>
                    </a:p>
                  </a:txBody>
                  <a:tcPr marL="68580" marR="68580" marT="34290" marB="34290">
                    <a:solidFill>
                      <a:schemeClr val="tx2">
                        <a:lumMod val="75000"/>
                      </a:schemeClr>
                    </a:solidFill>
                  </a:tcPr>
                </a:tc>
                <a:tc>
                  <a:txBody>
                    <a:bodyPr/>
                    <a:lstStyle/>
                    <a:p>
                      <a:pPr algn="l"/>
                      <a:r>
                        <a:rPr lang="en-US" sz="1300" b="1" dirty="0" smtClean="0">
                          <a:latin typeface="+mn-lt"/>
                        </a:rPr>
                        <a:t>Outgoing</a:t>
                      </a:r>
                      <a:endParaRPr lang="en-US" sz="1300" b="1" dirty="0">
                        <a:latin typeface="+mn-lt"/>
                      </a:endParaRPr>
                    </a:p>
                  </a:txBody>
                  <a:tcPr marL="68580" marR="68580" marT="34290" marB="34290">
                    <a:solidFill>
                      <a:schemeClr val="accent2"/>
                    </a:solidFill>
                  </a:tcPr>
                </a:tc>
                <a:tc>
                  <a:txBody>
                    <a:bodyPr/>
                    <a:lstStyle/>
                    <a:p>
                      <a:pPr algn="l"/>
                      <a:r>
                        <a:rPr lang="en-US" sz="1300" b="1" dirty="0" smtClean="0">
                          <a:latin typeface="+mn-lt"/>
                        </a:rPr>
                        <a:t>Submitted budget?</a:t>
                      </a:r>
                      <a:endParaRPr lang="en-US" sz="1300" b="1" dirty="0">
                        <a:latin typeface="+mn-lt"/>
                      </a:endParaRPr>
                    </a:p>
                  </a:txBody>
                  <a:tcPr marL="68580" marR="68580" marT="34290" marB="34290">
                    <a:solidFill>
                      <a:schemeClr val="accent2"/>
                    </a:solidFill>
                  </a:tcPr>
                </a:tc>
                <a:tc>
                  <a:txBody>
                    <a:bodyPr/>
                    <a:lstStyle/>
                    <a:p>
                      <a:pPr algn="l"/>
                      <a:r>
                        <a:rPr lang="en-US" sz="1300" b="1" dirty="0" smtClean="0">
                          <a:latin typeface="+mn-lt"/>
                        </a:rPr>
                        <a:t>Date of submission</a:t>
                      </a:r>
                      <a:endParaRPr lang="en-US" sz="1300" b="1" dirty="0">
                        <a:latin typeface="+mn-lt"/>
                      </a:endParaRPr>
                    </a:p>
                  </a:txBody>
                  <a:tcPr marL="68580" marR="68580" marT="34290" marB="34290">
                    <a:solidFill>
                      <a:schemeClr val="accent2"/>
                    </a:solidFill>
                  </a:tcPr>
                </a:tc>
                <a:tc>
                  <a:txBody>
                    <a:bodyPr/>
                    <a:lstStyle/>
                    <a:p>
                      <a:pPr algn="l"/>
                      <a:r>
                        <a:rPr lang="en-US" sz="1300" b="1" dirty="0" smtClean="0">
                          <a:latin typeface="+mn-lt"/>
                        </a:rPr>
                        <a:t>Incoming</a:t>
                      </a:r>
                      <a:endParaRPr lang="en-US" sz="1300" b="1" dirty="0">
                        <a:latin typeface="+mn-lt"/>
                      </a:endParaRPr>
                    </a:p>
                  </a:txBody>
                  <a:tcPr marL="68580" marR="68580" marT="34290" marB="34290">
                    <a:solidFill>
                      <a:schemeClr val="accent5"/>
                    </a:solidFill>
                  </a:tcPr>
                </a:tc>
                <a:tc>
                  <a:txBody>
                    <a:bodyPr/>
                    <a:lstStyle/>
                    <a:p>
                      <a:pPr algn="l"/>
                      <a:r>
                        <a:rPr lang="en-US" sz="1300" b="1" dirty="0" smtClean="0">
                          <a:latin typeface="+mn-lt"/>
                        </a:rPr>
                        <a:t>Submitted budget?</a:t>
                      </a:r>
                      <a:endParaRPr lang="en-US" sz="1300" b="1" dirty="0">
                        <a:latin typeface="+mn-lt"/>
                      </a:endParaRPr>
                    </a:p>
                  </a:txBody>
                  <a:tcPr marL="68580" marR="68580" marT="34290" marB="34290">
                    <a:solidFill>
                      <a:schemeClr val="accent5"/>
                    </a:solidFill>
                  </a:tcPr>
                </a:tc>
                <a:tc>
                  <a:txBody>
                    <a:bodyPr/>
                    <a:lstStyle/>
                    <a:p>
                      <a:pPr algn="l"/>
                      <a:r>
                        <a:rPr lang="en-US" sz="1300" b="1" dirty="0" smtClean="0">
                          <a:latin typeface="+mn-lt"/>
                        </a:rPr>
                        <a:t>Date of submission</a:t>
                      </a:r>
                      <a:endParaRPr lang="en-US" sz="1300" b="1" dirty="0">
                        <a:latin typeface="+mn-lt"/>
                      </a:endParaRPr>
                    </a:p>
                  </a:txBody>
                  <a:tcPr marL="68580" marR="68580" marT="34290" marB="34290">
                    <a:solidFill>
                      <a:schemeClr val="accent5"/>
                    </a:solidFill>
                  </a:tcPr>
                </a:tc>
              </a:tr>
              <a:tr h="482120">
                <a:tc>
                  <a:txBody>
                    <a:bodyPr/>
                    <a:lstStyle/>
                    <a:p>
                      <a:r>
                        <a:rPr lang="en-US" sz="1300" b="0" dirty="0" smtClean="0">
                          <a:solidFill>
                            <a:schemeClr val="bg1"/>
                          </a:solidFill>
                          <a:latin typeface="+mn-lt"/>
                        </a:rPr>
                        <a:t>1978</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Ford</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January 1977</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Carter</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smtClean="0">
                          <a:solidFill>
                            <a:schemeClr val="bg1"/>
                          </a:solidFill>
                          <a:latin typeface="+mn-lt"/>
                        </a:rPr>
                        <a:t>Yes, budget</a:t>
                      </a:r>
                      <a:r>
                        <a:rPr lang="en-US" sz="1300" b="0" baseline="0" dirty="0" smtClean="0">
                          <a:solidFill>
                            <a:schemeClr val="bg1"/>
                          </a:solidFill>
                          <a:latin typeface="+mn-lt"/>
                        </a:rPr>
                        <a:t> revisions</a:t>
                      </a:r>
                      <a:endParaRPr lang="en-US" sz="1300" b="0" dirty="0" smtClean="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February 1977</a:t>
                      </a:r>
                      <a:endParaRPr lang="en-US" sz="1300" b="0" dirty="0">
                        <a:solidFill>
                          <a:schemeClr val="bg1"/>
                        </a:solidFill>
                        <a:latin typeface="+mn-lt"/>
                      </a:endParaRPr>
                    </a:p>
                  </a:txBody>
                  <a:tcPr marL="68580" marR="68580" marT="34290" marB="34290">
                    <a:solidFill>
                      <a:schemeClr val="accent5">
                        <a:lumMod val="20000"/>
                        <a:lumOff val="80000"/>
                      </a:schemeClr>
                    </a:solidFill>
                  </a:tcPr>
                </a:tc>
              </a:tr>
              <a:tr h="482120">
                <a:tc>
                  <a:txBody>
                    <a:bodyPr/>
                    <a:lstStyle/>
                    <a:p>
                      <a:r>
                        <a:rPr lang="en-US" sz="1300" b="0" dirty="0" smtClean="0">
                          <a:solidFill>
                            <a:schemeClr val="bg1"/>
                          </a:solidFill>
                          <a:latin typeface="+mn-lt"/>
                        </a:rPr>
                        <a:t>1982</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Carter</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January</a:t>
                      </a:r>
                      <a:r>
                        <a:rPr lang="en-US" sz="1300" b="0" baseline="0" dirty="0" smtClean="0">
                          <a:solidFill>
                            <a:schemeClr val="bg1"/>
                          </a:solidFill>
                          <a:latin typeface="+mn-lt"/>
                        </a:rPr>
                        <a:t> </a:t>
                      </a:r>
                      <a:r>
                        <a:rPr lang="en-US" sz="1300" b="0" dirty="0" smtClean="0">
                          <a:solidFill>
                            <a:schemeClr val="bg1"/>
                          </a:solidFill>
                          <a:latin typeface="+mn-lt"/>
                        </a:rPr>
                        <a:t>1981</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Reagan</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Yes, budget</a:t>
                      </a:r>
                      <a:r>
                        <a:rPr lang="en-US" sz="1300" b="0" baseline="0" dirty="0" smtClean="0">
                          <a:solidFill>
                            <a:schemeClr val="bg1"/>
                          </a:solidFill>
                          <a:latin typeface="+mn-lt"/>
                        </a:rPr>
                        <a:t> revisions</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March/April</a:t>
                      </a:r>
                      <a:r>
                        <a:rPr lang="en-US" sz="1300" b="0" baseline="0" dirty="0" smtClean="0">
                          <a:solidFill>
                            <a:schemeClr val="bg1"/>
                          </a:solidFill>
                          <a:latin typeface="+mn-lt"/>
                        </a:rPr>
                        <a:t> 1981</a:t>
                      </a:r>
                      <a:endParaRPr lang="en-US" sz="1300" b="0" dirty="0">
                        <a:solidFill>
                          <a:schemeClr val="bg1"/>
                        </a:solidFill>
                        <a:latin typeface="+mn-lt"/>
                      </a:endParaRPr>
                    </a:p>
                  </a:txBody>
                  <a:tcPr marL="68580" marR="68580" marT="34290" marB="34290">
                    <a:solidFill>
                      <a:schemeClr val="accent5">
                        <a:lumMod val="20000"/>
                        <a:lumOff val="80000"/>
                      </a:schemeClr>
                    </a:solidFill>
                  </a:tcPr>
                </a:tc>
              </a:tr>
              <a:tr h="418985">
                <a:tc>
                  <a:txBody>
                    <a:bodyPr/>
                    <a:lstStyle/>
                    <a:p>
                      <a:r>
                        <a:rPr lang="en-US" sz="1300" b="0" dirty="0" smtClean="0">
                          <a:solidFill>
                            <a:schemeClr val="bg1"/>
                          </a:solidFill>
                          <a:latin typeface="+mn-lt"/>
                        </a:rPr>
                        <a:t>1990</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Reagan</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January 1989</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G.H.W. Bush</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No**</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endParaRPr lang="en-US" sz="1300" b="0" dirty="0">
                        <a:solidFill>
                          <a:schemeClr val="bg1"/>
                        </a:solidFill>
                        <a:latin typeface="+mn-lt"/>
                      </a:endParaRPr>
                    </a:p>
                  </a:txBody>
                  <a:tcPr marL="68580" marR="68580" marT="34290" marB="34290">
                    <a:solidFill>
                      <a:schemeClr val="accent5">
                        <a:lumMod val="20000"/>
                        <a:lumOff val="80000"/>
                      </a:schemeClr>
                    </a:solidFill>
                  </a:tcPr>
                </a:tc>
              </a:tr>
              <a:tr h="418985">
                <a:tc>
                  <a:txBody>
                    <a:bodyPr/>
                    <a:lstStyle/>
                    <a:p>
                      <a:r>
                        <a:rPr lang="en-US" sz="1300" b="0" dirty="0" smtClean="0">
                          <a:solidFill>
                            <a:schemeClr val="bg1"/>
                          </a:solidFill>
                          <a:latin typeface="+mn-lt"/>
                        </a:rPr>
                        <a:t>1994</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G.H.W. Bush</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No</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Clinton</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April 1993</a:t>
                      </a:r>
                      <a:endParaRPr lang="en-US" sz="1300" b="0" dirty="0">
                        <a:solidFill>
                          <a:schemeClr val="bg1"/>
                        </a:solidFill>
                        <a:latin typeface="+mn-lt"/>
                      </a:endParaRPr>
                    </a:p>
                  </a:txBody>
                  <a:tcPr marL="68580" marR="68580" marT="34290" marB="34290">
                    <a:solidFill>
                      <a:schemeClr val="accent5">
                        <a:lumMod val="20000"/>
                        <a:lumOff val="80000"/>
                      </a:schemeClr>
                    </a:solidFill>
                  </a:tcPr>
                </a:tc>
              </a:tr>
              <a:tr h="418985">
                <a:tc>
                  <a:txBody>
                    <a:bodyPr/>
                    <a:lstStyle/>
                    <a:p>
                      <a:r>
                        <a:rPr lang="en-US" sz="1300" b="0" dirty="0" smtClean="0">
                          <a:solidFill>
                            <a:schemeClr val="bg1"/>
                          </a:solidFill>
                          <a:latin typeface="+mn-lt"/>
                        </a:rPr>
                        <a:t>2002</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Clinton</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No</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G.W. Bush</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April 2001</a:t>
                      </a:r>
                      <a:endParaRPr lang="en-US" sz="1300" b="0" dirty="0">
                        <a:solidFill>
                          <a:schemeClr val="bg1"/>
                        </a:solidFill>
                        <a:latin typeface="+mn-lt"/>
                      </a:endParaRPr>
                    </a:p>
                  </a:txBody>
                  <a:tcPr marL="68580" marR="68580" marT="34290" marB="34290">
                    <a:solidFill>
                      <a:schemeClr val="accent5">
                        <a:lumMod val="20000"/>
                        <a:lumOff val="80000"/>
                      </a:schemeClr>
                    </a:solidFill>
                  </a:tcPr>
                </a:tc>
              </a:tr>
              <a:tr h="418985">
                <a:tc>
                  <a:txBody>
                    <a:bodyPr/>
                    <a:lstStyle/>
                    <a:p>
                      <a:r>
                        <a:rPr lang="en-US" sz="1300" b="0" dirty="0" smtClean="0">
                          <a:solidFill>
                            <a:schemeClr val="bg1"/>
                          </a:solidFill>
                          <a:latin typeface="+mn-lt"/>
                        </a:rPr>
                        <a:t>2010</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G.W.</a:t>
                      </a:r>
                      <a:r>
                        <a:rPr lang="en-US" sz="1300" b="0" baseline="0" dirty="0" smtClean="0">
                          <a:solidFill>
                            <a:schemeClr val="bg1"/>
                          </a:solidFill>
                          <a:latin typeface="+mn-lt"/>
                        </a:rPr>
                        <a:t> Bush</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No</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Obama</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Yes</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May 2009</a:t>
                      </a:r>
                      <a:endParaRPr lang="en-US" sz="1300" b="0" dirty="0">
                        <a:solidFill>
                          <a:schemeClr val="bg1"/>
                        </a:solidFill>
                        <a:latin typeface="+mn-lt"/>
                      </a:endParaRPr>
                    </a:p>
                  </a:txBody>
                  <a:tcPr marL="68580" marR="68580" marT="34290" marB="34290">
                    <a:solidFill>
                      <a:schemeClr val="accent5">
                        <a:lumMod val="20000"/>
                        <a:lumOff val="80000"/>
                      </a:schemeClr>
                    </a:solidFill>
                  </a:tcPr>
                </a:tc>
              </a:tr>
              <a:tr h="418985">
                <a:tc>
                  <a:txBody>
                    <a:bodyPr/>
                    <a:lstStyle/>
                    <a:p>
                      <a:r>
                        <a:rPr lang="en-US" sz="1300" b="0" dirty="0" smtClean="0">
                          <a:solidFill>
                            <a:schemeClr val="bg1"/>
                          </a:solidFill>
                          <a:latin typeface="+mn-lt"/>
                        </a:rPr>
                        <a:t>2018</a:t>
                      </a:r>
                      <a:endParaRPr lang="en-US" sz="1300" b="0" dirty="0">
                        <a:solidFill>
                          <a:schemeClr val="bg1"/>
                        </a:solidFill>
                        <a:latin typeface="+mn-lt"/>
                      </a:endParaRPr>
                    </a:p>
                  </a:txBody>
                  <a:tcPr marL="68580" marR="68580" marT="34290" marB="34290">
                    <a:solidFill>
                      <a:schemeClr val="tx2"/>
                    </a:solidFill>
                  </a:tcPr>
                </a:tc>
                <a:tc>
                  <a:txBody>
                    <a:bodyPr/>
                    <a:lstStyle/>
                    <a:p>
                      <a:r>
                        <a:rPr lang="en-US" sz="1300" b="0" dirty="0" smtClean="0">
                          <a:solidFill>
                            <a:schemeClr val="bg1"/>
                          </a:solidFill>
                          <a:latin typeface="+mn-lt"/>
                        </a:rPr>
                        <a:t>Obama</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No</a:t>
                      </a:r>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endParaRPr lang="en-US" sz="1300" b="0" dirty="0">
                        <a:solidFill>
                          <a:schemeClr val="bg1"/>
                        </a:solidFill>
                        <a:latin typeface="+mn-lt"/>
                      </a:endParaRPr>
                    </a:p>
                  </a:txBody>
                  <a:tcPr marL="68580" marR="68580" marT="34290" marB="34290">
                    <a:solidFill>
                      <a:schemeClr val="accent2">
                        <a:lumMod val="40000"/>
                        <a:lumOff val="60000"/>
                      </a:schemeClr>
                    </a:solidFill>
                  </a:tcPr>
                </a:tc>
                <a:tc>
                  <a:txBody>
                    <a:bodyPr/>
                    <a:lstStyle/>
                    <a:p>
                      <a:r>
                        <a:rPr lang="en-US" sz="1300" b="0" dirty="0" smtClean="0">
                          <a:solidFill>
                            <a:schemeClr val="bg1"/>
                          </a:solidFill>
                          <a:latin typeface="+mn-lt"/>
                        </a:rPr>
                        <a:t>TBD</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TBD</a:t>
                      </a:r>
                      <a:endParaRPr lang="en-US" sz="1300" b="0" dirty="0">
                        <a:solidFill>
                          <a:schemeClr val="bg1"/>
                        </a:solidFill>
                        <a:latin typeface="+mn-lt"/>
                      </a:endParaRPr>
                    </a:p>
                  </a:txBody>
                  <a:tcPr marL="68580" marR="68580" marT="34290" marB="34290">
                    <a:solidFill>
                      <a:schemeClr val="accent5">
                        <a:lumMod val="20000"/>
                        <a:lumOff val="80000"/>
                      </a:schemeClr>
                    </a:solidFill>
                  </a:tcPr>
                </a:tc>
                <a:tc>
                  <a:txBody>
                    <a:bodyPr/>
                    <a:lstStyle/>
                    <a:p>
                      <a:r>
                        <a:rPr lang="en-US" sz="1300" b="0" dirty="0" smtClean="0">
                          <a:solidFill>
                            <a:schemeClr val="bg1"/>
                          </a:solidFill>
                          <a:latin typeface="+mn-lt"/>
                        </a:rPr>
                        <a:t>TBD</a:t>
                      </a:r>
                      <a:endParaRPr lang="en-US" sz="1300" b="0" dirty="0">
                        <a:solidFill>
                          <a:schemeClr val="bg1"/>
                        </a:solidFill>
                        <a:latin typeface="+mn-lt"/>
                      </a:endParaRPr>
                    </a:p>
                  </a:txBody>
                  <a:tcPr marL="68580" marR="68580" marT="34290" marB="34290">
                    <a:solidFill>
                      <a:schemeClr val="accent5">
                        <a:lumMod val="20000"/>
                        <a:lumOff val="80000"/>
                      </a:schemeClr>
                    </a:solidFill>
                  </a:tcPr>
                </a:tc>
              </a:tr>
            </a:tbl>
          </a:graphicData>
        </a:graphic>
      </p:graphicFrame>
      <p:sp>
        <p:nvSpPr>
          <p:cNvPr id="8" name="TextBox 7"/>
          <p:cNvSpPr txBox="1"/>
          <p:nvPr/>
        </p:nvSpPr>
        <p:spPr>
          <a:xfrm>
            <a:off x="0" y="4673286"/>
            <a:ext cx="7967207" cy="461665"/>
          </a:xfrm>
          <a:prstGeom prst="rect">
            <a:avLst/>
          </a:prstGeom>
          <a:noFill/>
        </p:spPr>
        <p:txBody>
          <a:bodyPr wrap="square" rtlCol="0">
            <a:spAutoFit/>
          </a:bodyPr>
          <a:lstStyle/>
          <a:p>
            <a:r>
              <a:rPr lang="en-US" sz="600" i="1" dirty="0"/>
              <a:t>* </a:t>
            </a:r>
            <a:r>
              <a:rPr lang="en-US" sz="600" dirty="0"/>
              <a:t>Published by the Congressional Research Service in </a:t>
            </a:r>
            <a:r>
              <a:rPr lang="en-US" sz="600" i="1" dirty="0"/>
              <a:t>Submission of the President’s Budget in Transition Years.</a:t>
            </a:r>
          </a:p>
          <a:p>
            <a:endParaRPr lang="en-US" sz="600" i="1" dirty="0"/>
          </a:p>
          <a:p>
            <a:r>
              <a:rPr lang="en-US" sz="600" i="1" dirty="0"/>
              <a:t>** </a:t>
            </a:r>
            <a:r>
              <a:rPr lang="en-US" sz="600" dirty="0" smtClean="0"/>
              <a:t>While G.H.W</a:t>
            </a:r>
            <a:r>
              <a:rPr lang="en-US" sz="600" dirty="0"/>
              <a:t>. Bush did not send Congress a revision of President Reagan’s FY1990 budget, he did submit a 193-page </a:t>
            </a:r>
            <a:r>
              <a:rPr lang="en-US" sz="600" dirty="0" smtClean="0"/>
              <a:t>message </a:t>
            </a:r>
            <a:r>
              <a:rPr lang="en-US" sz="600" dirty="0"/>
              <a:t>to Congress in conjunction with a joint address to Congress in February 1989 that included revised budget proposals.</a:t>
            </a:r>
            <a:endParaRPr lang="en-US" sz="600" i="1" dirty="0"/>
          </a:p>
        </p:txBody>
      </p:sp>
    </p:spTree>
    <p:extLst>
      <p:ext uri="{BB962C8B-B14F-4D97-AF65-F5344CB8AC3E}">
        <p14:creationId xmlns:p14="http://schemas.microsoft.com/office/powerpoint/2010/main" val="20968104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918" y="96261"/>
            <a:ext cx="7770813" cy="536202"/>
          </a:xfrm>
        </p:spPr>
        <p:txBody>
          <a:bodyPr>
            <a:noAutofit/>
          </a:bodyPr>
          <a:lstStyle/>
          <a:p>
            <a:pPr algn="ctr"/>
            <a:r>
              <a:rPr lang="en-US" sz="2500" dirty="0" smtClean="0">
                <a:effectLst/>
              </a:rPr>
              <a:t>Appendix 4: </a:t>
            </a:r>
            <a:r>
              <a:rPr lang="en-US" sz="2500" dirty="0">
                <a:effectLst/>
              </a:rPr>
              <a:t>C</a:t>
            </a:r>
            <a:r>
              <a:rPr lang="en-US" sz="2500" dirty="0" smtClean="0">
                <a:effectLst/>
              </a:rPr>
              <a:t>ontributors </a:t>
            </a:r>
          </a:p>
        </p:txBody>
      </p:sp>
      <p:sp>
        <p:nvSpPr>
          <p:cNvPr id="3" name="Content Placeholder 2"/>
          <p:cNvSpPr>
            <a:spLocks noGrp="1"/>
          </p:cNvSpPr>
          <p:nvPr>
            <p:ph idx="1"/>
          </p:nvPr>
        </p:nvSpPr>
        <p:spPr>
          <a:xfrm>
            <a:off x="293511" y="652904"/>
            <a:ext cx="8624711" cy="4388995"/>
          </a:xfrm>
          <a:effectLst/>
        </p:spPr>
        <p:txBody>
          <a:bodyPr>
            <a:noAutofit/>
          </a:bodyPr>
          <a:lstStyle/>
          <a:p>
            <a:pPr marL="0" indent="0">
              <a:spcBef>
                <a:spcPts val="0"/>
              </a:spcBef>
              <a:buNone/>
            </a:pPr>
            <a:r>
              <a:rPr lang="en-US" sz="1100" dirty="0" smtClean="0">
                <a:effectLst/>
              </a:rPr>
              <a:t>The individuals listed below generously offered their input regarding the Center of Government. We greatly appreciate their time, effort and insights. The contents of this report do not necessarily reflect the views of those who provided their advice and counsel.</a:t>
            </a:r>
          </a:p>
          <a:p>
            <a:pPr marL="0" indent="0">
              <a:spcBef>
                <a:spcPts val="0"/>
              </a:spcBef>
              <a:buNone/>
            </a:pPr>
            <a:endParaRPr lang="en-US" sz="1100" dirty="0">
              <a:effectLst/>
            </a:endParaRPr>
          </a:p>
          <a:p>
            <a:pPr lvl="0">
              <a:spcBef>
                <a:spcPts val="100"/>
              </a:spcBef>
            </a:pPr>
            <a:r>
              <a:rPr lang="en-US" sz="1050" dirty="0">
                <a:effectLst/>
              </a:rPr>
              <a:t>Barry Anderson – Former Deputy Director, National Governors Association; Former Head, Budgeting and Public Expenditures Division, Organization for Economic Co-operation and Development</a:t>
            </a:r>
          </a:p>
          <a:p>
            <a:pPr lvl="0">
              <a:spcBef>
                <a:spcPts val="100"/>
              </a:spcBef>
            </a:pPr>
            <a:r>
              <a:rPr lang="en-US" sz="1050" dirty="0">
                <a:effectLst/>
              </a:rPr>
              <a:t>Ruben Barrales – Former Director, White House Office of Intergovernmental Affairs</a:t>
            </a:r>
          </a:p>
          <a:p>
            <a:pPr lvl="0">
              <a:spcBef>
                <a:spcPts val="100"/>
              </a:spcBef>
            </a:pPr>
            <a:r>
              <a:rPr lang="en-US" sz="1050" dirty="0">
                <a:effectLst/>
              </a:rPr>
              <a:t>Michal Ben-Gera – Former Head of Sector, Organization of Economic Cooperation and Development </a:t>
            </a:r>
          </a:p>
          <a:p>
            <a:pPr>
              <a:spcBef>
                <a:spcPts val="100"/>
              </a:spcBef>
            </a:pPr>
            <a:r>
              <a:rPr lang="en-US" sz="1050" dirty="0">
                <a:effectLst/>
              </a:rPr>
              <a:t>Josh </a:t>
            </a:r>
            <a:r>
              <a:rPr lang="en-US" sz="1050" dirty="0" smtClean="0">
                <a:effectLst/>
              </a:rPr>
              <a:t>Bolten </a:t>
            </a:r>
            <a:r>
              <a:rPr lang="en-US" sz="1050" dirty="0">
                <a:effectLst/>
              </a:rPr>
              <a:t>– </a:t>
            </a:r>
            <a:r>
              <a:rPr lang="en-US" sz="1050" dirty="0" smtClean="0">
                <a:effectLst/>
              </a:rPr>
              <a:t>Former White </a:t>
            </a:r>
            <a:r>
              <a:rPr lang="en-US" sz="1050" dirty="0">
                <a:effectLst/>
              </a:rPr>
              <a:t>House Chief of </a:t>
            </a:r>
            <a:r>
              <a:rPr lang="en-US" sz="1050" dirty="0" smtClean="0">
                <a:effectLst/>
              </a:rPr>
              <a:t>Staff; Former </a:t>
            </a:r>
            <a:r>
              <a:rPr lang="en-US" sz="1050" dirty="0">
                <a:effectLst/>
              </a:rPr>
              <a:t>Director, Office of Management and </a:t>
            </a:r>
            <a:r>
              <a:rPr lang="en-US" sz="1050" dirty="0" smtClean="0">
                <a:effectLst/>
              </a:rPr>
              <a:t>Budget</a:t>
            </a:r>
          </a:p>
          <a:p>
            <a:pPr>
              <a:spcBef>
                <a:spcPts val="100"/>
              </a:spcBef>
            </a:pPr>
            <a:r>
              <a:rPr lang="en-US" sz="1050" dirty="0" smtClean="0">
                <a:effectLst/>
              </a:rPr>
              <a:t>John </a:t>
            </a:r>
            <a:r>
              <a:rPr lang="en-US" sz="1050" dirty="0">
                <a:effectLst/>
              </a:rPr>
              <a:t>Bridgeland – </a:t>
            </a:r>
            <a:r>
              <a:rPr lang="en-US" sz="1050" dirty="0" smtClean="0">
                <a:effectLst/>
              </a:rPr>
              <a:t>Former Director</a:t>
            </a:r>
            <a:r>
              <a:rPr lang="en-US" sz="1050" dirty="0">
                <a:effectLst/>
              </a:rPr>
              <a:t>, </a:t>
            </a:r>
            <a:r>
              <a:rPr lang="en-US" sz="1050" dirty="0" smtClean="0">
                <a:effectLst/>
              </a:rPr>
              <a:t>White House Domestic </a:t>
            </a:r>
            <a:r>
              <a:rPr lang="en-US" sz="1050" dirty="0">
                <a:effectLst/>
              </a:rPr>
              <a:t>Policy Council</a:t>
            </a:r>
          </a:p>
          <a:p>
            <a:pPr lvl="0">
              <a:spcBef>
                <a:spcPts val="100"/>
              </a:spcBef>
            </a:pPr>
            <a:r>
              <a:rPr lang="en-US" sz="1050" dirty="0">
                <a:effectLst/>
              </a:rPr>
              <a:t>Steve Brockelman – Director, Office of Executive Councils, General Services Administration</a:t>
            </a:r>
          </a:p>
          <a:p>
            <a:pPr lvl="0">
              <a:spcBef>
                <a:spcPts val="100"/>
              </a:spcBef>
            </a:pPr>
            <a:r>
              <a:rPr lang="en-US" sz="1050" dirty="0">
                <a:effectLst/>
              </a:rPr>
              <a:t>Dustin Brown – Deputy Associate Director for Performance and Personnel </a:t>
            </a:r>
            <a:r>
              <a:rPr lang="en-US" sz="1050" dirty="0" smtClean="0">
                <a:effectLst/>
              </a:rPr>
              <a:t>Management, Office of Management and Budget</a:t>
            </a:r>
          </a:p>
          <a:p>
            <a:pPr lvl="0">
              <a:spcBef>
                <a:spcPts val="100"/>
              </a:spcBef>
            </a:pPr>
            <a:r>
              <a:rPr lang="en-US" sz="1050" dirty="0" smtClean="0">
                <a:effectLst/>
              </a:rPr>
              <a:t>Matt </a:t>
            </a:r>
            <a:r>
              <a:rPr lang="en-US" sz="1050" dirty="0">
                <a:effectLst/>
              </a:rPr>
              <a:t>Chase – Executive Director, National Association of Counties</a:t>
            </a:r>
          </a:p>
          <a:p>
            <a:pPr lvl="0">
              <a:spcBef>
                <a:spcPts val="100"/>
              </a:spcBef>
            </a:pPr>
            <a:r>
              <a:rPr lang="en-US" sz="1050" dirty="0">
                <a:effectLst/>
              </a:rPr>
              <a:t>Dan Chenok – Former Branch Chief for Information Policy and Technology, Office </a:t>
            </a:r>
            <a:r>
              <a:rPr lang="en-US" sz="1050" dirty="0" smtClean="0">
                <a:effectLst/>
              </a:rPr>
              <a:t>of </a:t>
            </a:r>
            <a:r>
              <a:rPr lang="en-US" sz="1050" dirty="0">
                <a:effectLst/>
              </a:rPr>
              <a:t>Management </a:t>
            </a:r>
            <a:r>
              <a:rPr lang="en-US" sz="1050" dirty="0" smtClean="0">
                <a:effectLst/>
              </a:rPr>
              <a:t>and </a:t>
            </a:r>
            <a:r>
              <a:rPr lang="en-US" sz="1050" dirty="0">
                <a:effectLst/>
              </a:rPr>
              <a:t>Budget</a:t>
            </a:r>
          </a:p>
          <a:p>
            <a:pPr lvl="0">
              <a:spcBef>
                <a:spcPts val="100"/>
              </a:spcBef>
            </a:pPr>
            <a:r>
              <a:rPr lang="en-US" sz="1050" dirty="0">
                <a:effectLst/>
              </a:rPr>
              <a:t>Beth </a:t>
            </a:r>
            <a:r>
              <a:rPr lang="en-US" sz="1050" dirty="0" err="1">
                <a:effectLst/>
              </a:rPr>
              <a:t>Cobert</a:t>
            </a:r>
            <a:r>
              <a:rPr lang="en-US" sz="1050" dirty="0">
                <a:effectLst/>
              </a:rPr>
              <a:t> – </a:t>
            </a:r>
            <a:r>
              <a:rPr lang="en-US" sz="1050" dirty="0" smtClean="0">
                <a:effectLst/>
              </a:rPr>
              <a:t>Acting Director</a:t>
            </a:r>
            <a:r>
              <a:rPr lang="en-US" sz="1050" dirty="0">
                <a:effectLst/>
              </a:rPr>
              <a:t>, Office of Personnel </a:t>
            </a:r>
            <a:r>
              <a:rPr lang="en-US" sz="1050" dirty="0" smtClean="0">
                <a:effectLst/>
              </a:rPr>
              <a:t>Management; Former Deputy Director For Management, Office of Management and Budget</a:t>
            </a:r>
            <a:endParaRPr lang="en-US" sz="1050" dirty="0">
              <a:effectLst/>
            </a:endParaRPr>
          </a:p>
          <a:p>
            <a:pPr lvl="0">
              <a:spcBef>
                <a:spcPts val="100"/>
              </a:spcBef>
            </a:pPr>
            <a:r>
              <a:rPr lang="en-US" sz="1050" dirty="0" smtClean="0">
                <a:effectLst/>
              </a:rPr>
              <a:t>Dan </a:t>
            </a:r>
            <a:r>
              <a:rPr lang="en-US" sz="1050" dirty="0">
                <a:effectLst/>
              </a:rPr>
              <a:t>Crippen </a:t>
            </a:r>
            <a:r>
              <a:rPr lang="en-US" sz="1050" dirty="0" smtClean="0">
                <a:effectLst/>
              </a:rPr>
              <a:t>– Former Executive </a:t>
            </a:r>
            <a:r>
              <a:rPr lang="en-US" sz="1050" dirty="0">
                <a:effectLst/>
              </a:rPr>
              <a:t>Director, National Governors Association</a:t>
            </a:r>
          </a:p>
          <a:p>
            <a:pPr lvl="0">
              <a:spcBef>
                <a:spcPts val="100"/>
              </a:spcBef>
            </a:pPr>
            <a:r>
              <a:rPr lang="en-US" sz="1050" dirty="0">
                <a:effectLst/>
              </a:rPr>
              <a:t>Mitch Daniels – Former Director, Office of Management and Budget </a:t>
            </a:r>
          </a:p>
          <a:p>
            <a:pPr>
              <a:spcBef>
                <a:spcPts val="100"/>
              </a:spcBef>
            </a:pPr>
            <a:r>
              <a:rPr lang="en-US" sz="1050" dirty="0">
                <a:effectLst/>
              </a:rPr>
              <a:t>Ed DeSeve – Former Special Advisor to the President for Recovery </a:t>
            </a:r>
            <a:r>
              <a:rPr lang="en-US" sz="1050" dirty="0" smtClean="0">
                <a:effectLst/>
              </a:rPr>
              <a:t>Implementation; Former </a:t>
            </a:r>
            <a:r>
              <a:rPr lang="en-US" sz="1050" dirty="0">
                <a:effectLst/>
              </a:rPr>
              <a:t>Deputy Director for Management, Office of Management and </a:t>
            </a:r>
            <a:r>
              <a:rPr lang="en-US" sz="1050" dirty="0" smtClean="0">
                <a:effectLst/>
              </a:rPr>
              <a:t>Budget </a:t>
            </a:r>
          </a:p>
          <a:p>
            <a:pPr>
              <a:spcBef>
                <a:spcPts val="100"/>
              </a:spcBef>
            </a:pPr>
            <a:r>
              <a:rPr lang="en-US" sz="1050" dirty="0" smtClean="0">
                <a:effectLst/>
              </a:rPr>
              <a:t>Ellen </a:t>
            </a:r>
            <a:r>
              <a:rPr lang="en-US" sz="1050" dirty="0" err="1" smtClean="0">
                <a:effectLst/>
              </a:rPr>
              <a:t>Herbst</a:t>
            </a:r>
            <a:r>
              <a:rPr lang="en-US" sz="1050" dirty="0" smtClean="0">
                <a:effectLst/>
              </a:rPr>
              <a:t> – Chief Financial Officer and Assistant Secretary for Administration, Department of Commerce</a:t>
            </a:r>
          </a:p>
          <a:p>
            <a:pPr lvl="0">
              <a:spcBef>
                <a:spcPts val="100"/>
              </a:spcBef>
            </a:pPr>
            <a:r>
              <a:rPr lang="en-US" sz="1050" dirty="0" smtClean="0">
                <a:effectLst/>
              </a:rPr>
              <a:t>Michael Horowitz – Inspector General, Department of Justice</a:t>
            </a:r>
          </a:p>
          <a:p>
            <a:pPr lvl="0">
              <a:spcBef>
                <a:spcPts val="100"/>
              </a:spcBef>
            </a:pPr>
            <a:r>
              <a:rPr lang="en-US" sz="1050" dirty="0" smtClean="0">
                <a:effectLst/>
              </a:rPr>
              <a:t>Al </a:t>
            </a:r>
            <a:r>
              <a:rPr lang="en-US" sz="1050" dirty="0">
                <a:effectLst/>
              </a:rPr>
              <a:t>Hubbard – Former Director, </a:t>
            </a:r>
            <a:r>
              <a:rPr lang="en-US" sz="1050" dirty="0" smtClean="0">
                <a:effectLst/>
              </a:rPr>
              <a:t>White House National </a:t>
            </a:r>
            <a:r>
              <a:rPr lang="en-US" sz="1050" dirty="0">
                <a:effectLst/>
              </a:rPr>
              <a:t>Economic Council</a:t>
            </a:r>
          </a:p>
          <a:p>
            <a:pPr lvl="0">
              <a:spcBef>
                <a:spcPts val="100"/>
              </a:spcBef>
            </a:pPr>
            <a:r>
              <a:rPr lang="en-US" sz="1050" dirty="0">
                <a:effectLst/>
              </a:rPr>
              <a:t>Clay Johnson </a:t>
            </a:r>
            <a:r>
              <a:rPr lang="en-US" sz="1050" dirty="0" smtClean="0">
                <a:effectLst/>
              </a:rPr>
              <a:t>– Former </a:t>
            </a:r>
            <a:r>
              <a:rPr lang="en-US" sz="1050" dirty="0">
                <a:effectLst/>
              </a:rPr>
              <a:t>Deputy Director for Management, Office of Management and Budget; Former </a:t>
            </a:r>
            <a:r>
              <a:rPr lang="en-US" sz="1050" dirty="0" smtClean="0">
                <a:effectLst/>
              </a:rPr>
              <a:t>Assistant to the President for Presidential Personnel</a:t>
            </a:r>
          </a:p>
        </p:txBody>
      </p:sp>
      <p:sp>
        <p:nvSpPr>
          <p:cNvPr id="6" name="Footer Placeholder 5"/>
          <p:cNvSpPr>
            <a:spLocks noGrp="1"/>
          </p:cNvSpPr>
          <p:nvPr>
            <p:ph type="ftr" sz="quarter" idx="11"/>
          </p:nvPr>
        </p:nvSpPr>
        <p:spPr/>
        <p:txBody>
          <a:bodyPr/>
          <a:lstStyle/>
          <a:p>
            <a:fld id="{B77FEA1B-45B7-4C72-9566-5870FE54F29C}" type="slidenum">
              <a:rPr lang="en-US" smtClean="0"/>
              <a:t>57</a:t>
            </a:fld>
            <a:endParaRPr lang="en-US" dirty="0"/>
          </a:p>
        </p:txBody>
      </p:sp>
    </p:spTree>
    <p:extLst>
      <p:ext uri="{BB962C8B-B14F-4D97-AF65-F5344CB8AC3E}">
        <p14:creationId xmlns:p14="http://schemas.microsoft.com/office/powerpoint/2010/main" val="32685877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511" y="629638"/>
            <a:ext cx="8813800" cy="4412262"/>
          </a:xfrm>
        </p:spPr>
        <p:txBody>
          <a:bodyPr>
            <a:noAutofit/>
          </a:bodyPr>
          <a:lstStyle/>
          <a:p>
            <a:pPr marL="0" indent="0">
              <a:spcBef>
                <a:spcPts val="225"/>
              </a:spcBef>
              <a:buNone/>
            </a:pPr>
            <a:r>
              <a:rPr lang="en-US" sz="1100" dirty="0">
                <a:effectLst/>
              </a:rPr>
              <a:t>The individuals listed below generously offered their input regarding the Center of Government. We greatly appreciate their time, effort and insights. The contents of this report do not necessarily reflect the views of those who provided their advice and counsel</a:t>
            </a:r>
            <a:r>
              <a:rPr lang="en-US" sz="1100" dirty="0" smtClean="0">
                <a:effectLst/>
              </a:rPr>
              <a:t>.</a:t>
            </a:r>
          </a:p>
          <a:p>
            <a:pPr marL="0" indent="0">
              <a:spcBef>
                <a:spcPts val="225"/>
              </a:spcBef>
              <a:buNone/>
            </a:pPr>
            <a:endParaRPr lang="en-US" sz="1100" dirty="0" smtClean="0">
              <a:effectLst/>
            </a:endParaRPr>
          </a:p>
          <a:p>
            <a:pPr>
              <a:spcBef>
                <a:spcPts val="100"/>
              </a:spcBef>
            </a:pPr>
            <a:r>
              <a:rPr lang="en-US" sz="1050" dirty="0">
                <a:effectLst/>
              </a:rPr>
              <a:t>Tom Kalil – Deputy Director for Technology and Innovation, White House Office of Science and Technology </a:t>
            </a:r>
            <a:r>
              <a:rPr lang="en-US" sz="1050" dirty="0" smtClean="0">
                <a:effectLst/>
              </a:rPr>
              <a:t>Policy</a:t>
            </a:r>
          </a:p>
          <a:p>
            <a:pPr lvl="0">
              <a:spcBef>
                <a:spcPts val="100"/>
              </a:spcBef>
            </a:pPr>
            <a:r>
              <a:rPr lang="en-US" sz="1050" dirty="0" smtClean="0">
                <a:effectLst/>
              </a:rPr>
              <a:t>John </a:t>
            </a:r>
            <a:r>
              <a:rPr lang="en-US" sz="1050" dirty="0">
                <a:effectLst/>
              </a:rPr>
              <a:t>Kamensky – Former </a:t>
            </a:r>
            <a:r>
              <a:rPr lang="en-US" sz="1050" dirty="0" smtClean="0">
                <a:effectLst/>
              </a:rPr>
              <a:t>Deputy Director </a:t>
            </a:r>
            <a:r>
              <a:rPr lang="en-US" sz="1050" dirty="0">
                <a:effectLst/>
              </a:rPr>
              <a:t>of </a:t>
            </a:r>
            <a:r>
              <a:rPr lang="en-US" sz="1050" dirty="0" smtClean="0">
                <a:effectLst/>
              </a:rPr>
              <a:t> Vice President Gore’s National </a:t>
            </a:r>
            <a:r>
              <a:rPr lang="en-US" sz="1050" dirty="0">
                <a:effectLst/>
              </a:rPr>
              <a:t>Partnership for Reinventing Government</a:t>
            </a:r>
          </a:p>
          <a:p>
            <a:pPr>
              <a:spcBef>
                <a:spcPts val="100"/>
              </a:spcBef>
            </a:pPr>
            <a:r>
              <a:rPr lang="en-US" sz="1050" dirty="0">
                <a:effectLst/>
              </a:rPr>
              <a:t>John Koskinen – Commissioner of the </a:t>
            </a:r>
            <a:r>
              <a:rPr lang="en-US" sz="1050" dirty="0" smtClean="0">
                <a:effectLst/>
              </a:rPr>
              <a:t>IRS, Former </a:t>
            </a:r>
            <a:r>
              <a:rPr lang="en-US" sz="1050" dirty="0">
                <a:effectLst/>
              </a:rPr>
              <a:t>Deputy Director for Management, Office of Management and </a:t>
            </a:r>
            <a:r>
              <a:rPr lang="en-US" sz="1050" dirty="0" smtClean="0">
                <a:effectLst/>
              </a:rPr>
              <a:t>Budget; </a:t>
            </a:r>
          </a:p>
          <a:p>
            <a:pPr>
              <a:spcBef>
                <a:spcPts val="100"/>
              </a:spcBef>
            </a:pPr>
            <a:r>
              <a:rPr lang="en-US" sz="1050" dirty="0" smtClean="0">
                <a:effectLst/>
              </a:rPr>
              <a:t>Martha </a:t>
            </a:r>
            <a:r>
              <a:rPr lang="en-US" sz="1050" dirty="0">
                <a:effectLst/>
              </a:rPr>
              <a:t>Kumar – Director, White House Transition Project</a:t>
            </a:r>
          </a:p>
          <a:p>
            <a:pPr lvl="0">
              <a:spcBef>
                <a:spcPts val="100"/>
              </a:spcBef>
            </a:pPr>
            <a:r>
              <a:rPr lang="en-US" sz="1050" dirty="0">
                <a:effectLst/>
              </a:rPr>
              <a:t>Janice Lachance – Former Director, Office of Personnel Management </a:t>
            </a:r>
          </a:p>
          <a:p>
            <a:pPr lvl="0">
              <a:spcBef>
                <a:spcPts val="100"/>
              </a:spcBef>
            </a:pPr>
            <a:r>
              <a:rPr lang="en-US" sz="1050" dirty="0">
                <a:effectLst/>
              </a:rPr>
              <a:t>Lee Lofthus – </a:t>
            </a:r>
            <a:r>
              <a:rPr lang="en-US" sz="1050" dirty="0" smtClean="0">
                <a:effectLst/>
              </a:rPr>
              <a:t>Assistant Attorney General for Administration</a:t>
            </a:r>
            <a:endParaRPr lang="en-US" sz="1050" dirty="0">
              <a:effectLst/>
            </a:endParaRPr>
          </a:p>
          <a:p>
            <a:pPr lvl="0">
              <a:spcBef>
                <a:spcPts val="100"/>
              </a:spcBef>
            </a:pPr>
            <a:r>
              <a:rPr lang="en-US" sz="1050" dirty="0">
                <a:effectLst/>
              </a:rPr>
              <a:t>Katie Malague – Director, Office of Strategic Planning &amp; Performance Improvement, Department of Treasury</a:t>
            </a:r>
          </a:p>
          <a:p>
            <a:pPr lvl="0">
              <a:spcBef>
                <a:spcPts val="100"/>
              </a:spcBef>
            </a:pPr>
            <a:r>
              <a:rPr lang="en-US" sz="1050" dirty="0">
                <a:effectLst/>
              </a:rPr>
              <a:t>Stan </a:t>
            </a:r>
            <a:r>
              <a:rPr lang="en-US" sz="1050" dirty="0" err="1">
                <a:effectLst/>
              </a:rPr>
              <a:t>Meiburg</a:t>
            </a:r>
            <a:r>
              <a:rPr lang="en-US" sz="1050" dirty="0">
                <a:effectLst/>
              </a:rPr>
              <a:t> – Acting Deputy Administrator, Environmental Protection Agency</a:t>
            </a:r>
          </a:p>
          <a:p>
            <a:pPr lvl="0">
              <a:spcBef>
                <a:spcPts val="100"/>
              </a:spcBef>
            </a:pPr>
            <a:r>
              <a:rPr lang="en-US" sz="1050" dirty="0">
                <a:effectLst/>
              </a:rPr>
              <a:t>Terry Moran – Former Secretary, Department of Prime Minister and Cabinet (Australia)</a:t>
            </a:r>
          </a:p>
          <a:p>
            <a:pPr lvl="0">
              <a:spcBef>
                <a:spcPts val="100"/>
              </a:spcBef>
            </a:pPr>
            <a:r>
              <a:rPr lang="en-US" sz="1050" dirty="0" err="1" smtClean="0">
                <a:effectLst/>
              </a:rPr>
              <a:t>Dava</a:t>
            </a:r>
            <a:r>
              <a:rPr lang="en-US" sz="1050" dirty="0" smtClean="0">
                <a:effectLst/>
              </a:rPr>
              <a:t> </a:t>
            </a:r>
            <a:r>
              <a:rPr lang="en-US" sz="1050" dirty="0">
                <a:effectLst/>
              </a:rPr>
              <a:t>Newman – Deputy Administrator, National Aeronautics and Space Administration</a:t>
            </a:r>
          </a:p>
          <a:p>
            <a:pPr>
              <a:spcBef>
                <a:spcPts val="100"/>
              </a:spcBef>
            </a:pPr>
            <a:r>
              <a:rPr lang="en-US" sz="1050" dirty="0">
                <a:effectLst/>
              </a:rPr>
              <a:t>Leon Panetta – Former Secretary of Defense; Former White House Chief of </a:t>
            </a:r>
            <a:r>
              <a:rPr lang="en-US" sz="1050" dirty="0" smtClean="0">
                <a:effectLst/>
              </a:rPr>
              <a:t>Staff; </a:t>
            </a:r>
            <a:r>
              <a:rPr lang="en-US" sz="1050" dirty="0">
                <a:effectLst/>
              </a:rPr>
              <a:t>Former CIA </a:t>
            </a:r>
            <a:r>
              <a:rPr lang="en-US" sz="1050" dirty="0" smtClean="0">
                <a:effectLst/>
              </a:rPr>
              <a:t>Director; Former </a:t>
            </a:r>
            <a:r>
              <a:rPr lang="en-US" sz="1050" dirty="0">
                <a:effectLst/>
              </a:rPr>
              <a:t>Director, Office of Management and </a:t>
            </a:r>
            <a:r>
              <a:rPr lang="en-US" sz="1050" dirty="0" smtClean="0">
                <a:effectLst/>
              </a:rPr>
              <a:t>Budget</a:t>
            </a:r>
          </a:p>
          <a:p>
            <a:pPr>
              <a:spcBef>
                <a:spcPts val="100"/>
              </a:spcBef>
            </a:pPr>
            <a:r>
              <a:rPr lang="en-US" sz="1050" dirty="0" smtClean="0">
                <a:effectLst/>
              </a:rPr>
              <a:t>Colin </a:t>
            </a:r>
            <a:r>
              <a:rPr lang="en-US" sz="1050" dirty="0">
                <a:effectLst/>
              </a:rPr>
              <a:t>Powell </a:t>
            </a:r>
            <a:r>
              <a:rPr lang="en-US" sz="1050" dirty="0" smtClean="0">
                <a:effectLst/>
              </a:rPr>
              <a:t>– Former Secretary of State; Former Chairman of the Joint Chiefs of Staff; Former </a:t>
            </a:r>
            <a:r>
              <a:rPr lang="en-US" sz="1050" dirty="0">
                <a:effectLst/>
              </a:rPr>
              <a:t>National Security Advisor</a:t>
            </a:r>
          </a:p>
          <a:p>
            <a:pPr lvl="0">
              <a:spcBef>
                <a:spcPts val="100"/>
              </a:spcBef>
            </a:pPr>
            <a:r>
              <a:rPr lang="en-US" sz="1050" dirty="0">
                <a:effectLst/>
              </a:rPr>
              <a:t>Bruce Reed – Former Director</a:t>
            </a:r>
            <a:r>
              <a:rPr lang="en-US" sz="1050" dirty="0" smtClean="0">
                <a:effectLst/>
              </a:rPr>
              <a:t>, White House </a:t>
            </a:r>
            <a:r>
              <a:rPr lang="en-US" sz="1050" dirty="0">
                <a:effectLst/>
              </a:rPr>
              <a:t>Domestic Policy Council</a:t>
            </a:r>
          </a:p>
          <a:p>
            <a:pPr lvl="0">
              <a:spcBef>
                <a:spcPts val="100"/>
              </a:spcBef>
            </a:pPr>
            <a:r>
              <a:rPr lang="en-US" sz="1050" dirty="0">
                <a:effectLst/>
              </a:rPr>
              <a:t>Nick Rodriguez – Director for the U.S. Education Delivery Institute</a:t>
            </a:r>
          </a:p>
          <a:p>
            <a:pPr lvl="0">
              <a:spcBef>
                <a:spcPts val="100"/>
              </a:spcBef>
            </a:pPr>
            <a:r>
              <a:rPr lang="en-US" sz="1050" dirty="0">
                <a:effectLst/>
              </a:rPr>
              <a:t>Kristen </a:t>
            </a:r>
            <a:r>
              <a:rPr lang="en-US" sz="1050" dirty="0" err="1">
                <a:effectLst/>
              </a:rPr>
              <a:t>Sarri</a:t>
            </a:r>
            <a:r>
              <a:rPr lang="en-US" sz="1050" dirty="0">
                <a:effectLst/>
              </a:rPr>
              <a:t> – Principal Deputy Assistant Secretary for Policy, Management and </a:t>
            </a:r>
            <a:r>
              <a:rPr lang="en-US" sz="1050" dirty="0" smtClean="0">
                <a:effectLst/>
              </a:rPr>
              <a:t>Budget, Department </a:t>
            </a:r>
            <a:r>
              <a:rPr lang="en-US" sz="1050" dirty="0">
                <a:effectLst/>
              </a:rPr>
              <a:t>of Interior</a:t>
            </a:r>
          </a:p>
          <a:p>
            <a:pPr lvl="0">
              <a:spcBef>
                <a:spcPts val="100"/>
              </a:spcBef>
            </a:pPr>
            <a:r>
              <a:rPr lang="en-US" sz="1050" dirty="0">
                <a:effectLst/>
              </a:rPr>
              <a:t>Ray Scheppach – Former Executive Director, National Governors Association</a:t>
            </a:r>
          </a:p>
          <a:p>
            <a:pPr lvl="0">
              <a:spcBef>
                <a:spcPts val="100"/>
              </a:spcBef>
            </a:pPr>
            <a:r>
              <a:rPr lang="en-US" sz="1050" dirty="0">
                <a:effectLst/>
              </a:rPr>
              <a:t>Stephen Shih – Deputy Associate Director for Senior Executive Services and Performance Management, Office of Personnel Management</a:t>
            </a:r>
          </a:p>
          <a:p>
            <a:pPr lvl="0">
              <a:spcBef>
                <a:spcPts val="100"/>
              </a:spcBef>
            </a:pPr>
            <a:r>
              <a:rPr lang="en-US" sz="1050" dirty="0">
                <a:effectLst/>
              </a:rPr>
              <a:t>Dan </a:t>
            </a:r>
            <a:r>
              <a:rPr lang="en-US" sz="1050" dirty="0" err="1">
                <a:effectLst/>
              </a:rPr>
              <a:t>Tangherlini</a:t>
            </a:r>
            <a:r>
              <a:rPr lang="en-US" sz="1050" dirty="0">
                <a:effectLst/>
              </a:rPr>
              <a:t> – Former Administrator, General Services Administration </a:t>
            </a:r>
          </a:p>
          <a:p>
            <a:pPr lvl="0">
              <a:spcBef>
                <a:spcPts val="100"/>
              </a:spcBef>
            </a:pPr>
            <a:r>
              <a:rPr lang="en-US" sz="1050" dirty="0">
                <a:effectLst/>
              </a:rPr>
              <a:t>Dave Walker – Former </a:t>
            </a:r>
            <a:r>
              <a:rPr lang="en-US" sz="1050" dirty="0" smtClean="0">
                <a:effectLst/>
              </a:rPr>
              <a:t>U.S. Comptroller </a:t>
            </a:r>
            <a:r>
              <a:rPr lang="en-US" sz="1050" dirty="0">
                <a:effectLst/>
              </a:rPr>
              <a:t>General, Government Accountability </a:t>
            </a:r>
            <a:r>
              <a:rPr lang="en-US" sz="1050" dirty="0" smtClean="0">
                <a:effectLst/>
              </a:rPr>
              <a:t>Office</a:t>
            </a:r>
            <a:endParaRPr lang="en-US" sz="1050" dirty="0">
              <a:effectLst/>
            </a:endParaRPr>
          </a:p>
          <a:p>
            <a:pPr marL="0" indent="0">
              <a:lnSpc>
                <a:spcPct val="120000"/>
              </a:lnSpc>
              <a:spcBef>
                <a:spcPts val="225"/>
              </a:spcBef>
              <a:buNone/>
            </a:pPr>
            <a:endParaRPr lang="en-US" sz="1100" dirty="0">
              <a:effectLst/>
            </a:endParaRPr>
          </a:p>
        </p:txBody>
      </p:sp>
      <p:sp>
        <p:nvSpPr>
          <p:cNvPr id="6" name="Footer Placeholder 5"/>
          <p:cNvSpPr>
            <a:spLocks noGrp="1"/>
          </p:cNvSpPr>
          <p:nvPr>
            <p:ph type="ftr" sz="quarter" idx="11"/>
          </p:nvPr>
        </p:nvSpPr>
        <p:spPr/>
        <p:txBody>
          <a:bodyPr/>
          <a:lstStyle/>
          <a:p>
            <a:fld id="{B77FEA1B-45B7-4C72-9566-5870FE54F29C}" type="slidenum">
              <a:rPr lang="en-US" smtClean="0"/>
              <a:t>58</a:t>
            </a:fld>
            <a:endParaRPr lang="en-US" dirty="0"/>
          </a:p>
        </p:txBody>
      </p:sp>
      <p:sp>
        <p:nvSpPr>
          <p:cNvPr id="7" name="Title 1"/>
          <p:cNvSpPr>
            <a:spLocks noGrp="1"/>
          </p:cNvSpPr>
          <p:nvPr>
            <p:ph type="title"/>
          </p:nvPr>
        </p:nvSpPr>
        <p:spPr>
          <a:xfrm>
            <a:off x="815004" y="93436"/>
            <a:ext cx="7770813" cy="536202"/>
          </a:xfrm>
        </p:spPr>
        <p:txBody>
          <a:bodyPr>
            <a:noAutofit/>
          </a:bodyPr>
          <a:lstStyle/>
          <a:p>
            <a:pPr algn="ctr"/>
            <a:r>
              <a:rPr lang="en-US" sz="2500" dirty="0" smtClean="0">
                <a:effectLst/>
              </a:rPr>
              <a:t>Appendix 4</a:t>
            </a:r>
            <a:r>
              <a:rPr lang="en-US" sz="2500" smtClean="0">
                <a:effectLst/>
              </a:rPr>
              <a:t>: </a:t>
            </a:r>
            <a:r>
              <a:rPr lang="en-US" sz="2500" smtClean="0">
                <a:effectLst/>
              </a:rPr>
              <a:t>Contributors (cont.) </a:t>
            </a:r>
            <a:endParaRPr lang="en-US" sz="2500" dirty="0" smtClean="0">
              <a:effectLst/>
            </a:endParaRPr>
          </a:p>
        </p:txBody>
      </p:sp>
    </p:spTree>
    <p:extLst>
      <p:ext uri="{BB962C8B-B14F-4D97-AF65-F5344CB8AC3E}">
        <p14:creationId xmlns:p14="http://schemas.microsoft.com/office/powerpoint/2010/main" val="4365868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7393" y="16621"/>
            <a:ext cx="7770813" cy="736288"/>
          </a:xfrm>
        </p:spPr>
        <p:txBody>
          <a:bodyPr>
            <a:normAutofit/>
          </a:bodyPr>
          <a:lstStyle/>
          <a:p>
            <a:pPr algn="ctr"/>
            <a:r>
              <a:rPr lang="en-US" sz="2500" dirty="0" smtClean="0">
                <a:effectLst/>
              </a:rPr>
              <a:t>Appendix 5: Project team</a:t>
            </a:r>
            <a:endParaRPr lang="en-US" sz="2500" dirty="0">
              <a:effectLst/>
            </a:endParaRPr>
          </a:p>
        </p:txBody>
      </p:sp>
      <p:sp>
        <p:nvSpPr>
          <p:cNvPr id="3" name="Content Placeholder 2"/>
          <p:cNvSpPr>
            <a:spLocks noGrp="1"/>
          </p:cNvSpPr>
          <p:nvPr>
            <p:ph idx="1"/>
          </p:nvPr>
        </p:nvSpPr>
        <p:spPr>
          <a:xfrm>
            <a:off x="364067" y="736288"/>
            <a:ext cx="8517466" cy="4305612"/>
          </a:xfrm>
        </p:spPr>
        <p:txBody>
          <a:bodyPr>
            <a:noAutofit/>
          </a:bodyPr>
          <a:lstStyle/>
          <a:p>
            <a:pPr marL="0" indent="0">
              <a:spcBef>
                <a:spcPts val="0"/>
              </a:spcBef>
              <a:spcAft>
                <a:spcPts val="200"/>
              </a:spcAft>
              <a:buNone/>
            </a:pPr>
            <a:r>
              <a:rPr lang="en-US" sz="1100" u="sng" dirty="0" smtClean="0">
                <a:effectLst/>
              </a:rPr>
              <a:t>Partnership for Public Service</a:t>
            </a:r>
          </a:p>
          <a:p>
            <a:pPr>
              <a:spcBef>
                <a:spcPts val="0"/>
              </a:spcBef>
              <a:spcAft>
                <a:spcPts val="200"/>
              </a:spcAft>
            </a:pPr>
            <a:r>
              <a:rPr lang="en-US" sz="1100" dirty="0" smtClean="0">
                <a:effectLst/>
              </a:rPr>
              <a:t>Amanda Patarino, Research Associate</a:t>
            </a:r>
          </a:p>
          <a:p>
            <a:pPr>
              <a:spcBef>
                <a:spcPts val="0"/>
              </a:spcBef>
              <a:spcAft>
                <a:spcPts val="200"/>
              </a:spcAft>
            </a:pPr>
            <a:r>
              <a:rPr lang="en-US" sz="1100" dirty="0" smtClean="0">
                <a:effectLst/>
              </a:rPr>
              <a:t>Chantelle Renn, Manager</a:t>
            </a:r>
          </a:p>
          <a:p>
            <a:pPr marL="0" indent="0">
              <a:spcBef>
                <a:spcPts val="0"/>
              </a:spcBef>
              <a:spcAft>
                <a:spcPts val="200"/>
              </a:spcAft>
              <a:buNone/>
            </a:pPr>
            <a:endParaRPr lang="en-US" sz="400" dirty="0" smtClean="0">
              <a:effectLst/>
            </a:endParaRPr>
          </a:p>
          <a:p>
            <a:pPr>
              <a:spcBef>
                <a:spcPts val="0"/>
              </a:spcBef>
              <a:spcAft>
                <a:spcPts val="200"/>
              </a:spcAft>
            </a:pPr>
            <a:r>
              <a:rPr lang="en-US" sz="1100" dirty="0" smtClean="0">
                <a:effectLst/>
              </a:rPr>
              <a:t>Joseph </a:t>
            </a:r>
            <a:r>
              <a:rPr lang="en-US" sz="1100" dirty="0">
                <a:effectLst/>
              </a:rPr>
              <a:t>Carr, </a:t>
            </a:r>
            <a:r>
              <a:rPr lang="en-US" sz="1100" dirty="0" smtClean="0">
                <a:effectLst/>
              </a:rPr>
              <a:t>Fellow</a:t>
            </a:r>
            <a:endParaRPr lang="en-US" sz="400" dirty="0" smtClean="0">
              <a:effectLst/>
            </a:endParaRPr>
          </a:p>
          <a:p>
            <a:pPr>
              <a:spcBef>
                <a:spcPts val="0"/>
              </a:spcBef>
              <a:spcAft>
                <a:spcPts val="200"/>
              </a:spcAft>
            </a:pPr>
            <a:r>
              <a:rPr lang="en-US" sz="1100" dirty="0" smtClean="0">
                <a:effectLst/>
              </a:rPr>
              <a:t>Margot </a:t>
            </a:r>
            <a:r>
              <a:rPr lang="en-US" sz="1100" dirty="0">
                <a:effectLst/>
              </a:rPr>
              <a:t>Conrad, Education and Outreach </a:t>
            </a:r>
            <a:r>
              <a:rPr lang="en-US" sz="1100" dirty="0" smtClean="0">
                <a:effectLst/>
              </a:rPr>
              <a:t>Director</a:t>
            </a:r>
          </a:p>
          <a:p>
            <a:pPr>
              <a:spcBef>
                <a:spcPts val="0"/>
              </a:spcBef>
              <a:spcAft>
                <a:spcPts val="200"/>
              </a:spcAft>
            </a:pPr>
            <a:r>
              <a:rPr lang="en-US" sz="1100" dirty="0" smtClean="0">
                <a:effectLst/>
              </a:rPr>
              <a:t>David Eagles, Center for Presidential Transition Director</a:t>
            </a:r>
            <a:endParaRPr lang="en-US" sz="1100" dirty="0">
              <a:effectLst/>
            </a:endParaRPr>
          </a:p>
          <a:p>
            <a:pPr>
              <a:spcBef>
                <a:spcPts val="0"/>
              </a:spcBef>
              <a:spcAft>
                <a:spcPts val="200"/>
              </a:spcAft>
            </a:pPr>
            <a:r>
              <a:rPr lang="en-US" sz="1100" dirty="0">
                <a:effectLst/>
              </a:rPr>
              <a:t>Brad Golson</a:t>
            </a:r>
            <a:r>
              <a:rPr lang="en-US" sz="1100" dirty="0" smtClean="0">
                <a:effectLst/>
              </a:rPr>
              <a:t>, Senior Advisor – </a:t>
            </a:r>
            <a:r>
              <a:rPr lang="en-US" sz="1100" dirty="0" err="1" smtClean="0">
                <a:effectLst/>
              </a:rPr>
              <a:t>Detailee</a:t>
            </a:r>
            <a:r>
              <a:rPr lang="en-US" sz="1100" dirty="0" smtClean="0">
                <a:effectLst/>
              </a:rPr>
              <a:t> </a:t>
            </a:r>
          </a:p>
          <a:p>
            <a:pPr>
              <a:spcBef>
                <a:spcPts val="0"/>
              </a:spcBef>
              <a:spcAft>
                <a:spcPts val="200"/>
              </a:spcAft>
            </a:pPr>
            <a:r>
              <a:rPr lang="en-US" sz="1100" dirty="0" smtClean="0">
                <a:effectLst/>
              </a:rPr>
              <a:t>Peter Kamocsai, Research Associate</a:t>
            </a:r>
          </a:p>
          <a:p>
            <a:pPr>
              <a:spcBef>
                <a:spcPts val="0"/>
              </a:spcBef>
              <a:spcAft>
                <a:spcPts val="200"/>
              </a:spcAft>
            </a:pPr>
            <a:r>
              <a:rPr lang="en-US" sz="1100" dirty="0" smtClean="0">
                <a:effectLst/>
              </a:rPr>
              <a:t>Eric Keller, Senior Research Manager</a:t>
            </a:r>
          </a:p>
          <a:p>
            <a:pPr>
              <a:spcBef>
                <a:spcPts val="0"/>
              </a:spcBef>
              <a:spcAft>
                <a:spcPts val="200"/>
              </a:spcAft>
            </a:pPr>
            <a:r>
              <a:rPr lang="en-US" sz="1100" dirty="0" smtClean="0">
                <a:effectLst/>
              </a:rPr>
              <a:t>Courtney Liss, Communications Associate</a:t>
            </a:r>
          </a:p>
          <a:p>
            <a:pPr>
              <a:spcBef>
                <a:spcPts val="0"/>
              </a:spcBef>
              <a:spcAft>
                <a:spcPts val="200"/>
              </a:spcAft>
            </a:pPr>
            <a:r>
              <a:rPr lang="en-US" sz="1100" dirty="0" smtClean="0">
                <a:effectLst/>
              </a:rPr>
              <a:t>Aakash Pattabi, Fellow</a:t>
            </a:r>
          </a:p>
          <a:p>
            <a:pPr>
              <a:spcBef>
                <a:spcPts val="0"/>
              </a:spcBef>
              <a:spcAft>
                <a:spcPts val="200"/>
              </a:spcAft>
            </a:pPr>
            <a:r>
              <a:rPr lang="en-US" sz="1100" dirty="0" smtClean="0">
                <a:effectLst/>
              </a:rPr>
              <a:t>Audrey Pfund, Associate Design Manager</a:t>
            </a:r>
          </a:p>
          <a:p>
            <a:pPr>
              <a:spcBef>
                <a:spcPts val="0"/>
              </a:spcBef>
              <a:spcAft>
                <a:spcPts val="200"/>
              </a:spcAft>
            </a:pPr>
            <a:r>
              <a:rPr lang="en-US" sz="1100" dirty="0" smtClean="0">
                <a:effectLst/>
              </a:rPr>
              <a:t>Camilo Vergara, </a:t>
            </a:r>
            <a:r>
              <a:rPr lang="en-US" sz="1100" dirty="0">
                <a:effectLst/>
              </a:rPr>
              <a:t>Associate </a:t>
            </a:r>
            <a:r>
              <a:rPr lang="en-US" sz="1100" dirty="0" smtClean="0">
                <a:effectLst/>
              </a:rPr>
              <a:t>Designer</a:t>
            </a:r>
            <a:endParaRPr lang="en-US" sz="1100" dirty="0">
              <a:effectLst/>
            </a:endParaRPr>
          </a:p>
          <a:p>
            <a:pPr>
              <a:spcBef>
                <a:spcPts val="0"/>
              </a:spcBef>
              <a:spcAft>
                <a:spcPts val="200"/>
              </a:spcAft>
            </a:pPr>
            <a:r>
              <a:rPr lang="en-US" sz="1100" dirty="0" smtClean="0">
                <a:effectLst/>
              </a:rPr>
              <a:t>Kristine Simmons, Vice President of Government Affairs</a:t>
            </a:r>
          </a:p>
          <a:p>
            <a:pPr>
              <a:spcBef>
                <a:spcPts val="0"/>
              </a:spcBef>
              <a:spcAft>
                <a:spcPts val="200"/>
              </a:spcAft>
            </a:pPr>
            <a:r>
              <a:rPr lang="en-US" sz="1100" dirty="0" smtClean="0">
                <a:effectLst/>
              </a:rPr>
              <a:t>Max Stier, President and CEO</a:t>
            </a:r>
          </a:p>
          <a:p>
            <a:pPr>
              <a:spcBef>
                <a:spcPts val="0"/>
              </a:spcBef>
              <a:spcAft>
                <a:spcPts val="200"/>
              </a:spcAft>
            </a:pPr>
            <a:r>
              <a:rPr lang="en-US" sz="1100" dirty="0" smtClean="0">
                <a:effectLst/>
              </a:rPr>
              <a:t>Tina Sung, Vice President of Government Transformation and Agency Partnerships</a:t>
            </a:r>
            <a:endParaRPr lang="en-US" sz="1100" dirty="0">
              <a:effectLst/>
            </a:endParaRPr>
          </a:p>
          <a:p>
            <a:pPr>
              <a:spcBef>
                <a:spcPts val="0"/>
              </a:spcBef>
              <a:spcAft>
                <a:spcPts val="200"/>
              </a:spcAft>
            </a:pPr>
            <a:endParaRPr lang="en-US" sz="400" dirty="0" smtClean="0">
              <a:effectLst/>
            </a:endParaRPr>
          </a:p>
          <a:p>
            <a:pPr marL="0" indent="0">
              <a:spcBef>
                <a:spcPts val="0"/>
              </a:spcBef>
              <a:spcAft>
                <a:spcPts val="200"/>
              </a:spcAft>
              <a:buNone/>
            </a:pPr>
            <a:r>
              <a:rPr lang="en-US" sz="1100" u="sng" dirty="0" smtClean="0">
                <a:effectLst/>
              </a:rPr>
              <a:t>PricewaterhouseCoopers</a:t>
            </a:r>
          </a:p>
          <a:p>
            <a:pPr>
              <a:spcBef>
                <a:spcPts val="0"/>
              </a:spcBef>
              <a:spcAft>
                <a:spcPts val="200"/>
              </a:spcAft>
            </a:pPr>
            <a:r>
              <a:rPr lang="en-US" sz="1100" dirty="0" smtClean="0">
                <a:effectLst/>
              </a:rPr>
              <a:t>Dave Walker, Senior Strategic Advisor</a:t>
            </a:r>
          </a:p>
          <a:p>
            <a:pPr>
              <a:spcBef>
                <a:spcPts val="0"/>
              </a:spcBef>
              <a:spcAft>
                <a:spcPts val="200"/>
              </a:spcAft>
            </a:pPr>
            <a:r>
              <a:rPr lang="en-US" sz="1100" dirty="0" smtClean="0">
                <a:effectLst/>
              </a:rPr>
              <a:t>Scott Flood, Manager</a:t>
            </a:r>
          </a:p>
          <a:p>
            <a:pPr>
              <a:spcBef>
                <a:spcPts val="0"/>
              </a:spcBef>
              <a:spcAft>
                <a:spcPts val="200"/>
              </a:spcAft>
            </a:pPr>
            <a:r>
              <a:rPr lang="en-US" sz="1100" dirty="0" smtClean="0">
                <a:effectLst/>
              </a:rPr>
              <a:t>Alec Kirkman, Associate</a:t>
            </a:r>
            <a:endParaRPr lang="en-US" sz="1100"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59</a:t>
            </a:fld>
            <a:endParaRPr lang="en-US" dirty="0"/>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smtClean="0">
                <a:ln>
                  <a:noFill/>
                </a:ln>
                <a:solidFill>
                  <a:srgbClr val="999999"/>
                </a:solidFill>
                <a:effectLst/>
                <a:latin typeface="Arial" panose="020B0604020202020204" pitchFamily="34" charset="0"/>
              </a:rPr>
              <a:t>Associate Designer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398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rPr>
              <a:t>Cabinet and councils </a:t>
            </a:r>
            <a:endParaRPr lang="en-US" dirty="0">
              <a:effectLst/>
            </a:endParaRPr>
          </a:p>
        </p:txBody>
      </p:sp>
      <p:sp>
        <p:nvSpPr>
          <p:cNvPr id="6" name="Content Placeholder 4"/>
          <p:cNvSpPr>
            <a:spLocks noGrp="1"/>
          </p:cNvSpPr>
          <p:nvPr>
            <p:ph idx="1"/>
          </p:nvPr>
        </p:nvSpPr>
        <p:spPr>
          <a:xfrm>
            <a:off x="685801" y="1401856"/>
            <a:ext cx="7770813" cy="3505122"/>
          </a:xfrm>
        </p:spPr>
        <p:txBody>
          <a:bodyPr>
            <a:normAutofit fontScale="92500" lnSpcReduction="10000"/>
          </a:bodyPr>
          <a:lstStyle/>
          <a:p>
            <a:pPr>
              <a:spcBef>
                <a:spcPts val="1200"/>
              </a:spcBef>
            </a:pPr>
            <a:r>
              <a:rPr lang="en-US" sz="1800" dirty="0" smtClean="0">
                <a:effectLst/>
              </a:rPr>
              <a:t>The president is responsible for appointing members of the cabinet, who head departments, sit on policy </a:t>
            </a:r>
            <a:r>
              <a:rPr lang="en-US" sz="1800" dirty="0">
                <a:effectLst/>
              </a:rPr>
              <a:t>c</a:t>
            </a:r>
            <a:r>
              <a:rPr lang="en-US" sz="1800" dirty="0" smtClean="0">
                <a:effectLst/>
              </a:rPr>
              <a:t>ouncils, and act as agents of the administration’s agenda</a:t>
            </a:r>
          </a:p>
          <a:p>
            <a:pPr>
              <a:spcBef>
                <a:spcPts val="1200"/>
              </a:spcBef>
            </a:pPr>
            <a:r>
              <a:rPr lang="en-US" sz="1800" dirty="0" smtClean="0">
                <a:effectLst/>
              </a:rPr>
              <a:t>Policy councils serve as arbiters between actors in policy-making, in-house think tanks, and subject matter experts (e.g. National Security Council, National Economic Council, and Domestic Policy Council)</a:t>
            </a:r>
          </a:p>
          <a:p>
            <a:pPr>
              <a:spcBef>
                <a:spcPts val="1200"/>
              </a:spcBef>
            </a:pPr>
            <a:r>
              <a:rPr lang="en-US" sz="1800" dirty="0" smtClean="0">
                <a:effectLst/>
              </a:rPr>
              <a:t>Management councils convene senior agency executives with subject matter expertise. The President’s Management Council focuses on governance, while the CXO councils and Assistant Secretaries for Administration and Management (ASAMs) are the agents for policy implementation</a:t>
            </a:r>
          </a:p>
          <a:p>
            <a:pPr>
              <a:spcBef>
                <a:spcPts val="1200"/>
              </a:spcBef>
            </a:pPr>
            <a:r>
              <a:rPr lang="en-US" sz="1800" dirty="0" smtClean="0">
                <a:effectLst/>
              </a:rPr>
              <a:t>A more detailed description of these forums is provided in </a:t>
            </a:r>
            <a:r>
              <a:rPr lang="en-US" sz="1800" u="sng" dirty="0" smtClean="0">
                <a:effectLst/>
              </a:rPr>
              <a:t>Appendix 1</a:t>
            </a:r>
          </a:p>
        </p:txBody>
      </p:sp>
      <p:sp>
        <p:nvSpPr>
          <p:cNvPr id="5" name="Slide Number Placeholder 4"/>
          <p:cNvSpPr>
            <a:spLocks noGrp="1"/>
          </p:cNvSpPr>
          <p:nvPr>
            <p:ph type="sldNum" sz="quarter" idx="11"/>
          </p:nvPr>
        </p:nvSpPr>
        <p:spPr/>
        <p:txBody>
          <a:bodyPr/>
          <a:lstStyle/>
          <a:p>
            <a:fld id="{FD63A201-83EB-417A-9E8F-A2C13DB2C730}" type="slidenum">
              <a:rPr lang="en-US" smtClean="0"/>
              <a:t>6</a:t>
            </a:fld>
            <a:endParaRPr lang="en-US" dirty="0"/>
          </a:p>
        </p:txBody>
      </p:sp>
    </p:spTree>
    <p:extLst>
      <p:ext uri="{BB962C8B-B14F-4D97-AF65-F5344CB8AC3E}">
        <p14:creationId xmlns:p14="http://schemas.microsoft.com/office/powerpoint/2010/main" val="685265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77332" y="1972733"/>
            <a:ext cx="7945484" cy="1625599"/>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defTabSz="914400" rtl="0" eaLnBrk="1" latinLnBrk="0" hangingPunct="1">
              <a:spcBef>
                <a:spcPts val="600"/>
              </a:spcBef>
              <a:buFont typeface="Arial"/>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2pPr>
            <a:lvl3pPr marL="9144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3pPr>
            <a:lvl4pPr marL="13716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4pPr>
            <a:lvl5pPr marL="1828800" indent="0" algn="ctr" defTabSz="914400" rtl="0" eaLnBrk="1" latinLnBrk="0" hangingPunct="1">
              <a:spcBef>
                <a:spcPts val="600"/>
              </a:spcBef>
              <a:buFont typeface="Arial"/>
              <a:buNone/>
              <a:defRPr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5pPr>
            <a:lvl6pPr marL="22860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6pPr>
            <a:lvl7pPr marL="27432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7pPr>
            <a:lvl8pPr marL="32004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8pPr>
            <a:lvl9pPr marL="3657600" indent="0" algn="ctr" defTabSz="914400" rtl="0" eaLnBrk="1" latinLnBrk="0" hangingPunct="1">
              <a:spcBef>
                <a:spcPct val="20000"/>
              </a:spcBef>
              <a:buFontTx/>
              <a:buNone/>
              <a:defRPr lang="en-US" sz="18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9pPr>
          </a:lstStyle>
          <a:p>
            <a:r>
              <a:rPr lang="en-US" sz="4300" dirty="0" smtClean="0">
                <a:effectLst/>
              </a:rPr>
              <a:t>This report and other transition materials can be accessed at</a:t>
            </a:r>
          </a:p>
          <a:p>
            <a:r>
              <a:rPr lang="en-US" sz="4300" b="1" dirty="0" smtClean="0">
                <a:effectLst/>
              </a:rPr>
              <a:t>presidentialtransition.org</a:t>
            </a:r>
          </a:p>
          <a:p>
            <a:endParaRPr lang="en-US" dirty="0">
              <a:effectLst/>
            </a:endParaRPr>
          </a:p>
        </p:txBody>
      </p:sp>
      <p:pic>
        <p:nvPicPr>
          <p:cNvPr id="3" name="Picture 2"/>
          <p:cNvPicPr>
            <a:picLocks noChangeAspect="1"/>
          </p:cNvPicPr>
          <p:nvPr/>
        </p:nvPicPr>
        <p:blipFill>
          <a:blip r:embed="rId3"/>
          <a:stretch>
            <a:fillRect/>
          </a:stretch>
        </p:blipFill>
        <p:spPr>
          <a:xfrm>
            <a:off x="225416" y="142548"/>
            <a:ext cx="5017987" cy="594051"/>
          </a:xfrm>
          <a:prstGeom prst="rect">
            <a:avLst/>
          </a:prstGeom>
        </p:spPr>
      </p:pic>
      <p:pic>
        <p:nvPicPr>
          <p:cNvPr id="4" name="Picture 3" descr="bottom-left.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518940"/>
            <a:ext cx="1785498" cy="1624560"/>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42717" y="159833"/>
            <a:ext cx="1520447" cy="1153531"/>
          </a:xfrm>
          <a:prstGeom prst="rect">
            <a:avLst/>
          </a:prstGeom>
        </p:spPr>
      </p:pic>
    </p:spTree>
    <p:extLst>
      <p:ext uri="{BB962C8B-B14F-4D97-AF65-F5344CB8AC3E}">
        <p14:creationId xmlns:p14="http://schemas.microsoft.com/office/powerpoint/2010/main" val="240205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White House structures</a:t>
            </a:r>
            <a:endParaRPr lang="en-US" dirty="0">
              <a:effectLst/>
            </a:endParaRPr>
          </a:p>
        </p:txBody>
      </p:sp>
      <p:sp>
        <p:nvSpPr>
          <p:cNvPr id="3" name="Content Placeholder 2"/>
          <p:cNvSpPr>
            <a:spLocks noGrp="1"/>
          </p:cNvSpPr>
          <p:nvPr>
            <p:ph idx="1"/>
          </p:nvPr>
        </p:nvSpPr>
        <p:spPr/>
        <p:txBody>
          <a:bodyPr>
            <a:normAutofit fontScale="85000" lnSpcReduction="10000"/>
          </a:bodyPr>
          <a:lstStyle/>
          <a:p>
            <a:r>
              <a:rPr lang="en-US" sz="2000" dirty="0" smtClean="0">
                <a:effectLst/>
              </a:rPr>
              <a:t>The White House and its offices and staff surround the president and vice president in the center of the Center of Government. Structures and staffing have evolved across administrations; examples include:</a:t>
            </a:r>
          </a:p>
          <a:p>
            <a:pPr lvl="1"/>
            <a:r>
              <a:rPr lang="en-US" dirty="0">
                <a:effectLst/>
              </a:rPr>
              <a:t>O</a:t>
            </a:r>
            <a:r>
              <a:rPr lang="en-US" dirty="0" smtClean="0">
                <a:effectLst/>
              </a:rPr>
              <a:t>ffices</a:t>
            </a:r>
          </a:p>
          <a:p>
            <a:pPr lvl="2"/>
            <a:r>
              <a:rPr lang="en-US" sz="2000" dirty="0">
                <a:effectLst/>
              </a:rPr>
              <a:t>Legislative, political, cabinet and intergovernmental </a:t>
            </a:r>
            <a:r>
              <a:rPr lang="en-US" sz="2000" dirty="0" smtClean="0">
                <a:effectLst/>
              </a:rPr>
              <a:t>affairs</a:t>
            </a:r>
          </a:p>
          <a:p>
            <a:pPr lvl="2"/>
            <a:r>
              <a:rPr lang="en-US" sz="2000" dirty="0" smtClean="0">
                <a:effectLst/>
              </a:rPr>
              <a:t>Chiefs </a:t>
            </a:r>
            <a:r>
              <a:rPr lang="en-US" sz="2000" dirty="0">
                <a:effectLst/>
              </a:rPr>
              <a:t>of staff, deputy chiefs of </a:t>
            </a:r>
            <a:r>
              <a:rPr lang="en-US" sz="2000" dirty="0" smtClean="0">
                <a:effectLst/>
              </a:rPr>
              <a:t>staff, and advisors</a:t>
            </a:r>
          </a:p>
          <a:p>
            <a:pPr lvl="1"/>
            <a:r>
              <a:rPr lang="en-US" dirty="0" smtClean="0">
                <a:effectLst/>
              </a:rPr>
              <a:t>Policy councils and offices</a:t>
            </a:r>
          </a:p>
          <a:p>
            <a:pPr lvl="2"/>
            <a:r>
              <a:rPr lang="en-US" sz="2000" dirty="0" smtClean="0">
                <a:effectLst/>
              </a:rPr>
              <a:t>Council membership and structure</a:t>
            </a:r>
          </a:p>
          <a:p>
            <a:pPr lvl="2"/>
            <a:r>
              <a:rPr lang="en-US" sz="2000" dirty="0" smtClean="0">
                <a:effectLst/>
              </a:rPr>
              <a:t>Special advisors</a:t>
            </a:r>
          </a:p>
          <a:p>
            <a:pPr lvl="1"/>
            <a:r>
              <a:rPr lang="en-US" dirty="0" smtClean="0">
                <a:effectLst/>
              </a:rPr>
              <a:t>An overview of </a:t>
            </a:r>
            <a:r>
              <a:rPr lang="en-US" dirty="0">
                <a:effectLst/>
              </a:rPr>
              <a:t>White House</a:t>
            </a:r>
            <a:r>
              <a:rPr lang="en-US" dirty="0" smtClean="0">
                <a:effectLst/>
              </a:rPr>
              <a:t> structures from specific years over the past four administrations is provided in </a:t>
            </a:r>
            <a:r>
              <a:rPr lang="en-US" u="sng" dirty="0" smtClean="0">
                <a:effectLst/>
              </a:rPr>
              <a:t>Appendix 2</a:t>
            </a:r>
            <a:endParaRPr lang="en-US" u="sng" dirty="0">
              <a:effectLst/>
            </a:endParaRPr>
          </a:p>
        </p:txBody>
      </p:sp>
      <p:sp>
        <p:nvSpPr>
          <p:cNvPr id="4" name="Slide Number Placeholder 3"/>
          <p:cNvSpPr>
            <a:spLocks noGrp="1"/>
          </p:cNvSpPr>
          <p:nvPr>
            <p:ph type="sldNum" sz="quarter" idx="11"/>
          </p:nvPr>
        </p:nvSpPr>
        <p:spPr/>
        <p:txBody>
          <a:bodyPr/>
          <a:lstStyle/>
          <a:p>
            <a:fld id="{FD63A201-83EB-417A-9E8F-A2C13DB2C730}" type="slidenum">
              <a:rPr lang="en-US" smtClean="0"/>
              <a:t>7</a:t>
            </a:fld>
            <a:endParaRPr lang="en-US" dirty="0"/>
          </a:p>
        </p:txBody>
      </p:sp>
    </p:spTree>
    <p:extLst>
      <p:ext uri="{BB962C8B-B14F-4D97-AF65-F5344CB8AC3E}">
        <p14:creationId xmlns:p14="http://schemas.microsoft.com/office/powerpoint/2010/main" val="321883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Selected presidential powers</a:t>
            </a:r>
            <a:endParaRPr lang="en-US" dirty="0">
              <a:effectLst/>
            </a:endParaRPr>
          </a:p>
        </p:txBody>
      </p:sp>
      <p:sp>
        <p:nvSpPr>
          <p:cNvPr id="3" name="Content Placeholder 2"/>
          <p:cNvSpPr>
            <a:spLocks noGrp="1"/>
          </p:cNvSpPr>
          <p:nvPr>
            <p:ph idx="1"/>
          </p:nvPr>
        </p:nvSpPr>
        <p:spPr>
          <a:xfrm>
            <a:off x="685801" y="1401856"/>
            <a:ext cx="7770813" cy="3477962"/>
          </a:xfrm>
        </p:spPr>
        <p:txBody>
          <a:bodyPr>
            <a:normAutofit fontScale="92500" lnSpcReduction="20000"/>
          </a:bodyPr>
          <a:lstStyle/>
          <a:p>
            <a:r>
              <a:rPr lang="en-US" sz="1700" dirty="0" smtClean="0">
                <a:effectLst/>
              </a:rPr>
              <a:t>The president (and vice president) can affect </a:t>
            </a:r>
            <a:r>
              <a:rPr lang="en-US" sz="1700" dirty="0">
                <a:effectLst/>
              </a:rPr>
              <a:t>change </a:t>
            </a:r>
            <a:r>
              <a:rPr lang="en-US" sz="1700" dirty="0" smtClean="0">
                <a:effectLst/>
              </a:rPr>
              <a:t>and implement decisions through the Center of Government during </a:t>
            </a:r>
            <a:r>
              <a:rPr lang="en-US" sz="1700" dirty="0">
                <a:effectLst/>
              </a:rPr>
              <a:t>an </a:t>
            </a:r>
            <a:r>
              <a:rPr lang="en-US" sz="1700" dirty="0" smtClean="0">
                <a:effectLst/>
              </a:rPr>
              <a:t>administration in the following ways:</a:t>
            </a:r>
            <a:endParaRPr lang="en-US" sz="1700" dirty="0">
              <a:effectLst/>
            </a:endParaRPr>
          </a:p>
          <a:p>
            <a:pPr lvl="1"/>
            <a:r>
              <a:rPr lang="en-US" sz="1700" b="1" dirty="0" smtClean="0">
                <a:effectLst/>
              </a:rPr>
              <a:t>Leveraging the “bully pulpit” </a:t>
            </a:r>
            <a:r>
              <a:rPr lang="en-US" sz="1700" dirty="0" smtClean="0">
                <a:effectLst/>
              </a:rPr>
              <a:t>- </a:t>
            </a:r>
            <a:r>
              <a:rPr lang="en-US" sz="1700" dirty="0">
                <a:effectLst/>
              </a:rPr>
              <a:t>using the power of the president and </a:t>
            </a:r>
            <a:r>
              <a:rPr lang="en-US" sz="1700" dirty="0" smtClean="0">
                <a:effectLst/>
              </a:rPr>
              <a:t>the presidency to </a:t>
            </a:r>
            <a:r>
              <a:rPr lang="en-US" sz="1700" dirty="0">
                <a:effectLst/>
              </a:rPr>
              <a:t>promote </a:t>
            </a:r>
            <a:r>
              <a:rPr lang="en-US" sz="1700" dirty="0" smtClean="0">
                <a:effectLst/>
              </a:rPr>
              <a:t>the president’s agenda </a:t>
            </a:r>
          </a:p>
          <a:p>
            <a:pPr lvl="1"/>
            <a:r>
              <a:rPr lang="en-US" sz="1700" b="1" dirty="0" smtClean="0">
                <a:effectLst/>
              </a:rPr>
              <a:t>Issuing executive orders </a:t>
            </a:r>
            <a:r>
              <a:rPr lang="en-US" sz="1700" b="1" dirty="0">
                <a:effectLst/>
              </a:rPr>
              <a:t>and presidential memoranda</a:t>
            </a:r>
            <a:r>
              <a:rPr lang="en-US" sz="1700" b="1" dirty="0" smtClean="0">
                <a:effectLst/>
              </a:rPr>
              <a:t> </a:t>
            </a:r>
            <a:r>
              <a:rPr lang="en-US" sz="1700" dirty="0" smtClean="0">
                <a:effectLst/>
              </a:rPr>
              <a:t>– personally directing federal agencies to take certain actions</a:t>
            </a:r>
          </a:p>
          <a:p>
            <a:pPr lvl="1"/>
            <a:r>
              <a:rPr lang="en-US" sz="1700" b="1" dirty="0" smtClean="0">
                <a:effectLst/>
              </a:rPr>
              <a:t>Making appointments </a:t>
            </a:r>
            <a:r>
              <a:rPr lang="en-US" sz="1700" dirty="0" smtClean="0">
                <a:effectLst/>
              </a:rPr>
              <a:t>– shaping </a:t>
            </a:r>
            <a:r>
              <a:rPr lang="en-US" sz="1700" dirty="0">
                <a:effectLst/>
              </a:rPr>
              <a:t>the leadership of </a:t>
            </a:r>
            <a:r>
              <a:rPr lang="en-US" sz="1700" dirty="0" smtClean="0">
                <a:effectLst/>
              </a:rPr>
              <a:t>executive </a:t>
            </a:r>
            <a:r>
              <a:rPr lang="en-US" sz="1700" dirty="0">
                <a:effectLst/>
              </a:rPr>
              <a:t>offices </a:t>
            </a:r>
            <a:r>
              <a:rPr lang="en-US" sz="1700" dirty="0" smtClean="0">
                <a:effectLst/>
              </a:rPr>
              <a:t>and agencies</a:t>
            </a:r>
            <a:endParaRPr lang="en-US" sz="1700" dirty="0">
              <a:effectLst/>
            </a:endParaRPr>
          </a:p>
          <a:p>
            <a:pPr lvl="1"/>
            <a:r>
              <a:rPr lang="en-US" sz="1700" b="1" dirty="0" smtClean="0">
                <a:effectLst/>
              </a:rPr>
              <a:t>Promulgating and rescinding regulations </a:t>
            </a:r>
            <a:r>
              <a:rPr lang="en-US" sz="1700" dirty="0" smtClean="0">
                <a:effectLst/>
              </a:rPr>
              <a:t>– the </a:t>
            </a:r>
            <a:r>
              <a:rPr lang="en-US" sz="1700" dirty="0">
                <a:effectLst/>
              </a:rPr>
              <a:t>p</a:t>
            </a:r>
            <a:r>
              <a:rPr lang="en-US" sz="1700" dirty="0" smtClean="0">
                <a:effectLst/>
              </a:rPr>
              <a:t>resident has the ultimate say over regulations in the executive branch</a:t>
            </a:r>
          </a:p>
          <a:p>
            <a:pPr lvl="1"/>
            <a:r>
              <a:rPr lang="en-US" sz="1700" b="1" dirty="0" smtClean="0">
                <a:effectLst/>
              </a:rPr>
              <a:t>Proposing, signing, and vetoing legislation </a:t>
            </a:r>
            <a:r>
              <a:rPr lang="en-US" sz="1700" dirty="0" smtClean="0">
                <a:effectLst/>
              </a:rPr>
              <a:t>- working with Congress to craft legislation, or exercising the veto to block legislation </a:t>
            </a:r>
          </a:p>
          <a:p>
            <a:pPr lvl="1"/>
            <a:r>
              <a:rPr lang="en-US" sz="1700" b="1" dirty="0" smtClean="0">
                <a:effectLst/>
              </a:rPr>
              <a:t>Proposing a federal budget </a:t>
            </a:r>
            <a:r>
              <a:rPr lang="en-US" sz="1700" dirty="0" smtClean="0">
                <a:effectLst/>
              </a:rPr>
              <a:t>– allocating funds to support their policy platform</a:t>
            </a:r>
            <a:endParaRPr lang="en-US" sz="1700" dirty="0">
              <a:effectLst/>
            </a:endParaRPr>
          </a:p>
        </p:txBody>
      </p:sp>
      <p:sp>
        <p:nvSpPr>
          <p:cNvPr id="5" name="Slide Number Placeholder 4"/>
          <p:cNvSpPr>
            <a:spLocks noGrp="1"/>
          </p:cNvSpPr>
          <p:nvPr>
            <p:ph type="sldNum" sz="quarter" idx="11"/>
          </p:nvPr>
        </p:nvSpPr>
        <p:spPr/>
        <p:txBody>
          <a:bodyPr/>
          <a:lstStyle/>
          <a:p>
            <a:fld id="{FD63A201-83EB-417A-9E8F-A2C13DB2C730}" type="slidenum">
              <a:rPr lang="en-US" smtClean="0"/>
              <a:t>8</a:t>
            </a:fld>
            <a:endParaRPr lang="en-US" dirty="0"/>
          </a:p>
        </p:txBody>
      </p:sp>
    </p:spTree>
    <p:extLst>
      <p:ext uri="{BB962C8B-B14F-4D97-AF65-F5344CB8AC3E}">
        <p14:creationId xmlns:p14="http://schemas.microsoft.com/office/powerpoint/2010/main" val="229813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733321"/>
          </a:xfrm>
        </p:spPr>
        <p:txBody>
          <a:bodyPr>
            <a:normAutofit/>
          </a:bodyPr>
          <a:lstStyle/>
          <a:p>
            <a:pPr algn="ctr"/>
            <a:r>
              <a:rPr lang="en-US" sz="3200" dirty="0" smtClean="0">
                <a:effectLst/>
              </a:rPr>
              <a:t>Use of executive instruments</a:t>
            </a:r>
            <a:endParaRPr lang="en-US" sz="3200"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3344926"/>
              </p:ext>
            </p:extLst>
          </p:nvPr>
        </p:nvGraphicFramePr>
        <p:xfrm>
          <a:off x="224924" y="1047076"/>
          <a:ext cx="4380089" cy="35334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72886" y="4803486"/>
            <a:ext cx="4623954" cy="230832"/>
          </a:xfrm>
          <a:prstGeom prst="rect">
            <a:avLst/>
          </a:prstGeom>
          <a:noFill/>
        </p:spPr>
        <p:txBody>
          <a:bodyPr wrap="square" rtlCol="0">
            <a:spAutoFit/>
          </a:bodyPr>
          <a:lstStyle/>
          <a:p>
            <a:r>
              <a:rPr lang="en-US" sz="900" dirty="0" smtClean="0"/>
              <a:t>Source: Federal Register federalregister.gov , Congressional Research Service</a:t>
            </a:r>
            <a:endParaRPr lang="en-US" sz="900" dirty="0"/>
          </a:p>
        </p:txBody>
      </p:sp>
      <p:sp>
        <p:nvSpPr>
          <p:cNvPr id="6" name="Slide Number Placeholder 4"/>
          <p:cNvSpPr>
            <a:spLocks noGrp="1"/>
          </p:cNvSpPr>
          <p:nvPr>
            <p:ph type="sldNum" sz="quarter" idx="11"/>
          </p:nvPr>
        </p:nvSpPr>
        <p:spPr>
          <a:xfrm>
            <a:off x="6529670" y="4716718"/>
            <a:ext cx="2057400" cy="171829"/>
          </a:xfrm>
        </p:spPr>
        <p:txBody>
          <a:bodyPr/>
          <a:lstStyle/>
          <a:p>
            <a:r>
              <a:rPr lang="en-US" dirty="0" smtClean="0"/>
              <a:t>9</a:t>
            </a:r>
            <a:endParaRPr lang="en-US" dirty="0"/>
          </a:p>
        </p:txBody>
      </p:sp>
      <p:sp>
        <p:nvSpPr>
          <p:cNvPr id="7" name="TextBox 6"/>
          <p:cNvSpPr txBox="1"/>
          <p:nvPr/>
        </p:nvSpPr>
        <p:spPr>
          <a:xfrm>
            <a:off x="4899258" y="824602"/>
            <a:ext cx="4244742" cy="1292662"/>
          </a:xfrm>
          <a:prstGeom prst="rect">
            <a:avLst/>
          </a:prstGeom>
          <a:solidFill>
            <a:schemeClr val="accent1"/>
          </a:solidFill>
        </p:spPr>
        <p:txBody>
          <a:bodyPr wrap="square" tIns="0" bIns="27432" rtlCol="0" anchor="ctr" anchorCtr="0">
            <a:spAutoFit/>
          </a:bodyPr>
          <a:lstStyle/>
          <a:p>
            <a:pPr marL="285750" indent="-285750">
              <a:buFont typeface="Arial" charset="0"/>
              <a:buChar char="•"/>
            </a:pPr>
            <a:r>
              <a:rPr lang="en-US" sz="1350" b="1" dirty="0"/>
              <a:t>Executive orders </a:t>
            </a:r>
            <a:r>
              <a:rPr lang="en-US" sz="1350" dirty="0"/>
              <a:t>are often used for implementing key policy decisions that shape the executive branch (e.g. all members of the executive signing  ethics pledges; establishing size of policy councils; establishing or adjusting WH offices</a:t>
            </a:r>
            <a:r>
              <a:rPr lang="en-US" sz="1350" dirty="0" smtClean="0"/>
              <a:t>)</a:t>
            </a:r>
            <a:endParaRPr lang="en-US" sz="1350" dirty="0"/>
          </a:p>
        </p:txBody>
      </p:sp>
      <p:sp>
        <p:nvSpPr>
          <p:cNvPr id="8" name="TextBox 7"/>
          <p:cNvSpPr txBox="1"/>
          <p:nvPr/>
        </p:nvSpPr>
        <p:spPr>
          <a:xfrm>
            <a:off x="4899259" y="2192460"/>
            <a:ext cx="4244742" cy="858697"/>
          </a:xfrm>
          <a:prstGeom prst="rect">
            <a:avLst/>
          </a:prstGeom>
          <a:solidFill>
            <a:schemeClr val="accent2"/>
          </a:solidFill>
        </p:spPr>
        <p:txBody>
          <a:bodyPr wrap="square" tIns="0" bIns="27432" rtlCol="0" anchor="ctr" anchorCtr="0">
            <a:spAutoFit/>
          </a:bodyPr>
          <a:lstStyle/>
          <a:p>
            <a:pPr marL="285750" indent="-285750">
              <a:buFont typeface="Arial" panose="020B0604020202020204" pitchFamily="34" charset="0"/>
              <a:buChar char="•"/>
            </a:pPr>
            <a:r>
              <a:rPr lang="en-US" sz="1350" b="1" dirty="0"/>
              <a:t>Executive National Security Instruments </a:t>
            </a:r>
            <a:r>
              <a:rPr lang="en-US" sz="1350" dirty="0"/>
              <a:t>are not required to be published in the Federal Register and are usually security classified at the highest level of protection</a:t>
            </a:r>
          </a:p>
        </p:txBody>
      </p:sp>
      <p:sp>
        <p:nvSpPr>
          <p:cNvPr id="9" name="TextBox 8"/>
          <p:cNvSpPr txBox="1"/>
          <p:nvPr/>
        </p:nvSpPr>
        <p:spPr>
          <a:xfrm>
            <a:off x="4899259" y="3123319"/>
            <a:ext cx="4244742" cy="443198"/>
          </a:xfrm>
          <a:prstGeom prst="rect">
            <a:avLst/>
          </a:prstGeom>
          <a:solidFill>
            <a:schemeClr val="accent3"/>
          </a:solidFill>
        </p:spPr>
        <p:txBody>
          <a:bodyPr wrap="square" tIns="0" bIns="27432" rtlCol="0" anchor="ctr" anchorCtr="0">
            <a:spAutoFit/>
          </a:bodyPr>
          <a:lstStyle/>
          <a:p>
            <a:pPr marL="285750" indent="-285750">
              <a:buFont typeface="Arial" panose="020B0604020202020204" pitchFamily="34" charset="0"/>
              <a:buChar char="•"/>
            </a:pPr>
            <a:r>
              <a:rPr lang="en-US" sz="1350" b="1" dirty="0"/>
              <a:t>Memoranda</a:t>
            </a:r>
            <a:r>
              <a:rPr lang="en-US" sz="1350" dirty="0"/>
              <a:t> do not require publication in the Federal Register</a:t>
            </a:r>
          </a:p>
        </p:txBody>
      </p:sp>
      <p:sp>
        <p:nvSpPr>
          <p:cNvPr id="10" name="TextBox 9"/>
          <p:cNvSpPr txBox="1"/>
          <p:nvPr/>
        </p:nvSpPr>
        <p:spPr>
          <a:xfrm>
            <a:off x="4899259" y="3638679"/>
            <a:ext cx="4244741" cy="650947"/>
          </a:xfrm>
          <a:prstGeom prst="rect">
            <a:avLst/>
          </a:prstGeom>
          <a:solidFill>
            <a:schemeClr val="accent4"/>
          </a:solidFill>
        </p:spPr>
        <p:txBody>
          <a:bodyPr wrap="square" tIns="0" bIns="27432" rtlCol="0" anchor="ctr" anchorCtr="0">
            <a:spAutoFit/>
          </a:bodyPr>
          <a:lstStyle/>
          <a:p>
            <a:pPr marL="285750" indent="-285750">
              <a:buFont typeface="Arial" panose="020B0604020202020204" pitchFamily="34" charset="0"/>
              <a:buChar char="•"/>
            </a:pPr>
            <a:r>
              <a:rPr lang="en-US" sz="1350" b="1" dirty="0"/>
              <a:t>Proclamations</a:t>
            </a:r>
            <a:r>
              <a:rPr lang="en-US" sz="1350" dirty="0"/>
              <a:t> address current events, declare recurring holidays, and proclaim </a:t>
            </a:r>
            <a:r>
              <a:rPr lang="en-US" sz="1350" dirty="0" smtClean="0"/>
              <a:t>official </a:t>
            </a:r>
            <a:r>
              <a:rPr lang="en-US" sz="1350" dirty="0"/>
              <a:t>days of celebration</a:t>
            </a:r>
          </a:p>
        </p:txBody>
      </p:sp>
      <p:sp>
        <p:nvSpPr>
          <p:cNvPr id="11" name="TextBox 10"/>
          <p:cNvSpPr txBox="1"/>
          <p:nvPr/>
        </p:nvSpPr>
        <p:spPr>
          <a:xfrm>
            <a:off x="4899259" y="4361788"/>
            <a:ext cx="4244742" cy="669414"/>
          </a:xfrm>
          <a:prstGeom prst="rect">
            <a:avLst/>
          </a:prstGeom>
          <a:solidFill>
            <a:schemeClr val="accent5"/>
          </a:solidFill>
        </p:spPr>
        <p:txBody>
          <a:bodyPr wrap="square" tIns="0" bIns="27432" rtlCol="0" anchor="ctr" anchorCtr="0">
            <a:spAutoFit/>
          </a:bodyPr>
          <a:lstStyle/>
          <a:p>
            <a:pPr marL="285750" indent="-285750">
              <a:buFont typeface="Arial" charset="0"/>
              <a:buChar char="•"/>
            </a:pPr>
            <a:r>
              <a:rPr lang="en-US" sz="1350" b="1" dirty="0"/>
              <a:t>Notices</a:t>
            </a:r>
            <a:r>
              <a:rPr lang="en-US" sz="1350" dirty="0"/>
              <a:t> are used to continue states of national emergency, which need to be reauthorized every year</a:t>
            </a:r>
          </a:p>
        </p:txBody>
      </p:sp>
    </p:spTree>
    <p:extLst>
      <p:ext uri="{BB962C8B-B14F-4D97-AF65-F5344CB8AC3E}">
        <p14:creationId xmlns:p14="http://schemas.microsoft.com/office/powerpoint/2010/main" val="1223988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Partnership">
      <a:dk1>
        <a:sysClr val="windowText" lastClr="000000"/>
      </a:dk1>
      <a:lt1>
        <a:sysClr val="window" lastClr="FFFFFF"/>
      </a:lt1>
      <a:dk2>
        <a:srgbClr val="212121"/>
      </a:dk2>
      <a:lt2>
        <a:srgbClr val="CDD4D7"/>
      </a:lt2>
      <a:accent1>
        <a:srgbClr val="0081AD"/>
      </a:accent1>
      <a:accent2>
        <a:srgbClr val="185276"/>
      </a:accent2>
      <a:accent3>
        <a:srgbClr val="951528"/>
      </a:accent3>
      <a:accent4>
        <a:srgbClr val="EBA51F"/>
      </a:accent4>
      <a:accent5>
        <a:srgbClr val="909E1E"/>
      </a:accent5>
      <a:accent6>
        <a:srgbClr val="2DAC9E"/>
      </a:accent6>
      <a:hlink>
        <a:srgbClr val="DE761C"/>
      </a:hlink>
      <a:folHlink>
        <a:srgbClr val="F8CE8A"/>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C684480217243B59C7DF3DD1081A4" ma:contentTypeVersion="3" ma:contentTypeDescription="Create a new document." ma:contentTypeScope="" ma:versionID="c8e5c2571faed5a9006685f7f76aaef4">
  <xsd:schema xmlns:xsd="http://www.w3.org/2001/XMLSchema" xmlns:p="http://schemas.microsoft.com/office/2006/metadata/properties" xmlns:ns2="f40142b5-dc02-4243-bb57-e360fa066623" targetNamespace="http://schemas.microsoft.com/office/2006/metadata/properties" ma:root="true" ma:fieldsID="df4a72216f1ead08c3a006ee560feae7" ns2:_="">
    <xsd:import namespace="f40142b5-dc02-4243-bb57-e360fa066623"/>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dms="http://schemas.microsoft.com/office/2006/documentManagement/types" targetNamespace="f40142b5-dc02-4243-bb57-e360fa066623" elementFormDefault="qualified">
    <xsd:import namespace="http://schemas.microsoft.com/office/2006/documentManagement/type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rget_x0020_Audiences xmlns="f40142b5-dc02-4243-bb57-e360fa066623" xsi:nil="true"/>
  </documentManagement>
</p:properties>
</file>

<file path=customXml/itemProps1.xml><?xml version="1.0" encoding="utf-8"?>
<ds:datastoreItem xmlns:ds="http://schemas.openxmlformats.org/officeDocument/2006/customXml" ds:itemID="{7FF8CE4A-F2FB-4A28-BCD4-6DE3E08A7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142b5-dc02-4243-bb57-e360fa06662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92557B4-B92C-454F-9E89-35435DDC6348}">
  <ds:schemaRefs>
    <ds:schemaRef ds:uri="http://schemas.microsoft.com/sharepoint/v3/contenttype/forms"/>
  </ds:schemaRefs>
</ds:datastoreItem>
</file>

<file path=customXml/itemProps3.xml><?xml version="1.0" encoding="utf-8"?>
<ds:datastoreItem xmlns:ds="http://schemas.openxmlformats.org/officeDocument/2006/customXml" ds:itemID="{7AEDA31F-9175-4A4A-86B0-4D54CF9AE80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40142b5-dc02-4243-bb57-e360fa0666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Story.thmx</Template>
  <TotalTime>17505</TotalTime>
  <Words>6168</Words>
  <Application>Microsoft Macintosh PowerPoint</Application>
  <PresentationFormat>On-screen Show (16:9)</PresentationFormat>
  <Paragraphs>1257</Paragraphs>
  <Slides>60</Slides>
  <Notes>47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60</vt:i4>
      </vt:variant>
    </vt:vector>
  </HeadingPairs>
  <TitlesOfParts>
    <vt:vector size="69" baseType="lpstr">
      <vt:lpstr>Arial Black</vt:lpstr>
      <vt:lpstr>Calibri</vt:lpstr>
      <vt:lpstr>Calibri Light</vt:lpstr>
      <vt:lpstr>Symbol</vt:lpstr>
      <vt:lpstr>Times New Roman</vt:lpstr>
      <vt:lpstr>Arial</vt:lpstr>
      <vt:lpstr>Story</vt:lpstr>
      <vt:lpstr>Custom Design</vt:lpstr>
      <vt:lpstr>1_Custom Design</vt:lpstr>
      <vt:lpstr>The Center of Government  Using the center of government to maximize policy execution </vt:lpstr>
      <vt:lpstr>The governing challenge </vt:lpstr>
      <vt:lpstr>Core principles underpinning an effective Center of Government </vt:lpstr>
      <vt:lpstr>Mapping the  Center of Government</vt:lpstr>
      <vt:lpstr>Center of Government entities</vt:lpstr>
      <vt:lpstr>Cabinet and councils </vt:lpstr>
      <vt:lpstr>White House structures</vt:lpstr>
      <vt:lpstr>Selected presidential powers</vt:lpstr>
      <vt:lpstr>Use of executive instruments</vt:lpstr>
      <vt:lpstr>Appointing the right people quickly</vt:lpstr>
      <vt:lpstr>CENTER OF GOVERNMENT CASE STUDY – POLICY ENABLERS The American Recovery and  Reinvestment Act of 2009</vt:lpstr>
      <vt:lpstr>PowerPoint Presentation</vt:lpstr>
      <vt:lpstr>ARRA: demonstrated  Center of Government levers</vt:lpstr>
      <vt:lpstr>CENTER OF GOVERNMENT CASE STUDY – POLICY ENABLERS The E-Government initiative</vt:lpstr>
      <vt:lpstr>PowerPoint Presentation</vt:lpstr>
      <vt:lpstr>E-Gov: demonstrated  Center of Government levers</vt:lpstr>
      <vt:lpstr>CENTER OF GOVERNMENT CASE STUDY – POLICY ENABLERS Cross-Agency Priority (CAP) Goals</vt:lpstr>
      <vt:lpstr>PowerPoint Presentation</vt:lpstr>
      <vt:lpstr>CAP goals: demonstrated Center of Government levers</vt:lpstr>
      <vt:lpstr>Other issues applicable to the Center of Government</vt:lpstr>
      <vt:lpstr>PowerPoint Presentation</vt:lpstr>
      <vt:lpstr>Applicable Center of Government levers in budget development</vt:lpstr>
      <vt:lpstr>How the Center of Government should be used to prepare to govern</vt:lpstr>
      <vt:lpstr>Appendix 1 </vt:lpstr>
      <vt:lpstr>Cabinet and policy council membership </vt:lpstr>
      <vt:lpstr>Policy councils</vt:lpstr>
      <vt:lpstr>National Security Council</vt:lpstr>
      <vt:lpstr>National Economic Council</vt:lpstr>
      <vt:lpstr>Domestic Policy Council</vt:lpstr>
      <vt:lpstr>President’s Management Council</vt:lpstr>
      <vt:lpstr>CXO councils</vt:lpstr>
      <vt:lpstr>Appendix 2 </vt:lpstr>
      <vt:lpstr>The White House at the Center of Government Adopted from Martha Kumar, White House Transition Project (whitehousetransitionproject.org) </vt:lpstr>
      <vt:lpstr>The White House at the Center of Government  Adopted from Martha Kumar, White House Transition Project (whitehousetransitionproject.org) </vt:lpstr>
      <vt:lpstr>WHITE HOUSE ORGANIZATIONAL STRUCTURES BARACK OBAMA 2016  White House Office</vt:lpstr>
      <vt:lpstr>WHITE HOUSE ORGANIZATIONAL STRUCTURES BARACK OBAMA 2016  First Lady, Vice President, Domestic Policy Council and National Economic Council</vt:lpstr>
      <vt:lpstr>WHITE HOUSE ORGANIZATIONAL STRUCTURES BARACK OBAMA 2016  National Security Council</vt:lpstr>
      <vt:lpstr>WHITE HOUSE ORGANIZATIONAL STRUCTURES GEORGE W. BUSH 2005   White House Office</vt:lpstr>
      <vt:lpstr>WHITE HOUSE ORGANIZATIONAL STRUCTURES  GEORGE W. BUSH 2005   First Lady, Vice President, Domestic Policy Council and National Economic Council</vt:lpstr>
      <vt:lpstr>WHITE HOUSE ORGANIZATIONAL STRUCTURES GEORGE W. BUSH 2005  National Security Council</vt:lpstr>
      <vt:lpstr>WHITE HOUSE ORGANIZATIONAL STRUCTURES BILL CLINTON 1998  White House Office</vt:lpstr>
      <vt:lpstr>WHITE HOUSE ORGANIZATIONAL STRUCTURES  BILL CLINTON 1998   First Lady, Vice President, Domestic Policy Council and National Economic Council</vt:lpstr>
      <vt:lpstr>WHITE HOUSE ORGANIZATIONAL STRUCTURES  BILL CLINTON 1998   National Security Council</vt:lpstr>
      <vt:lpstr>WHITE HOUSE ORGANIZATIONAL STRUCTURES GEORGE H.W. BUSH 1992  White House Office</vt:lpstr>
      <vt:lpstr>WHITE HOUSE ORGANIZATIONAL STRUCTURES  GEORGE H.W. BUSH 1992   First Lady, Vice President, Domestic Policy Council and National Economic Council</vt:lpstr>
      <vt:lpstr>WHITE HOUSE ORGANIZATIONAL STRUCTURES  GEORGE H.W. BUSH 1992   National Security Council</vt:lpstr>
      <vt:lpstr>WHITE HOUSE ORGANIZATIONAL STRUCTURES RONALD REAGAN 1987  White House Office</vt:lpstr>
      <vt:lpstr>WHITE HOUSE ORGANIZATIONAL STRUCTURES  RONALD REAGAN 1987   First Lady, Vice President, Domestic Policy Council, and National Economic Council</vt:lpstr>
      <vt:lpstr>WHITE HOUSE ORGANIZATIONAL STRUCTURES  RONALD REAGAN 1987   National Security Council</vt:lpstr>
      <vt:lpstr>WHITE HOUSE ORGANIZATIONAL STRUCTURES JIMMY CARTER 1980  White House Office</vt:lpstr>
      <vt:lpstr>WHITE HOUSE ORGANIZATIONAL STRUCTURES  JIMMY CARTER 1980  First Lady, Vice President, Domestic Policy Council, and National Economic Council</vt:lpstr>
      <vt:lpstr>WHITE HOUSE ORGANIZATIONAL STRUCTURES  JIMMY CARTER 1980   National Security Council</vt:lpstr>
      <vt:lpstr>Appendix 3 </vt:lpstr>
      <vt:lpstr>The role of the Office of Management and Budget (OMB)</vt:lpstr>
      <vt:lpstr>How OMB supports the transition</vt:lpstr>
      <vt:lpstr>Budget precedents</vt:lpstr>
      <vt:lpstr>Appendix 4: Contributors </vt:lpstr>
      <vt:lpstr>Appendix 4: Contributors (cont.) </vt:lpstr>
      <vt:lpstr>Appendix 5: Project team</vt:lpstr>
      <vt:lpstr>PowerPoint Presentation</vt:lpstr>
    </vt:vector>
  </TitlesOfParts>
  <Company>Partnership for Public Service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Kirkman</dc:creator>
  <cp:lastModifiedBy>Microsoft Office User</cp:lastModifiedBy>
  <cp:revision>1216</cp:revision>
  <cp:lastPrinted>2016-10-24T17:58:39Z</cp:lastPrinted>
  <dcterms:created xsi:type="dcterms:W3CDTF">2013-03-29T16:12:35Z</dcterms:created>
  <dcterms:modified xsi:type="dcterms:W3CDTF">2016-11-03T19:44:25Z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0x010100D84C684480217243B59C7DF3DD1081A4</vt:lpwstr>
  </property>
</Properties>
</file>